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7" r:id="rId2"/>
    <p:sldId id="446" r:id="rId3"/>
    <p:sldId id="447" r:id="rId4"/>
    <p:sldId id="448" r:id="rId5"/>
    <p:sldId id="406" r:id="rId6"/>
    <p:sldId id="407" r:id="rId7"/>
    <p:sldId id="449" r:id="rId8"/>
    <p:sldId id="450" r:id="rId9"/>
    <p:sldId id="451" r:id="rId10"/>
    <p:sldId id="452" r:id="rId11"/>
    <p:sldId id="453" r:id="rId12"/>
    <p:sldId id="454" r:id="rId13"/>
    <p:sldId id="455" r:id="rId14"/>
    <p:sldId id="456" r:id="rId15"/>
    <p:sldId id="457" r:id="rId16"/>
    <p:sldId id="458" r:id="rId17"/>
    <p:sldId id="459" r:id="rId18"/>
    <p:sldId id="460" r:id="rId19"/>
    <p:sldId id="461" r:id="rId20"/>
  </p:sldIdLst>
  <p:sldSz cx="9144000" cy="6858000" type="screen4x3"/>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1" autoAdjust="0"/>
    <p:restoredTop sz="94660" autoAdjust="0"/>
  </p:normalViewPr>
  <p:slideViewPr>
    <p:cSldViewPr>
      <p:cViewPr>
        <p:scale>
          <a:sx n="70" d="100"/>
          <a:sy n="70" d="100"/>
        </p:scale>
        <p:origin x="-1440" y="-1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6.xml.rels><?xml version="1.0" encoding="UTF-8" standalone="yes"?>
<Relationships xmlns="http://schemas.openxmlformats.org/package/2006/relationships"><Relationship Id="rId1" Type="http://schemas.openxmlformats.org/officeDocument/2006/relationships/oleObject" Target="file:///C:\Users\aosorio\Dropbox\Viceministerio%20de%20Empleo%20y%20Pensiones\Estad&#237;sticas%20SGP\Estad&#237;sticas%20SGP.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osorio\Dropbox\Viceministerio%20de%20Empleo%20y%20Pensiones\Colombia%20Mayor\Seguimiento%20Colombia%20Mayo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281157613081175E-2"/>
          <c:y val="3.1725176403280146E-2"/>
          <c:w val="0.90038948303010979"/>
          <c:h val="0.63461437607272264"/>
        </c:manualLayout>
      </c:layout>
      <c:lineChart>
        <c:grouping val="standard"/>
        <c:varyColors val="0"/>
        <c:ser>
          <c:idx val="0"/>
          <c:order val="0"/>
          <c:tx>
            <c:strRef>
              <c:f>Hoja1!$B$1</c:f>
              <c:strCache>
                <c:ptCount val="1"/>
                <c:pt idx="0">
                  <c:v>TGP</c:v>
                </c:pt>
              </c:strCache>
            </c:strRef>
          </c:tx>
          <c:spPr>
            <a:ln>
              <a:solidFill>
                <a:schemeClr val="accent2"/>
              </a:solidFill>
            </a:ln>
          </c:spPr>
          <c:marker>
            <c:spPr>
              <a:ln>
                <a:solidFill>
                  <a:schemeClr val="accent2"/>
                </a:solidFill>
              </a:ln>
            </c:spPr>
          </c:marker>
          <c:dLbls>
            <c:dLbl>
              <c:idx val="0"/>
              <c:layout>
                <c:manualLayout>
                  <c:x val="-3.9288597953899343E-2"/>
                  <c:y val="7.0640772995995166E-2"/>
                </c:manualLayout>
              </c:layout>
              <c:showLegendKey val="0"/>
              <c:showVal val="1"/>
              <c:showCatName val="0"/>
              <c:showSerName val="0"/>
              <c:showPercent val="0"/>
              <c:showBubbleSize val="0"/>
            </c:dLbl>
            <c:dLbl>
              <c:idx val="1"/>
              <c:layout>
                <c:manualLayout>
                  <c:x val="-2.5256955827506703E-2"/>
                  <c:y val="6.5595003496281223E-2"/>
                </c:manualLayout>
              </c:layout>
              <c:showLegendKey val="0"/>
              <c:showVal val="1"/>
              <c:showCatName val="0"/>
              <c:showSerName val="0"/>
              <c:showPercent val="0"/>
              <c:showBubbleSize val="0"/>
            </c:dLbl>
            <c:dLbl>
              <c:idx val="6"/>
              <c:layout>
                <c:manualLayout>
                  <c:x val="-3.6482269528620791E-2"/>
                  <c:y val="6.0549233996567288E-2"/>
                </c:manualLayout>
              </c:layout>
              <c:showLegendKey val="0"/>
              <c:showVal val="1"/>
              <c:showCatName val="0"/>
              <c:showSerName val="0"/>
              <c:showPercent val="0"/>
              <c:showBubbleSize val="0"/>
            </c:dLbl>
            <c:dLbl>
              <c:idx val="7"/>
              <c:layout>
                <c:manualLayout>
                  <c:x val="-8.4189852758355683E-3"/>
                  <c:y val="4.5411925497425468E-2"/>
                </c:manualLayout>
              </c:layout>
              <c:showLegendKey val="0"/>
              <c:showVal val="1"/>
              <c:showCatName val="0"/>
              <c:showSerName val="0"/>
              <c:showPercent val="0"/>
              <c:showBubbleSize val="0"/>
            </c:dLbl>
            <c:dLbl>
              <c:idx val="11"/>
              <c:layout>
                <c:manualLayout>
                  <c:x val="-7.0158210631962967E-2"/>
                  <c:y val="-2.857693407920666E-2"/>
                </c:manualLayout>
              </c:layout>
              <c:showLegendKey val="0"/>
              <c:showVal val="1"/>
              <c:showCatName val="0"/>
              <c:showSerName val="0"/>
              <c:showPercent val="0"/>
              <c:showBubbleSize val="0"/>
            </c:dLbl>
            <c:dLbl>
              <c:idx val="12"/>
              <c:layout>
                <c:manualLayout>
                  <c:x val="-8.4192062465777151E-3"/>
                  <c:y val="7.064077299599519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Hoja1!$A$2:$A$14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Hoja1!$B$2:$B$14</c:f>
              <c:numCache>
                <c:formatCode>General</c:formatCode>
                <c:ptCount val="13"/>
                <c:pt idx="0">
                  <c:v>62.4</c:v>
                </c:pt>
                <c:pt idx="1">
                  <c:v>62.3</c:v>
                </c:pt>
                <c:pt idx="2">
                  <c:v>62.8</c:v>
                </c:pt>
                <c:pt idx="3">
                  <c:v>61.5</c:v>
                </c:pt>
                <c:pt idx="4">
                  <c:v>60.5</c:v>
                </c:pt>
                <c:pt idx="5">
                  <c:v>59.1</c:v>
                </c:pt>
                <c:pt idx="6">
                  <c:v>58.3</c:v>
                </c:pt>
                <c:pt idx="7">
                  <c:v>58.5</c:v>
                </c:pt>
                <c:pt idx="8">
                  <c:v>61.3</c:v>
                </c:pt>
                <c:pt idx="9">
                  <c:v>62.7</c:v>
                </c:pt>
                <c:pt idx="10">
                  <c:v>63.7</c:v>
                </c:pt>
                <c:pt idx="11">
                  <c:v>64.5</c:v>
                </c:pt>
                <c:pt idx="12" formatCode="0.0">
                  <c:v>63.901150844902055</c:v>
                </c:pt>
              </c:numCache>
            </c:numRef>
          </c:val>
          <c:smooth val="0"/>
        </c:ser>
        <c:dLbls>
          <c:showLegendKey val="0"/>
          <c:showVal val="0"/>
          <c:showCatName val="0"/>
          <c:showSerName val="0"/>
          <c:showPercent val="0"/>
          <c:showBubbleSize val="0"/>
        </c:dLbls>
        <c:marker val="1"/>
        <c:smooth val="0"/>
        <c:axId val="93100288"/>
        <c:axId val="93122560"/>
      </c:lineChart>
      <c:catAx>
        <c:axId val="93100288"/>
        <c:scaling>
          <c:orientation val="minMax"/>
        </c:scaling>
        <c:delete val="0"/>
        <c:axPos val="b"/>
        <c:numFmt formatCode="General" sourceLinked="1"/>
        <c:majorTickMark val="out"/>
        <c:minorTickMark val="none"/>
        <c:tickLblPos val="nextTo"/>
        <c:crossAx val="93122560"/>
        <c:crosses val="autoZero"/>
        <c:auto val="1"/>
        <c:lblAlgn val="ctr"/>
        <c:lblOffset val="100"/>
        <c:noMultiLvlLbl val="0"/>
      </c:catAx>
      <c:valAx>
        <c:axId val="93122560"/>
        <c:scaling>
          <c:orientation val="minMax"/>
        </c:scaling>
        <c:delete val="0"/>
        <c:axPos val="l"/>
        <c:numFmt formatCode="General" sourceLinked="1"/>
        <c:majorTickMark val="out"/>
        <c:minorTickMark val="none"/>
        <c:tickLblPos val="nextTo"/>
        <c:crossAx val="93100288"/>
        <c:crosses val="autoZero"/>
        <c:crossBetween val="between"/>
      </c:valAx>
    </c:plotArea>
    <c:plotVisOnly val="1"/>
    <c:dispBlanksAs val="gap"/>
    <c:showDLblsOverMax val="0"/>
  </c:chart>
  <c:txPr>
    <a:bodyPr/>
    <a:lstStyle/>
    <a:p>
      <a:pPr>
        <a:defRPr sz="1100" b="1">
          <a:latin typeface="Arial Narrow" panose="020B0606020202030204" pitchFamily="34" charset="0"/>
        </a:defRPr>
      </a:pPr>
      <a:endParaRPr lang="es-C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50064854388635"/>
          <c:y val="2.8554488684375115E-2"/>
          <c:w val="0.85280564341597787"/>
          <c:h val="0.75268725305682982"/>
        </c:manualLayout>
      </c:layout>
      <c:lineChart>
        <c:grouping val="standard"/>
        <c:varyColors val="0"/>
        <c:ser>
          <c:idx val="0"/>
          <c:order val="0"/>
          <c:tx>
            <c:strRef>
              <c:f>Hoja1!$B$1</c:f>
              <c:strCache>
                <c:ptCount val="1"/>
                <c:pt idx="0">
                  <c:v>TO</c:v>
                </c:pt>
              </c:strCache>
            </c:strRef>
          </c:tx>
          <c:spPr>
            <a:ln>
              <a:solidFill>
                <a:schemeClr val="bg1">
                  <a:lumMod val="50000"/>
                </a:schemeClr>
              </a:solidFill>
            </a:ln>
          </c:spPr>
          <c:marker>
            <c:spPr>
              <a:ln>
                <a:solidFill>
                  <a:schemeClr val="bg1">
                    <a:lumMod val="50000"/>
                  </a:schemeClr>
                </a:solidFill>
              </a:ln>
            </c:spPr>
          </c:marker>
          <c:dLbls>
            <c:dLbl>
              <c:idx val="0"/>
              <c:layout>
                <c:manualLayout>
                  <c:x val="-1.9644298976949658E-2"/>
                  <c:y val="-6.5595003496281279E-2"/>
                </c:manualLayout>
              </c:layout>
              <c:showLegendKey val="0"/>
              <c:showVal val="1"/>
              <c:showCatName val="0"/>
              <c:showSerName val="0"/>
              <c:showPercent val="0"/>
              <c:showBubbleSize val="0"/>
            </c:dLbl>
            <c:dLbl>
              <c:idx val="2"/>
              <c:layout>
                <c:manualLayout>
                  <c:x val="-3.9288597953899315E-2"/>
                  <c:y val="-6.0549233996567288E-2"/>
                </c:manualLayout>
              </c:layout>
              <c:showLegendKey val="0"/>
              <c:showVal val="1"/>
              <c:showCatName val="0"/>
              <c:showSerName val="0"/>
              <c:showPercent val="0"/>
              <c:showBubbleSize val="0"/>
            </c:dLbl>
            <c:dLbl>
              <c:idx val="3"/>
              <c:layout>
                <c:manualLayout>
                  <c:x val="-3.0869612678063749E-2"/>
                  <c:y val="4.5411925497425468E-2"/>
                </c:manualLayout>
              </c:layout>
              <c:showLegendKey val="0"/>
              <c:showVal val="1"/>
              <c:showCatName val="0"/>
              <c:showSerName val="0"/>
              <c:showPercent val="0"/>
              <c:showBubbleSize val="0"/>
            </c:dLbl>
            <c:dLbl>
              <c:idx val="4"/>
              <c:layout>
                <c:manualLayout>
                  <c:x val="-3.6482269528620791E-2"/>
                  <c:y val="-7.0640772995995166E-2"/>
                </c:manualLayout>
              </c:layout>
              <c:showLegendKey val="0"/>
              <c:showVal val="1"/>
              <c:showCatName val="0"/>
              <c:showSerName val="0"/>
              <c:showPercent val="0"/>
              <c:showBubbleSize val="0"/>
            </c:dLbl>
            <c:dLbl>
              <c:idx val="5"/>
              <c:layout>
                <c:manualLayout>
                  <c:x val="-3.3675941103342218E-2"/>
                  <c:y val="6.0549233996567198E-2"/>
                </c:manualLayout>
              </c:layout>
              <c:showLegendKey val="0"/>
              <c:showVal val="1"/>
              <c:showCatName val="0"/>
              <c:showSerName val="0"/>
              <c:showPercent val="0"/>
              <c:showBubbleSize val="0"/>
            </c:dLbl>
            <c:dLbl>
              <c:idx val="6"/>
              <c:layout>
                <c:manualLayout>
                  <c:x val="5.6126568505570455E-3"/>
                  <c:y val="7.5686542495709108E-2"/>
                </c:manualLayout>
              </c:layout>
              <c:showLegendKey val="0"/>
              <c:showVal val="1"/>
              <c:showCatName val="0"/>
              <c:showSerName val="0"/>
              <c:showPercent val="0"/>
              <c:showBubbleSize val="0"/>
            </c:dLbl>
            <c:dLbl>
              <c:idx val="11"/>
              <c:layout>
                <c:manualLayout>
                  <c:x val="-2.8063284252785224E-2"/>
                  <c:y val="-4.036615599771153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Hoja1!$A$2:$A$14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Hoja1!$B$2:$B$14</c:f>
              <c:numCache>
                <c:formatCode>0.0</c:formatCode>
                <c:ptCount val="13"/>
                <c:pt idx="0">
                  <c:v>53.1</c:v>
                </c:pt>
                <c:pt idx="1">
                  <c:v>52.6</c:v>
                </c:pt>
                <c:pt idx="2">
                  <c:v>54</c:v>
                </c:pt>
                <c:pt idx="3">
                  <c:v>53.1</c:v>
                </c:pt>
                <c:pt idx="4">
                  <c:v>53.4</c:v>
                </c:pt>
                <c:pt idx="5">
                  <c:v>52</c:v>
                </c:pt>
                <c:pt idx="6">
                  <c:v>51.8</c:v>
                </c:pt>
                <c:pt idx="7">
                  <c:v>51.9</c:v>
                </c:pt>
                <c:pt idx="8">
                  <c:v>53.9</c:v>
                </c:pt>
                <c:pt idx="9">
                  <c:v>55.4</c:v>
                </c:pt>
                <c:pt idx="10">
                  <c:v>56.8</c:v>
                </c:pt>
                <c:pt idx="11">
                  <c:v>57.8</c:v>
                </c:pt>
                <c:pt idx="12">
                  <c:v>57.4</c:v>
                </c:pt>
              </c:numCache>
            </c:numRef>
          </c:val>
          <c:smooth val="0"/>
        </c:ser>
        <c:dLbls>
          <c:showLegendKey val="0"/>
          <c:showVal val="0"/>
          <c:showCatName val="0"/>
          <c:showSerName val="0"/>
          <c:showPercent val="0"/>
          <c:showBubbleSize val="0"/>
        </c:dLbls>
        <c:marker val="1"/>
        <c:smooth val="0"/>
        <c:axId val="93126656"/>
        <c:axId val="93127808"/>
      </c:lineChart>
      <c:catAx>
        <c:axId val="93126656"/>
        <c:scaling>
          <c:orientation val="minMax"/>
        </c:scaling>
        <c:delete val="0"/>
        <c:axPos val="b"/>
        <c:numFmt formatCode="General" sourceLinked="1"/>
        <c:majorTickMark val="out"/>
        <c:minorTickMark val="none"/>
        <c:tickLblPos val="nextTo"/>
        <c:crossAx val="93127808"/>
        <c:crosses val="autoZero"/>
        <c:auto val="1"/>
        <c:lblAlgn val="ctr"/>
        <c:lblOffset val="100"/>
        <c:noMultiLvlLbl val="0"/>
      </c:catAx>
      <c:valAx>
        <c:axId val="93127808"/>
        <c:scaling>
          <c:orientation val="minMax"/>
        </c:scaling>
        <c:delete val="0"/>
        <c:axPos val="l"/>
        <c:numFmt formatCode="0" sourceLinked="0"/>
        <c:majorTickMark val="out"/>
        <c:minorTickMark val="none"/>
        <c:tickLblPos val="nextTo"/>
        <c:crossAx val="93126656"/>
        <c:crosses val="autoZero"/>
        <c:crossBetween val="between"/>
      </c:valAx>
    </c:plotArea>
    <c:plotVisOnly val="1"/>
    <c:dispBlanksAs val="gap"/>
    <c:showDLblsOverMax val="0"/>
  </c:chart>
  <c:txPr>
    <a:bodyPr/>
    <a:lstStyle/>
    <a:p>
      <a:pPr>
        <a:defRPr sz="1100" b="1">
          <a:latin typeface="Arial Narrow" panose="020B0606020202030204" pitchFamily="34" charset="0"/>
        </a:defRPr>
      </a:pPr>
      <a:endParaRPr lang="es-C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90575863012283"/>
          <c:y val="3.1725176403280146E-2"/>
          <c:w val="0.85280564341597787"/>
          <c:h val="0.8627423558578603"/>
        </c:manualLayout>
      </c:layout>
      <c:lineChart>
        <c:grouping val="standard"/>
        <c:varyColors val="0"/>
        <c:ser>
          <c:idx val="0"/>
          <c:order val="0"/>
          <c:tx>
            <c:strRef>
              <c:f>Hoja1!$B$1</c:f>
              <c:strCache>
                <c:ptCount val="1"/>
                <c:pt idx="0">
                  <c:v>TD</c:v>
                </c:pt>
              </c:strCache>
            </c:strRef>
          </c:tx>
          <c:spPr>
            <a:ln>
              <a:solidFill>
                <a:schemeClr val="accent4">
                  <a:lumMod val="50000"/>
                </a:schemeClr>
              </a:solidFill>
            </a:ln>
          </c:spPr>
          <c:marker>
            <c:spPr>
              <a:ln>
                <a:solidFill>
                  <a:schemeClr val="accent4">
                    <a:lumMod val="50000"/>
                  </a:schemeClr>
                </a:solidFill>
              </a:ln>
            </c:spPr>
          </c:marker>
          <c:dLbls>
            <c:dLbl>
              <c:idx val="0"/>
              <c:layout>
                <c:manualLayout>
                  <c:x val="-4.7707583229734868E-2"/>
                  <c:y val="-8.0732311995423051E-2"/>
                </c:manualLayout>
              </c:layout>
              <c:showLegendKey val="0"/>
              <c:showVal val="1"/>
              <c:showCatName val="0"/>
              <c:showSerName val="0"/>
              <c:showPercent val="0"/>
              <c:showBubbleSize val="0"/>
            </c:dLbl>
            <c:dLbl>
              <c:idx val="1"/>
              <c:layout>
                <c:manualLayout>
                  <c:x val="-3.3675941103342273E-2"/>
                  <c:y val="-6.5595003496281223E-2"/>
                </c:manualLayout>
              </c:layout>
              <c:showLegendKey val="0"/>
              <c:showVal val="1"/>
              <c:showCatName val="0"/>
              <c:showSerName val="0"/>
              <c:showPercent val="0"/>
              <c:showBubbleSize val="0"/>
            </c:dLbl>
            <c:dLbl>
              <c:idx val="2"/>
              <c:layout>
                <c:manualLayout>
                  <c:x val="-3.9288597953899315E-2"/>
                  <c:y val="-3.5320386497997583E-2"/>
                </c:manualLayout>
              </c:layout>
              <c:showLegendKey val="0"/>
              <c:showVal val="1"/>
              <c:showCatName val="0"/>
              <c:showSerName val="0"/>
              <c:showPercent val="0"/>
              <c:showBubbleSize val="0"/>
            </c:dLbl>
            <c:dLbl>
              <c:idx val="3"/>
              <c:layout>
                <c:manualLayout>
                  <c:x val="-8.4189852758355679E-2"/>
                  <c:y val="7.0640772995995166E-2"/>
                </c:manualLayout>
              </c:layout>
              <c:showLegendKey val="0"/>
              <c:showVal val="1"/>
              <c:showCatName val="0"/>
              <c:showSerName val="0"/>
              <c:showPercent val="0"/>
              <c:showBubbleSize val="0"/>
            </c:dLbl>
            <c:dLbl>
              <c:idx val="4"/>
              <c:layout>
                <c:manualLayout>
                  <c:x val="-3.0869612678063749E-2"/>
                  <c:y val="-5.0457694997139452E-2"/>
                </c:manualLayout>
              </c:layout>
              <c:showLegendKey val="0"/>
              <c:showVal val="1"/>
              <c:showCatName val="0"/>
              <c:showSerName val="0"/>
              <c:showPercent val="0"/>
              <c:showBubbleSize val="0"/>
            </c:dLbl>
            <c:dLbl>
              <c:idx val="5"/>
              <c:layout>
                <c:manualLayout>
                  <c:x val="-5.0513911655013406E-2"/>
                  <c:y val="7.0640772995995166E-2"/>
                </c:manualLayout>
              </c:layout>
              <c:showLegendKey val="0"/>
              <c:showVal val="1"/>
              <c:showCatName val="0"/>
              <c:showSerName val="0"/>
              <c:showPercent val="0"/>
              <c:showBubbleSize val="0"/>
            </c:dLbl>
            <c:dLbl>
              <c:idx val="6"/>
              <c:layout>
                <c:manualLayout>
                  <c:x val="-3.0869612678063749E-2"/>
                  <c:y val="5.0457694997139403E-2"/>
                </c:manualLayout>
              </c:layout>
              <c:showLegendKey val="0"/>
              <c:showVal val="1"/>
              <c:showCatName val="0"/>
              <c:showSerName val="0"/>
              <c:showPercent val="0"/>
              <c:showBubbleSize val="0"/>
            </c:dLbl>
            <c:dLbl>
              <c:idx val="7"/>
              <c:layout>
                <c:manualLayout>
                  <c:x val="-1.4031642126392716E-2"/>
                  <c:y val="2.0183077998855763E-2"/>
                </c:manualLayout>
              </c:layout>
              <c:showLegendKey val="0"/>
              <c:showVal val="1"/>
              <c:showCatName val="0"/>
              <c:showSerName val="0"/>
              <c:showPercent val="0"/>
              <c:showBubbleSize val="0"/>
            </c:dLbl>
            <c:dLbl>
              <c:idx val="8"/>
              <c:layout>
                <c:manualLayout>
                  <c:x val="-3.9288597953899419E-2"/>
                  <c:y val="-6.5595003496281279E-2"/>
                </c:manualLayout>
              </c:layout>
              <c:showLegendKey val="0"/>
              <c:showVal val="1"/>
              <c:showCatName val="0"/>
              <c:showSerName val="0"/>
              <c:showPercent val="0"/>
              <c:showBubbleSize val="0"/>
            </c:dLbl>
            <c:dLbl>
              <c:idx val="9"/>
              <c:layout>
                <c:manualLayout>
                  <c:x val="-1.9644298976949554E-2"/>
                  <c:y val="-2.522884749856975E-2"/>
                </c:manualLayout>
              </c:layout>
              <c:showLegendKey val="0"/>
              <c:showVal val="1"/>
              <c:showCatName val="0"/>
              <c:showSerName val="0"/>
              <c:showPercent val="0"/>
              <c:showBubbleSize val="0"/>
            </c:dLbl>
            <c:dLbl>
              <c:idx val="10"/>
              <c:layout>
                <c:manualLayout>
                  <c:x val="-0.10383415173530533"/>
                  <c:y val="1.5137308499141822E-2"/>
                </c:manualLayout>
              </c:layout>
              <c:showLegendKey val="0"/>
              <c:showVal val="1"/>
              <c:showCatName val="0"/>
              <c:showSerName val="0"/>
              <c:showPercent val="0"/>
              <c:showBubbleSize val="0"/>
            </c:dLbl>
            <c:dLbl>
              <c:idx val="11"/>
              <c:layout>
                <c:manualLayout>
                  <c:x val="-2.5256955827506599E-2"/>
                  <c:y val="-4.0366155997711525E-2"/>
                </c:manualLayout>
              </c:layout>
              <c:showLegendKey val="0"/>
              <c:showVal val="1"/>
              <c:showCatName val="0"/>
              <c:showSerName val="0"/>
              <c:showPercent val="0"/>
              <c:showBubbleSize val="0"/>
            </c:dLbl>
            <c:dLbl>
              <c:idx val="12"/>
              <c:layout>
                <c:manualLayout>
                  <c:x val="0"/>
                  <c:y val="-5.04576949971395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Hoja1!$A$2:$A$14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Hoja1!$B$2:$B$14</c:f>
              <c:numCache>
                <c:formatCode>0.0</c:formatCode>
                <c:ptCount val="13"/>
                <c:pt idx="0">
                  <c:v>15</c:v>
                </c:pt>
                <c:pt idx="1">
                  <c:v>15.6</c:v>
                </c:pt>
                <c:pt idx="2">
                  <c:v>14.1</c:v>
                </c:pt>
                <c:pt idx="3">
                  <c:v>13.6</c:v>
                </c:pt>
                <c:pt idx="4">
                  <c:v>11.8</c:v>
                </c:pt>
                <c:pt idx="5">
                  <c:v>12</c:v>
                </c:pt>
                <c:pt idx="6">
                  <c:v>11.2</c:v>
                </c:pt>
                <c:pt idx="7">
                  <c:v>11.3</c:v>
                </c:pt>
                <c:pt idx="8">
                  <c:v>12</c:v>
                </c:pt>
                <c:pt idx="9">
                  <c:v>11.8</c:v>
                </c:pt>
                <c:pt idx="10">
                  <c:v>10.8</c:v>
                </c:pt>
                <c:pt idx="11">
                  <c:v>10.4</c:v>
                </c:pt>
                <c:pt idx="12">
                  <c:v>10.1</c:v>
                </c:pt>
              </c:numCache>
            </c:numRef>
          </c:val>
          <c:smooth val="0"/>
        </c:ser>
        <c:ser>
          <c:idx val="1"/>
          <c:order val="1"/>
          <c:tx>
            <c:strRef>
              <c:f>Hoja1!$C$1</c:f>
              <c:strCache>
                <c:ptCount val="1"/>
                <c:pt idx="0">
                  <c:v>Columna1</c:v>
                </c:pt>
              </c:strCache>
            </c:strRef>
          </c:tx>
          <c:spPr>
            <a:ln w="12700">
              <a:solidFill>
                <a:srgbClr val="FF0000"/>
              </a:solidFill>
              <a:prstDash val="sysDash"/>
            </a:ln>
          </c:spPr>
          <c:marker>
            <c:symbol val="none"/>
          </c:marker>
          <c:cat>
            <c:numRef>
              <c:f>Hoja1!$A$2:$A$14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Hoja1!$C$2:$C$14</c:f>
              <c:numCache>
                <c:formatCode>General</c:formatCode>
                <c:ptCount val="13"/>
                <c:pt idx="0">
                  <c:v>10</c:v>
                </c:pt>
                <c:pt idx="1">
                  <c:v>10</c:v>
                </c:pt>
                <c:pt idx="2">
                  <c:v>10</c:v>
                </c:pt>
                <c:pt idx="3">
                  <c:v>10</c:v>
                </c:pt>
                <c:pt idx="4">
                  <c:v>10</c:v>
                </c:pt>
                <c:pt idx="5">
                  <c:v>10</c:v>
                </c:pt>
                <c:pt idx="6">
                  <c:v>10</c:v>
                </c:pt>
                <c:pt idx="7">
                  <c:v>10</c:v>
                </c:pt>
                <c:pt idx="8">
                  <c:v>10</c:v>
                </c:pt>
                <c:pt idx="9">
                  <c:v>10</c:v>
                </c:pt>
                <c:pt idx="10">
                  <c:v>10</c:v>
                </c:pt>
                <c:pt idx="11">
                  <c:v>10</c:v>
                </c:pt>
                <c:pt idx="12">
                  <c:v>10</c:v>
                </c:pt>
              </c:numCache>
            </c:numRef>
          </c:val>
          <c:smooth val="0"/>
        </c:ser>
        <c:dLbls>
          <c:showLegendKey val="0"/>
          <c:showVal val="0"/>
          <c:showCatName val="0"/>
          <c:showSerName val="0"/>
          <c:showPercent val="0"/>
          <c:showBubbleSize val="0"/>
        </c:dLbls>
        <c:marker val="1"/>
        <c:smooth val="0"/>
        <c:axId val="108893696"/>
        <c:axId val="108895232"/>
      </c:lineChart>
      <c:catAx>
        <c:axId val="108893696"/>
        <c:scaling>
          <c:orientation val="minMax"/>
        </c:scaling>
        <c:delete val="0"/>
        <c:axPos val="b"/>
        <c:numFmt formatCode="General" sourceLinked="1"/>
        <c:majorTickMark val="out"/>
        <c:minorTickMark val="none"/>
        <c:tickLblPos val="nextTo"/>
        <c:crossAx val="108895232"/>
        <c:crosses val="autoZero"/>
        <c:auto val="1"/>
        <c:lblAlgn val="ctr"/>
        <c:lblOffset val="100"/>
        <c:noMultiLvlLbl val="0"/>
      </c:catAx>
      <c:valAx>
        <c:axId val="108895232"/>
        <c:scaling>
          <c:orientation val="minMax"/>
          <c:min val="6"/>
        </c:scaling>
        <c:delete val="0"/>
        <c:axPos val="l"/>
        <c:numFmt formatCode="0" sourceLinked="0"/>
        <c:majorTickMark val="out"/>
        <c:minorTickMark val="none"/>
        <c:tickLblPos val="nextTo"/>
        <c:crossAx val="108893696"/>
        <c:crosses val="autoZero"/>
        <c:crossBetween val="between"/>
      </c:valAx>
    </c:plotArea>
    <c:plotVisOnly val="1"/>
    <c:dispBlanksAs val="gap"/>
    <c:showDLblsOverMax val="0"/>
  </c:chart>
  <c:txPr>
    <a:bodyPr/>
    <a:lstStyle/>
    <a:p>
      <a:pPr>
        <a:defRPr sz="1100" b="1">
          <a:latin typeface="Arial Narrow" panose="020B0606020202030204" pitchFamily="34" charset="0"/>
        </a:defRPr>
      </a:pPr>
      <a:endParaRPr lang="es-C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355971128608919E-2"/>
          <c:y val="0.13454155346375654"/>
          <c:w val="0.85539503547224915"/>
          <c:h val="0.56674416226479896"/>
        </c:manualLayout>
      </c:layout>
      <c:barChart>
        <c:barDir val="col"/>
        <c:grouping val="clustered"/>
        <c:varyColors val="0"/>
        <c:ser>
          <c:idx val="0"/>
          <c:order val="0"/>
          <c:tx>
            <c:strRef>
              <c:f>Hoja1!$B$1</c:f>
              <c:strCache>
                <c:ptCount val="1"/>
                <c:pt idx="0">
                  <c:v>Total</c:v>
                </c:pt>
              </c:strCache>
            </c:strRef>
          </c:tx>
          <c:invertIfNegative val="0"/>
          <c:dPt>
            <c:idx val="3"/>
            <c:invertIfNegative val="0"/>
            <c:bubble3D val="0"/>
            <c:spPr>
              <a:solidFill>
                <a:schemeClr val="accent1">
                  <a:alpha val="50000"/>
                </a:schemeClr>
              </a:solidFill>
            </c:spPr>
          </c:dPt>
          <c:dLbls>
            <c:txPr>
              <a:bodyPr/>
              <a:lstStyle/>
              <a:p>
                <a:pPr>
                  <a:defRPr sz="1200"/>
                </a:pPr>
                <a:endParaRPr lang="es-CO"/>
              </a:p>
            </c:txPr>
            <c:showLegendKey val="0"/>
            <c:showVal val="1"/>
            <c:showCatName val="0"/>
            <c:showSerName val="0"/>
            <c:showPercent val="0"/>
            <c:showBubbleSize val="0"/>
            <c:showLeaderLines val="0"/>
          </c:dLbls>
          <c:cat>
            <c:strRef>
              <c:f>Hoja1!$A$2:$A$10</c:f>
              <c:strCache>
                <c:ptCount val="9"/>
                <c:pt idx="0">
                  <c:v>Uruguay</c:v>
                </c:pt>
                <c:pt idx="1">
                  <c:v>Chile</c:v>
                </c:pt>
                <c:pt idx="2">
                  <c:v>Brasil</c:v>
                </c:pt>
                <c:pt idx="3">
                  <c:v>América Latina</c:v>
                </c:pt>
                <c:pt idx="4">
                  <c:v>Argentina</c:v>
                </c:pt>
                <c:pt idx="5">
                  <c:v>México</c:v>
                </c:pt>
                <c:pt idx="6">
                  <c:v>Perú</c:v>
                </c:pt>
                <c:pt idx="7">
                  <c:v>Colombia</c:v>
                </c:pt>
                <c:pt idx="8">
                  <c:v>Paraguay</c:v>
                </c:pt>
              </c:strCache>
            </c:strRef>
          </c:cat>
          <c:val>
            <c:numRef>
              <c:f>Hoja1!$B$2:$B$10</c:f>
              <c:numCache>
                <c:formatCode>General</c:formatCode>
                <c:ptCount val="9"/>
                <c:pt idx="0">
                  <c:v>72.900000000000006</c:v>
                </c:pt>
                <c:pt idx="1">
                  <c:v>69.900000000000006</c:v>
                </c:pt>
                <c:pt idx="2">
                  <c:v>68.8</c:v>
                </c:pt>
                <c:pt idx="3">
                  <c:v>60.2</c:v>
                </c:pt>
                <c:pt idx="4">
                  <c:v>53</c:v>
                </c:pt>
                <c:pt idx="5">
                  <c:v>42.2</c:v>
                </c:pt>
                <c:pt idx="6">
                  <c:v>38.700000000000003</c:v>
                </c:pt>
                <c:pt idx="7">
                  <c:v>37.9</c:v>
                </c:pt>
                <c:pt idx="8">
                  <c:v>26.6</c:v>
                </c:pt>
              </c:numCache>
            </c:numRef>
          </c:val>
        </c:ser>
        <c:ser>
          <c:idx val="1"/>
          <c:order val="1"/>
          <c:tx>
            <c:strRef>
              <c:f>Hoja1!$C$1</c:f>
              <c:strCache>
                <c:ptCount val="1"/>
                <c:pt idx="0">
                  <c:v>Hombres</c:v>
                </c:pt>
              </c:strCache>
            </c:strRef>
          </c:tx>
          <c:invertIfNegative val="0"/>
          <c:dPt>
            <c:idx val="3"/>
            <c:invertIfNegative val="0"/>
            <c:bubble3D val="0"/>
            <c:spPr>
              <a:solidFill>
                <a:schemeClr val="accent2">
                  <a:alpha val="50000"/>
                </a:schemeClr>
              </a:solidFill>
            </c:spPr>
          </c:dPt>
          <c:cat>
            <c:strRef>
              <c:f>Hoja1!$A$2:$A$10</c:f>
              <c:strCache>
                <c:ptCount val="9"/>
                <c:pt idx="0">
                  <c:v>Uruguay</c:v>
                </c:pt>
                <c:pt idx="1">
                  <c:v>Chile</c:v>
                </c:pt>
                <c:pt idx="2">
                  <c:v>Brasil</c:v>
                </c:pt>
                <c:pt idx="3">
                  <c:v>América Latina</c:v>
                </c:pt>
                <c:pt idx="4">
                  <c:v>Argentina</c:v>
                </c:pt>
                <c:pt idx="5">
                  <c:v>México</c:v>
                </c:pt>
                <c:pt idx="6">
                  <c:v>Perú</c:v>
                </c:pt>
                <c:pt idx="7">
                  <c:v>Colombia</c:v>
                </c:pt>
                <c:pt idx="8">
                  <c:v>Paraguay</c:v>
                </c:pt>
              </c:strCache>
            </c:strRef>
          </c:cat>
          <c:val>
            <c:numRef>
              <c:f>Hoja1!$C$2:$C$10</c:f>
              <c:numCache>
                <c:formatCode>General</c:formatCode>
                <c:ptCount val="9"/>
                <c:pt idx="0">
                  <c:v>73.099999999999994</c:v>
                </c:pt>
                <c:pt idx="1">
                  <c:v>72.099999999999994</c:v>
                </c:pt>
                <c:pt idx="2">
                  <c:v>68.400000000000006</c:v>
                </c:pt>
                <c:pt idx="3">
                  <c:v>60.9</c:v>
                </c:pt>
                <c:pt idx="4">
                  <c:v>53.2</c:v>
                </c:pt>
                <c:pt idx="5">
                  <c:v>42.9</c:v>
                </c:pt>
                <c:pt idx="6">
                  <c:v>45.5</c:v>
                </c:pt>
                <c:pt idx="7">
                  <c:v>39.6</c:v>
                </c:pt>
                <c:pt idx="8">
                  <c:v>26.6</c:v>
                </c:pt>
              </c:numCache>
            </c:numRef>
          </c:val>
        </c:ser>
        <c:ser>
          <c:idx val="2"/>
          <c:order val="2"/>
          <c:tx>
            <c:strRef>
              <c:f>Hoja1!$D$1</c:f>
              <c:strCache>
                <c:ptCount val="1"/>
                <c:pt idx="0">
                  <c:v>Mujeres</c:v>
                </c:pt>
              </c:strCache>
            </c:strRef>
          </c:tx>
          <c:invertIfNegative val="0"/>
          <c:dPt>
            <c:idx val="3"/>
            <c:invertIfNegative val="0"/>
            <c:bubble3D val="0"/>
            <c:spPr>
              <a:solidFill>
                <a:schemeClr val="accent3">
                  <a:alpha val="50000"/>
                </a:schemeClr>
              </a:solidFill>
            </c:spPr>
          </c:dPt>
          <c:cat>
            <c:strRef>
              <c:f>Hoja1!$A$2:$A$10</c:f>
              <c:strCache>
                <c:ptCount val="9"/>
                <c:pt idx="0">
                  <c:v>Uruguay</c:v>
                </c:pt>
                <c:pt idx="1">
                  <c:v>Chile</c:v>
                </c:pt>
                <c:pt idx="2">
                  <c:v>Brasil</c:v>
                </c:pt>
                <c:pt idx="3">
                  <c:v>América Latina</c:v>
                </c:pt>
                <c:pt idx="4">
                  <c:v>Argentina</c:v>
                </c:pt>
                <c:pt idx="5">
                  <c:v>México</c:v>
                </c:pt>
                <c:pt idx="6">
                  <c:v>Perú</c:v>
                </c:pt>
                <c:pt idx="7">
                  <c:v>Colombia</c:v>
                </c:pt>
                <c:pt idx="8">
                  <c:v>Paraguay</c:v>
                </c:pt>
              </c:strCache>
            </c:strRef>
          </c:cat>
          <c:val>
            <c:numRef>
              <c:f>Hoja1!$D$2:$D$10</c:f>
              <c:numCache>
                <c:formatCode>General</c:formatCode>
                <c:ptCount val="9"/>
                <c:pt idx="0">
                  <c:v>72.599999999999994</c:v>
                </c:pt>
                <c:pt idx="1">
                  <c:v>66.8</c:v>
                </c:pt>
                <c:pt idx="2">
                  <c:v>69.3</c:v>
                </c:pt>
                <c:pt idx="3">
                  <c:v>59.3</c:v>
                </c:pt>
                <c:pt idx="4">
                  <c:v>52.7</c:v>
                </c:pt>
                <c:pt idx="5">
                  <c:v>41.3</c:v>
                </c:pt>
                <c:pt idx="6">
                  <c:v>30.2</c:v>
                </c:pt>
                <c:pt idx="7">
                  <c:v>35.799999999999997</c:v>
                </c:pt>
                <c:pt idx="8">
                  <c:v>26.5</c:v>
                </c:pt>
              </c:numCache>
            </c:numRef>
          </c:val>
        </c:ser>
        <c:dLbls>
          <c:showLegendKey val="0"/>
          <c:showVal val="0"/>
          <c:showCatName val="0"/>
          <c:showSerName val="0"/>
          <c:showPercent val="0"/>
          <c:showBubbleSize val="0"/>
        </c:dLbls>
        <c:gapWidth val="150"/>
        <c:axId val="161457280"/>
        <c:axId val="161458816"/>
      </c:barChart>
      <c:catAx>
        <c:axId val="161457280"/>
        <c:scaling>
          <c:orientation val="minMax"/>
        </c:scaling>
        <c:delete val="0"/>
        <c:axPos val="b"/>
        <c:majorTickMark val="out"/>
        <c:minorTickMark val="none"/>
        <c:tickLblPos val="nextTo"/>
        <c:txPr>
          <a:bodyPr rot="-5400000" vert="horz"/>
          <a:lstStyle/>
          <a:p>
            <a:pPr>
              <a:defRPr sz="1200"/>
            </a:pPr>
            <a:endParaRPr lang="es-CO"/>
          </a:p>
        </c:txPr>
        <c:crossAx val="161458816"/>
        <c:crosses val="autoZero"/>
        <c:auto val="1"/>
        <c:lblAlgn val="ctr"/>
        <c:lblOffset val="100"/>
        <c:noMultiLvlLbl val="0"/>
      </c:catAx>
      <c:valAx>
        <c:axId val="161458816"/>
        <c:scaling>
          <c:orientation val="minMax"/>
        </c:scaling>
        <c:delete val="0"/>
        <c:axPos val="l"/>
        <c:majorGridlines>
          <c:spPr>
            <a:ln w="0">
              <a:prstDash val="sysDot"/>
            </a:ln>
          </c:spPr>
        </c:majorGridlines>
        <c:numFmt formatCode="General" sourceLinked="1"/>
        <c:majorTickMark val="out"/>
        <c:minorTickMark val="none"/>
        <c:tickLblPos val="nextTo"/>
        <c:txPr>
          <a:bodyPr/>
          <a:lstStyle/>
          <a:p>
            <a:pPr>
              <a:defRPr sz="1200"/>
            </a:pPr>
            <a:endParaRPr lang="es-CO"/>
          </a:p>
        </c:txPr>
        <c:crossAx val="161457280"/>
        <c:crosses val="autoZero"/>
        <c:crossBetween val="between"/>
      </c:valAx>
    </c:plotArea>
    <c:legend>
      <c:legendPos val="r"/>
      <c:layout>
        <c:manualLayout>
          <c:xMode val="edge"/>
          <c:yMode val="edge"/>
          <c:x val="0.21752575459317586"/>
          <c:y val="4.1772391732283462E-2"/>
          <c:w val="0.60649819553805773"/>
          <c:h val="0.10169857283464566"/>
        </c:manualLayout>
      </c:layout>
      <c:overlay val="0"/>
      <c:txPr>
        <a:bodyPr/>
        <a:lstStyle/>
        <a:p>
          <a:pPr>
            <a:defRPr sz="1200"/>
          </a:pPr>
          <a:endParaRPr lang="es-CO"/>
        </a:p>
      </c:txPr>
    </c:legend>
    <c:plotVisOnly val="1"/>
    <c:dispBlanksAs val="gap"/>
    <c:showDLblsOverMax val="0"/>
  </c:chart>
  <c:txPr>
    <a:bodyPr/>
    <a:lstStyle/>
    <a:p>
      <a:pPr>
        <a:defRPr sz="1800">
          <a:latin typeface="Arial Narrow" panose="020B0606020202030204" pitchFamily="34" charset="0"/>
          <a:cs typeface="Arial" panose="020B0604020202020204" pitchFamily="34" charset="0"/>
        </a:defRPr>
      </a:pPr>
      <a:endParaRPr lang="es-C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53219950896128"/>
          <c:y val="0.16411242690293543"/>
          <c:w val="0.82204023095254997"/>
          <c:h val="0.67905529698948386"/>
        </c:manualLayout>
      </c:layout>
      <c:lineChart>
        <c:grouping val="standard"/>
        <c:varyColors val="0"/>
        <c:ser>
          <c:idx val="0"/>
          <c:order val="0"/>
          <c:tx>
            <c:strRef>
              <c:f>Hoja1!$B$1</c:f>
              <c:strCache>
                <c:ptCount val="1"/>
                <c:pt idx="0">
                  <c:v>TD</c:v>
                </c:pt>
              </c:strCache>
            </c:strRef>
          </c:tx>
          <c:spPr>
            <a:ln>
              <a:solidFill>
                <a:srgbClr val="C00000"/>
              </a:solidFill>
            </a:ln>
          </c:spPr>
          <c:marker>
            <c:symbol val="diamond"/>
            <c:size val="9"/>
            <c:spPr>
              <a:solidFill>
                <a:srgbClr val="C00000"/>
              </a:solidFill>
              <a:ln>
                <a:noFill/>
              </a:ln>
            </c:spPr>
          </c:marker>
          <c:dLbls>
            <c:dLbl>
              <c:idx val="0"/>
              <c:layout>
                <c:manualLayout>
                  <c:x val="0"/>
                  <c:y val="-7.8074238149598005E-2"/>
                </c:manualLayout>
              </c:layout>
              <c:showLegendKey val="0"/>
              <c:showVal val="1"/>
              <c:showCatName val="0"/>
              <c:showSerName val="0"/>
              <c:showPercent val="0"/>
              <c:showBubbleSize val="0"/>
            </c:dLbl>
            <c:dLbl>
              <c:idx val="1"/>
              <c:layout>
                <c:manualLayout>
                  <c:x val="-8.5779802571367778E-3"/>
                  <c:y val="-6.6062816895813684E-2"/>
                </c:manualLayout>
              </c:layout>
              <c:showLegendKey val="0"/>
              <c:showVal val="1"/>
              <c:showCatName val="0"/>
              <c:showSerName val="0"/>
              <c:showPercent val="0"/>
              <c:showBubbleSize val="0"/>
            </c:dLbl>
            <c:dLbl>
              <c:idx val="2"/>
              <c:layout>
                <c:manualLayout>
                  <c:x val="-1.1437307009515705E-2"/>
                  <c:y val="-5.4051395642029383E-2"/>
                </c:manualLayout>
              </c:layout>
              <c:showLegendKey val="0"/>
              <c:showVal val="1"/>
              <c:showCatName val="0"/>
              <c:showSerName val="0"/>
              <c:showPercent val="0"/>
              <c:showBubbleSize val="0"/>
            </c:dLbl>
            <c:dLbl>
              <c:idx val="3"/>
              <c:layout>
                <c:manualLayout>
                  <c:x val="8.5779802571367778E-3"/>
                  <c:y val="-1.801713188067646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Hoja1!$A$2:$A$6</c:f>
              <c:numCache>
                <c:formatCode>General</c:formatCode>
                <c:ptCount val="5"/>
                <c:pt idx="0">
                  <c:v>2009</c:v>
                </c:pt>
                <c:pt idx="1">
                  <c:v>2010</c:v>
                </c:pt>
                <c:pt idx="2">
                  <c:v>2011</c:v>
                </c:pt>
                <c:pt idx="3">
                  <c:v>2012</c:v>
                </c:pt>
                <c:pt idx="4">
                  <c:v>2013</c:v>
                </c:pt>
              </c:numCache>
            </c:numRef>
          </c:cat>
          <c:val>
            <c:numRef>
              <c:f>Hoja1!$B$2:$B$6</c:f>
              <c:numCache>
                <c:formatCode>0.0</c:formatCode>
                <c:ptCount val="5"/>
                <c:pt idx="0">
                  <c:v>68.673939904074487</c:v>
                </c:pt>
                <c:pt idx="1">
                  <c:v>68.550923979518856</c:v>
                </c:pt>
                <c:pt idx="2">
                  <c:v>68.376605611232961</c:v>
                </c:pt>
                <c:pt idx="3">
                  <c:v>67.402825104861748</c:v>
                </c:pt>
                <c:pt idx="4">
                  <c:v>64.400000000000006</c:v>
                </c:pt>
              </c:numCache>
            </c:numRef>
          </c:val>
          <c:smooth val="0"/>
        </c:ser>
        <c:dLbls>
          <c:showLegendKey val="0"/>
          <c:showVal val="0"/>
          <c:showCatName val="0"/>
          <c:showSerName val="0"/>
          <c:showPercent val="0"/>
          <c:showBubbleSize val="0"/>
        </c:dLbls>
        <c:marker val="1"/>
        <c:smooth val="0"/>
        <c:axId val="161241728"/>
        <c:axId val="161264000"/>
      </c:lineChart>
      <c:catAx>
        <c:axId val="161241728"/>
        <c:scaling>
          <c:orientation val="minMax"/>
        </c:scaling>
        <c:delete val="0"/>
        <c:axPos val="b"/>
        <c:numFmt formatCode="General" sourceLinked="1"/>
        <c:majorTickMark val="none"/>
        <c:minorTickMark val="none"/>
        <c:tickLblPos val="nextTo"/>
        <c:crossAx val="161264000"/>
        <c:crosses val="autoZero"/>
        <c:auto val="1"/>
        <c:lblAlgn val="ctr"/>
        <c:lblOffset val="100"/>
        <c:noMultiLvlLbl val="0"/>
      </c:catAx>
      <c:valAx>
        <c:axId val="161264000"/>
        <c:scaling>
          <c:orientation val="minMax"/>
        </c:scaling>
        <c:delete val="0"/>
        <c:axPos val="l"/>
        <c:numFmt formatCode="#,##0.0" sourceLinked="0"/>
        <c:majorTickMark val="none"/>
        <c:minorTickMark val="none"/>
        <c:tickLblPos val="nextTo"/>
        <c:crossAx val="161241728"/>
        <c:crosses val="autoZero"/>
        <c:crossBetween val="between"/>
      </c:valAx>
    </c:plotArea>
    <c:plotVisOnly val="1"/>
    <c:dispBlanksAs val="gap"/>
    <c:showDLblsOverMax val="0"/>
  </c:chart>
  <c:txPr>
    <a:bodyPr/>
    <a:lstStyle/>
    <a:p>
      <a:pPr>
        <a:defRPr sz="1200">
          <a:latin typeface="Arial Narrow" panose="020B0606020202030204" pitchFamily="34" charset="0"/>
        </a:defRPr>
      </a:pPr>
      <a:endParaRPr lang="es-C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092308569031207"/>
          <c:y val="0.13801069048123463"/>
          <c:w val="0.76054254919114161"/>
          <c:h val="0.79078315797918819"/>
        </c:manualLayout>
      </c:layout>
      <c:barChart>
        <c:barDir val="col"/>
        <c:grouping val="clustered"/>
        <c:varyColors val="0"/>
        <c:ser>
          <c:idx val="0"/>
          <c:order val="0"/>
          <c:tx>
            <c:strRef>
              <c:f>Hoja1!$B$5</c:f>
              <c:strCache>
                <c:ptCount val="1"/>
                <c:pt idx="0">
                  <c:v>PEA</c:v>
                </c:pt>
              </c:strCache>
            </c:strRef>
          </c:tx>
          <c:spPr>
            <a:solidFill>
              <a:schemeClr val="accent1">
                <a:lumMod val="75000"/>
              </a:schemeClr>
            </a:solidFill>
          </c:spPr>
          <c:invertIfNegative val="0"/>
          <c:dPt>
            <c:idx val="0"/>
            <c:invertIfNegative val="0"/>
            <c:bubble3D val="0"/>
            <c:spPr>
              <a:solidFill>
                <a:schemeClr val="tx2"/>
              </a:solidFill>
            </c:spPr>
          </c:dPt>
          <c:dLbls>
            <c:showLegendKey val="0"/>
            <c:showVal val="1"/>
            <c:showCatName val="0"/>
            <c:showSerName val="0"/>
            <c:showPercent val="0"/>
            <c:showBubbleSize val="0"/>
            <c:showLeaderLines val="0"/>
          </c:dLbls>
          <c:cat>
            <c:numRef>
              <c:f>Hoja1!$B$10</c:f>
              <c:numCache>
                <c:formatCode>General</c:formatCode>
                <c:ptCount val="1"/>
              </c:numCache>
            </c:numRef>
          </c:cat>
          <c:val>
            <c:numRef>
              <c:f>Hoja1!$F$5</c:f>
              <c:numCache>
                <c:formatCode>_(* #,##0_);_(* \(#,##0\);_(* "-"??_);_(@_)</c:formatCode>
                <c:ptCount val="1"/>
                <c:pt idx="0">
                  <c:v>23303575</c:v>
                </c:pt>
              </c:numCache>
            </c:numRef>
          </c:val>
        </c:ser>
        <c:ser>
          <c:idx val="1"/>
          <c:order val="1"/>
          <c:tx>
            <c:strRef>
              <c:f>Hoja1!$B$6</c:f>
              <c:strCache>
                <c:ptCount val="1"/>
                <c:pt idx="0">
                  <c:v>Ocupados</c:v>
                </c:pt>
              </c:strCache>
            </c:strRef>
          </c:tx>
          <c:spPr>
            <a:solidFill>
              <a:srgbClr val="C7E0F1"/>
            </a:solidFill>
            <a:ln>
              <a:solidFill>
                <a:schemeClr val="accent1">
                  <a:lumMod val="20000"/>
                  <a:lumOff val="80000"/>
                </a:schemeClr>
              </a:solidFill>
            </a:ln>
          </c:spPr>
          <c:invertIfNegative val="0"/>
          <c:dLbls>
            <c:dLbl>
              <c:idx val="0"/>
              <c:layout>
                <c:manualLayout>
                  <c:x val="8.3331146106736149E-3"/>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Hoja1!$B$10</c:f>
              <c:numCache>
                <c:formatCode>General</c:formatCode>
                <c:ptCount val="1"/>
              </c:numCache>
            </c:numRef>
          </c:cat>
          <c:val>
            <c:numRef>
              <c:f>Hoja1!$F$6</c:f>
              <c:numCache>
                <c:formatCode>_(* #,##0_);_(* \(#,##0\);_(* "-"??_);_(@_)</c:formatCode>
                <c:ptCount val="1"/>
                <c:pt idx="0">
                  <c:v>21000782</c:v>
                </c:pt>
              </c:numCache>
            </c:numRef>
          </c:val>
        </c:ser>
        <c:ser>
          <c:idx val="2"/>
          <c:order val="2"/>
          <c:tx>
            <c:v>Afiliados</c:v>
          </c:tx>
          <c:spPr>
            <a:solidFill>
              <a:schemeClr val="bg1">
                <a:lumMod val="75000"/>
              </a:schemeClr>
            </a:solidFill>
          </c:spPr>
          <c:invertIfNegative val="0"/>
          <c:dPt>
            <c:idx val="0"/>
            <c:invertIfNegative val="0"/>
            <c:bubble3D val="0"/>
            <c:spPr>
              <a:solidFill>
                <a:schemeClr val="bg1">
                  <a:lumMod val="65000"/>
                </a:schemeClr>
              </a:solidFill>
            </c:spPr>
          </c:dPt>
          <c:dLbls>
            <c:dLbl>
              <c:idx val="0"/>
              <c:layout>
                <c:manualLayout>
                  <c:x val="5.5555555555555558E-3"/>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Hoja1!$B$10</c:f>
              <c:numCache>
                <c:formatCode>General</c:formatCode>
                <c:ptCount val="1"/>
              </c:numCache>
            </c:numRef>
          </c:cat>
          <c:val>
            <c:numRef>
              <c:f>Hoja1!$F$7</c:f>
              <c:numCache>
                <c:formatCode>_(* #,##0_);_(* \(#,##0\);_(* "-"??_);_(@_)</c:formatCode>
                <c:ptCount val="1"/>
                <c:pt idx="0">
                  <c:v>17887899</c:v>
                </c:pt>
              </c:numCache>
            </c:numRef>
          </c:val>
        </c:ser>
        <c:ser>
          <c:idx val="3"/>
          <c:order val="3"/>
          <c:tx>
            <c:strRef>
              <c:f>Hoja1!$B$8</c:f>
              <c:strCache>
                <c:ptCount val="1"/>
                <c:pt idx="0">
                  <c:v>Cotizantes Activos</c:v>
                </c:pt>
              </c:strCache>
            </c:strRef>
          </c:tx>
          <c:spPr>
            <a:solidFill>
              <a:srgbClr val="FFC000"/>
            </a:solidFill>
          </c:spPr>
          <c:invertIfNegative val="0"/>
          <c:dLbls>
            <c:dLbl>
              <c:idx val="0"/>
              <c:layout>
                <c:manualLayout>
                  <c:x val="8.3333333333333332E-3"/>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Hoja1!$B$10</c:f>
              <c:numCache>
                <c:formatCode>General</c:formatCode>
                <c:ptCount val="1"/>
              </c:numCache>
            </c:numRef>
          </c:cat>
          <c:val>
            <c:numRef>
              <c:f>Hoja1!$F$8</c:f>
              <c:numCache>
                <c:formatCode>_(* #,##0_);_(* \(#,##0\);_(* "-"??_);_(@_)</c:formatCode>
                <c:ptCount val="1"/>
                <c:pt idx="0">
                  <c:v>8023242</c:v>
                </c:pt>
              </c:numCache>
            </c:numRef>
          </c:val>
        </c:ser>
        <c:ser>
          <c:idx val="4"/>
          <c:order val="4"/>
          <c:tx>
            <c:v>Pensionados</c:v>
          </c:tx>
          <c:spPr>
            <a:solidFill>
              <a:srgbClr val="FF0000"/>
            </a:solidFill>
          </c:spPr>
          <c:invertIfNegative val="0"/>
          <c:dLbls>
            <c:showLegendKey val="0"/>
            <c:showVal val="1"/>
            <c:showCatName val="0"/>
            <c:showSerName val="0"/>
            <c:showPercent val="0"/>
            <c:showBubbleSize val="0"/>
            <c:showLeaderLines val="0"/>
          </c:dLbls>
          <c:cat>
            <c:numRef>
              <c:f>Hoja1!$B$10</c:f>
              <c:numCache>
                <c:formatCode>General</c:formatCode>
                <c:ptCount val="1"/>
              </c:numCache>
            </c:numRef>
          </c:cat>
          <c:val>
            <c:numRef>
              <c:f>Hoja1!$F$9</c:f>
              <c:numCache>
                <c:formatCode>_(* #,##0_);_(* \(#,##0\);_(* "-"??_);_(@_)</c:formatCode>
                <c:ptCount val="1"/>
                <c:pt idx="0">
                  <c:v>1734621</c:v>
                </c:pt>
              </c:numCache>
            </c:numRef>
          </c:val>
        </c:ser>
        <c:dLbls>
          <c:showLegendKey val="0"/>
          <c:showVal val="0"/>
          <c:showCatName val="0"/>
          <c:showSerName val="0"/>
          <c:showPercent val="0"/>
          <c:showBubbleSize val="0"/>
        </c:dLbls>
        <c:gapWidth val="150"/>
        <c:axId val="161601024"/>
        <c:axId val="161602560"/>
      </c:barChart>
      <c:catAx>
        <c:axId val="161601024"/>
        <c:scaling>
          <c:orientation val="minMax"/>
        </c:scaling>
        <c:delete val="0"/>
        <c:axPos val="b"/>
        <c:numFmt formatCode="General" sourceLinked="1"/>
        <c:majorTickMark val="out"/>
        <c:minorTickMark val="none"/>
        <c:tickLblPos val="nextTo"/>
        <c:crossAx val="161602560"/>
        <c:crosses val="autoZero"/>
        <c:auto val="1"/>
        <c:lblAlgn val="ctr"/>
        <c:lblOffset val="100"/>
        <c:noMultiLvlLbl val="0"/>
      </c:catAx>
      <c:valAx>
        <c:axId val="161602560"/>
        <c:scaling>
          <c:orientation val="minMax"/>
        </c:scaling>
        <c:delete val="0"/>
        <c:axPos val="l"/>
        <c:title>
          <c:tx>
            <c:rich>
              <a:bodyPr rot="-5400000" vert="horz"/>
              <a:lstStyle/>
              <a:p>
                <a:pPr>
                  <a:defRPr/>
                </a:pPr>
                <a:r>
                  <a:rPr lang="en-US" b="0"/>
                  <a:t>Número de Personas</a:t>
                </a:r>
              </a:p>
            </c:rich>
          </c:tx>
          <c:layout>
            <c:manualLayout>
              <c:xMode val="edge"/>
              <c:yMode val="edge"/>
              <c:x val="2.4223365370630887E-2"/>
              <c:y val="0.32545715725702401"/>
            </c:manualLayout>
          </c:layout>
          <c:overlay val="0"/>
        </c:title>
        <c:numFmt formatCode="_(* #,##0_);_(* \(#,##0\);_(* &quot;-&quot;??_);_(@_)" sourceLinked="1"/>
        <c:majorTickMark val="out"/>
        <c:minorTickMark val="none"/>
        <c:tickLblPos val="nextTo"/>
        <c:txPr>
          <a:bodyPr/>
          <a:lstStyle/>
          <a:p>
            <a:pPr>
              <a:defRPr sz="1000"/>
            </a:pPr>
            <a:endParaRPr lang="es-CO"/>
          </a:p>
        </c:txPr>
        <c:crossAx val="161601024"/>
        <c:crosses val="autoZero"/>
        <c:crossBetween val="between"/>
      </c:valAx>
    </c:plotArea>
    <c:legend>
      <c:legendPos val="t"/>
      <c:layout/>
      <c:overlay val="0"/>
    </c:legend>
    <c:plotVisOnly val="1"/>
    <c:dispBlanksAs val="gap"/>
    <c:showDLblsOverMax val="0"/>
  </c:chart>
  <c:spPr>
    <a:ln>
      <a:noFill/>
    </a:ln>
  </c:spPr>
  <c:txPr>
    <a:bodyPr/>
    <a:lstStyle/>
    <a:p>
      <a:pPr>
        <a:defRPr>
          <a:latin typeface="Arial Narrow" pitchFamily="34" charset="0"/>
        </a:defRPr>
      </a:pPr>
      <a:endParaRPr lang="es-CO"/>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857470334157113"/>
          <c:y val="0.13506530270298925"/>
          <c:w val="0.73174653297104664"/>
          <c:h val="0.590527268981339"/>
        </c:manualLayout>
      </c:layout>
      <c:lineChart>
        <c:grouping val="standard"/>
        <c:varyColors val="0"/>
        <c:ser>
          <c:idx val="9"/>
          <c:order val="0"/>
          <c:tx>
            <c:strRef>
              <c:f>'Consolidado General'!$B$16</c:f>
              <c:strCache>
                <c:ptCount val="1"/>
                <c:pt idx="0">
                  <c:v>Total Nacional</c:v>
                </c:pt>
              </c:strCache>
            </c:strRef>
          </c:tx>
          <c:spPr>
            <a:ln w="25400">
              <a:solidFill>
                <a:srgbClr val="FF0000"/>
              </a:solidFill>
            </a:ln>
          </c:spPr>
          <c:marker>
            <c:symbol val="diamond"/>
            <c:size val="5"/>
            <c:spPr>
              <a:solidFill>
                <a:schemeClr val="accent1"/>
              </a:solidFill>
            </c:spPr>
          </c:marker>
          <c:dLbls>
            <c:dLbl>
              <c:idx val="0"/>
              <c:layout>
                <c:manualLayout>
                  <c:x val="-4.4195506049548687E-2"/>
                  <c:y val="2.896011707829611E-2"/>
                </c:manualLayout>
              </c:layout>
              <c:showLegendKey val="0"/>
              <c:showVal val="1"/>
              <c:showCatName val="0"/>
              <c:showSerName val="0"/>
              <c:showPercent val="0"/>
              <c:showBubbleSize val="0"/>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layout>
                <c:manualLayout>
                  <c:x val="-0.10205856715255195"/>
                  <c:y val="2.7761367927544269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'Consolidado General'!$C$5:$M$5</c:f>
              <c:strCache>
                <c:ptCount val="11"/>
                <c:pt idx="0">
                  <c:v>Diciembre</c:v>
                </c:pt>
                <c:pt idx="1">
                  <c:v>Enero</c:v>
                </c:pt>
                <c:pt idx="2">
                  <c:v>Febrero</c:v>
                </c:pt>
                <c:pt idx="3">
                  <c:v>Marzo</c:v>
                </c:pt>
                <c:pt idx="4">
                  <c:v>Abril</c:v>
                </c:pt>
                <c:pt idx="5">
                  <c:v>Mayo</c:v>
                </c:pt>
                <c:pt idx="6">
                  <c:v>Junio</c:v>
                </c:pt>
                <c:pt idx="7">
                  <c:v>Julio</c:v>
                </c:pt>
                <c:pt idx="8">
                  <c:v>Agosto</c:v>
                </c:pt>
                <c:pt idx="9">
                  <c:v>Septiembre</c:v>
                </c:pt>
                <c:pt idx="10">
                  <c:v>Octubre</c:v>
                </c:pt>
              </c:strCache>
            </c:strRef>
          </c:cat>
          <c:val>
            <c:numRef>
              <c:f>'Consolidado General'!$C$16:$M$16</c:f>
              <c:numCache>
                <c:formatCode>#,##0</c:formatCode>
                <c:ptCount val="11"/>
                <c:pt idx="0">
                  <c:v>718366</c:v>
                </c:pt>
                <c:pt idx="1">
                  <c:v>718376</c:v>
                </c:pt>
                <c:pt idx="2">
                  <c:v>881884</c:v>
                </c:pt>
                <c:pt idx="3">
                  <c:v>881884</c:v>
                </c:pt>
                <c:pt idx="4">
                  <c:v>881884</c:v>
                </c:pt>
                <c:pt idx="5">
                  <c:v>988140</c:v>
                </c:pt>
                <c:pt idx="6">
                  <c:v>988140</c:v>
                </c:pt>
                <c:pt idx="7">
                  <c:v>988140</c:v>
                </c:pt>
                <c:pt idx="8">
                  <c:v>988498</c:v>
                </c:pt>
                <c:pt idx="9">
                  <c:v>1029002</c:v>
                </c:pt>
                <c:pt idx="10">
                  <c:v>1279002</c:v>
                </c:pt>
              </c:numCache>
            </c:numRef>
          </c:val>
          <c:smooth val="0"/>
        </c:ser>
        <c:dLbls>
          <c:showLegendKey val="0"/>
          <c:showVal val="0"/>
          <c:showCatName val="0"/>
          <c:showSerName val="0"/>
          <c:showPercent val="0"/>
          <c:showBubbleSize val="0"/>
        </c:dLbls>
        <c:marker val="1"/>
        <c:smooth val="0"/>
        <c:axId val="161754112"/>
        <c:axId val="161772288"/>
      </c:lineChart>
      <c:catAx>
        <c:axId val="161754112"/>
        <c:scaling>
          <c:orientation val="minMax"/>
        </c:scaling>
        <c:delete val="0"/>
        <c:axPos val="b"/>
        <c:majorTickMark val="out"/>
        <c:minorTickMark val="none"/>
        <c:tickLblPos val="nextTo"/>
        <c:txPr>
          <a:bodyPr rot="-5400000" vert="horz"/>
          <a:lstStyle/>
          <a:p>
            <a:pPr>
              <a:defRPr/>
            </a:pPr>
            <a:endParaRPr lang="es-CO"/>
          </a:p>
        </c:txPr>
        <c:crossAx val="161772288"/>
        <c:crosses val="autoZero"/>
        <c:auto val="1"/>
        <c:lblAlgn val="ctr"/>
        <c:lblOffset val="100"/>
        <c:noMultiLvlLbl val="0"/>
      </c:catAx>
      <c:valAx>
        <c:axId val="161772288"/>
        <c:scaling>
          <c:orientation val="minMax"/>
          <c:min val="600000"/>
        </c:scaling>
        <c:delete val="0"/>
        <c:axPos val="l"/>
        <c:title>
          <c:tx>
            <c:rich>
              <a:bodyPr rot="-5400000" vert="horz"/>
              <a:lstStyle/>
              <a:p>
                <a:pPr>
                  <a:defRPr/>
                </a:pPr>
                <a:r>
                  <a:rPr lang="en-US" dirty="0"/>
                  <a:t>Total </a:t>
                </a:r>
                <a:r>
                  <a:rPr lang="en-US" dirty="0" err="1"/>
                  <a:t>Cupos</a:t>
                </a:r>
                <a:r>
                  <a:rPr lang="en-US" dirty="0"/>
                  <a:t> a </a:t>
                </a:r>
                <a:r>
                  <a:rPr lang="en-US" dirty="0" err="1"/>
                  <a:t>Nivel</a:t>
                </a:r>
                <a:r>
                  <a:rPr lang="en-US" dirty="0"/>
                  <a:t> </a:t>
                </a:r>
                <a:r>
                  <a:rPr lang="en-US" dirty="0" err="1"/>
                  <a:t>Nacional</a:t>
                </a:r>
                <a:endParaRPr lang="en-US" dirty="0"/>
              </a:p>
            </c:rich>
          </c:tx>
          <c:layout>
            <c:manualLayout>
              <c:xMode val="edge"/>
              <c:yMode val="edge"/>
              <c:x val="6.0738319753887111E-2"/>
              <c:y val="0.15232643099510729"/>
            </c:manualLayout>
          </c:layout>
          <c:overlay val="0"/>
        </c:title>
        <c:numFmt formatCode="#,##0" sourceLinked="1"/>
        <c:majorTickMark val="out"/>
        <c:minorTickMark val="none"/>
        <c:tickLblPos val="nextTo"/>
        <c:crossAx val="161754112"/>
        <c:crosses val="autoZero"/>
        <c:crossBetween val="between"/>
        <c:majorUnit val="50000"/>
      </c:valAx>
    </c:plotArea>
    <c:plotVisOnly val="1"/>
    <c:dispBlanksAs val="gap"/>
    <c:showDLblsOverMax val="0"/>
  </c:chart>
  <c:spPr>
    <a:ln>
      <a:noFill/>
    </a:ln>
  </c:spPr>
  <c:txPr>
    <a:bodyPr/>
    <a:lstStyle/>
    <a:p>
      <a:pPr>
        <a:defRPr sz="1400">
          <a:latin typeface="Arial Narrow" panose="020B0606020202030204" pitchFamily="34" charset="0"/>
        </a:defRPr>
      </a:pPr>
      <a:endParaRPr lang="es-CO"/>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O"/>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9EEDEEE-452C-4BCB-8881-00CDA8571561}" type="datetimeFigureOut">
              <a:rPr lang="es-CO" smtClean="0"/>
              <a:t>29/11/2013</a:t>
            </a:fld>
            <a:endParaRPr lang="es-CO"/>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AABE503-3AB5-43AB-A324-84FFACF72F39}" type="slidenum">
              <a:rPr lang="es-CO" smtClean="0"/>
              <a:t>‹Nº›</a:t>
            </a:fld>
            <a:endParaRPr lang="es-CO"/>
          </a:p>
        </p:txBody>
      </p:sp>
    </p:spTree>
    <p:extLst>
      <p:ext uri="{BB962C8B-B14F-4D97-AF65-F5344CB8AC3E}">
        <p14:creationId xmlns:p14="http://schemas.microsoft.com/office/powerpoint/2010/main" val="974450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O"/>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494E119-EF02-4A29-BA31-481D6724CCCB}" type="datetimeFigureOut">
              <a:rPr lang="es-CO" smtClean="0"/>
              <a:t>29/11/2013</a:t>
            </a:fld>
            <a:endParaRPr lang="es-CO"/>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CO"/>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0403DD1-38B6-4504-A2EB-C5376F6BB1FD}" type="slidenum">
              <a:rPr lang="es-CO" smtClean="0"/>
              <a:t>‹Nº›</a:t>
            </a:fld>
            <a:endParaRPr lang="es-CO"/>
          </a:p>
        </p:txBody>
      </p:sp>
    </p:spTree>
    <p:extLst>
      <p:ext uri="{BB962C8B-B14F-4D97-AF65-F5344CB8AC3E}">
        <p14:creationId xmlns:p14="http://schemas.microsoft.com/office/powerpoint/2010/main" val="2687711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2A499998-829D-B34A-947B-524D3F8394DA}" type="datetimeFigureOut">
              <a:rPr lang="es-ES" smtClean="0">
                <a:solidFill>
                  <a:prstClr val="black">
                    <a:tint val="75000"/>
                  </a:prstClr>
                </a:solidFill>
              </a:rPr>
              <a:pPr/>
              <a:t>29/11/2013</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F1136FC9-03DF-FE49-8886-09C95DD692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642318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2A499998-829D-B34A-947B-524D3F8394DA}" type="datetimeFigureOut">
              <a:rPr lang="es-ES" smtClean="0">
                <a:solidFill>
                  <a:prstClr val="black">
                    <a:tint val="75000"/>
                  </a:prstClr>
                </a:solidFill>
              </a:rPr>
              <a:pPr/>
              <a:t>29/11/2013</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F1136FC9-03DF-FE49-8886-09C95DD692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192376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2A499998-829D-B34A-947B-524D3F8394DA}" type="datetimeFigureOut">
              <a:rPr lang="es-ES" smtClean="0">
                <a:solidFill>
                  <a:prstClr val="black">
                    <a:tint val="75000"/>
                  </a:prstClr>
                </a:solidFill>
              </a:rPr>
              <a:pPr/>
              <a:t>29/11/2013</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F1136FC9-03DF-FE49-8886-09C95DD692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771621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 - Un gráfico grande arribe / texto abajo">
    <p:spTree>
      <p:nvGrpSpPr>
        <p:cNvPr id="1" name=""/>
        <p:cNvGrpSpPr/>
        <p:nvPr/>
      </p:nvGrpSpPr>
      <p:grpSpPr>
        <a:xfrm>
          <a:off x="0" y="0"/>
          <a:ext cx="0" cy="0"/>
          <a:chOff x="0" y="0"/>
          <a:chExt cx="0" cy="0"/>
        </a:xfrm>
      </p:grpSpPr>
      <p:sp>
        <p:nvSpPr>
          <p:cNvPr id="2" name="1 Título"/>
          <p:cNvSpPr>
            <a:spLocks noGrp="1"/>
          </p:cNvSpPr>
          <p:nvPr>
            <p:ph type="ctrTitle"/>
          </p:nvPr>
        </p:nvSpPr>
        <p:spPr>
          <a:xfrm>
            <a:off x="1080000" y="108000"/>
            <a:ext cx="7812000" cy="612000"/>
          </a:xfrm>
          <a:prstGeom prst="rect">
            <a:avLst/>
          </a:prstGeom>
        </p:spPr>
        <p:txBody>
          <a:bodyPr anchor="ctr">
            <a:normAutofit/>
          </a:bodyPr>
          <a:lstStyle>
            <a:lvl1pPr algn="l">
              <a:defRPr sz="2400" b="1">
                <a:latin typeface="Arial Narrow" pitchFamily="34" charset="0"/>
              </a:defRPr>
            </a:lvl1pPr>
          </a:lstStyle>
          <a:p>
            <a:endParaRPr lang="es-CO" dirty="0"/>
          </a:p>
        </p:txBody>
      </p:sp>
      <p:sp>
        <p:nvSpPr>
          <p:cNvPr id="11" name="2 Marcador de contenido"/>
          <p:cNvSpPr>
            <a:spLocks noGrp="1"/>
          </p:cNvSpPr>
          <p:nvPr>
            <p:ph idx="13"/>
          </p:nvPr>
        </p:nvSpPr>
        <p:spPr>
          <a:xfrm>
            <a:off x="252000" y="1332000"/>
            <a:ext cx="8640000" cy="3528000"/>
          </a:xfrm>
          <a:prstGeom prst="rect">
            <a:avLst/>
          </a:prstGeom>
        </p:spPr>
        <p:txBody>
          <a:bodyPr>
            <a:normAutofit/>
          </a:bodyPr>
          <a:lstStyle>
            <a:lvl1pPr>
              <a:spcBef>
                <a:spcPts val="300"/>
              </a:spcBef>
              <a:buNone/>
              <a:defRPr sz="1600"/>
            </a:lvl1pPr>
            <a:lvl2pPr marL="192088" indent="-192088">
              <a:spcBef>
                <a:spcPts val="300"/>
              </a:spcBef>
              <a:buFont typeface="Wingdings" pitchFamily="2" charset="2"/>
              <a:buChar char="§"/>
              <a:defRPr sz="1600"/>
            </a:lvl2pPr>
            <a:lvl3pPr>
              <a:defRPr sz="1600"/>
            </a:lvl3pPr>
            <a:lvl4pPr>
              <a:defRPr sz="1600"/>
            </a:lvl4pPr>
            <a:lvl5pPr>
              <a:defRPr sz="1600"/>
            </a:lvl5pPr>
          </a:lstStyle>
          <a:p>
            <a:pPr lvl="1"/>
            <a:endParaRPr lang="es-ES" dirty="0" smtClean="0"/>
          </a:p>
        </p:txBody>
      </p:sp>
      <p:sp>
        <p:nvSpPr>
          <p:cNvPr id="10" name="23 Marcador de texto"/>
          <p:cNvSpPr>
            <a:spLocks noGrp="1"/>
          </p:cNvSpPr>
          <p:nvPr>
            <p:ph type="body" sz="quarter" idx="24"/>
          </p:nvPr>
        </p:nvSpPr>
        <p:spPr>
          <a:xfrm>
            <a:off x="252562" y="1080000"/>
            <a:ext cx="8640000" cy="252000"/>
          </a:xfrm>
          <a:prstGeom prst="rect">
            <a:avLst/>
          </a:prstGeom>
          <a:solidFill>
            <a:srgbClr val="0F4B87"/>
          </a:solidFill>
          <a:ln>
            <a:noFill/>
          </a:ln>
        </p:spPr>
        <p:txBody>
          <a:bodyPr/>
          <a:lstStyle>
            <a:lvl1pPr>
              <a:buNone/>
              <a:defRPr sz="1200" b="1" cap="none" baseline="0">
                <a:solidFill>
                  <a:schemeClr val="bg1"/>
                </a:solidFill>
              </a:defRPr>
            </a:lvl1pPr>
            <a:lvl2pPr>
              <a:buNone/>
              <a:defRPr sz="1200" b="1" cap="none" baseline="0">
                <a:solidFill>
                  <a:schemeClr val="bg1"/>
                </a:solidFill>
              </a:defRPr>
            </a:lvl2pPr>
            <a:lvl3pPr>
              <a:buNone/>
              <a:defRPr sz="1200" b="1" cap="none" baseline="0">
                <a:solidFill>
                  <a:schemeClr val="bg1"/>
                </a:solidFill>
              </a:defRPr>
            </a:lvl3pPr>
            <a:lvl4pPr>
              <a:buNone/>
              <a:defRPr sz="1200" b="1" cap="none" baseline="0">
                <a:solidFill>
                  <a:schemeClr val="bg1"/>
                </a:solidFill>
              </a:defRPr>
            </a:lvl4pPr>
            <a:lvl5pPr>
              <a:buNone/>
              <a:defRPr sz="1200" b="1" cap="none" baseline="0">
                <a:solidFill>
                  <a:schemeClr val="bg1"/>
                </a:solidFill>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14" name="13 Marcador de texto"/>
          <p:cNvSpPr>
            <a:spLocks noGrp="1"/>
          </p:cNvSpPr>
          <p:nvPr>
            <p:ph type="body" sz="quarter" idx="28"/>
          </p:nvPr>
        </p:nvSpPr>
        <p:spPr>
          <a:xfrm>
            <a:off x="252000" y="5004000"/>
            <a:ext cx="8640000" cy="1584000"/>
          </a:xfrm>
          <a:prstGeom prst="rect">
            <a:avLst/>
          </a:prstGeom>
        </p:spPr>
        <p:txBody>
          <a:bodyPr>
            <a:normAutofit/>
          </a:bodyPr>
          <a:lstStyle>
            <a:lvl1pPr marL="368300" indent="-368300" algn="l" defTabSz="914400" rtl="0" eaLnBrk="1" latinLnBrk="0" hangingPunct="1">
              <a:spcBef>
                <a:spcPct val="20000"/>
              </a:spcBef>
              <a:buFont typeface="+mj-lt"/>
              <a:buAutoNum type="arabicPeriod"/>
              <a:defRPr lang="es-ES" sz="2000" kern="1200" baseline="0" smtClean="0">
                <a:solidFill>
                  <a:schemeClr val="tx1"/>
                </a:solidFill>
                <a:latin typeface="Arial Narrow" pitchFamily="34" charset="0"/>
                <a:ea typeface="+mn-ea"/>
                <a:cs typeface="+mn-cs"/>
              </a:defRPr>
            </a:lvl1pPr>
            <a:lvl2pPr marL="527050" indent="-171450" algn="l" defTabSz="914400" rtl="0" eaLnBrk="1" latinLnBrk="0" hangingPunct="1">
              <a:spcBef>
                <a:spcPct val="20000"/>
              </a:spcBef>
              <a:buFont typeface="Wingdings" pitchFamily="2" charset="2"/>
              <a:buChar char="§"/>
              <a:defRPr lang="es-ES" sz="1600" kern="1200" baseline="0" smtClean="0">
                <a:solidFill>
                  <a:schemeClr val="tx1"/>
                </a:solidFill>
                <a:latin typeface="Arial Narrow" pitchFamily="34" charset="0"/>
                <a:ea typeface="+mn-ea"/>
                <a:cs typeface="+mn-cs"/>
              </a:defRPr>
            </a:lvl2pPr>
            <a:lvl3pPr algn="l" defTabSz="914400" rtl="0" eaLnBrk="1" latinLnBrk="0" hangingPunct="1">
              <a:spcBef>
                <a:spcPct val="20000"/>
              </a:spcBef>
              <a:defRPr lang="es-ES" sz="2000" kern="1200" baseline="0" smtClean="0">
                <a:solidFill>
                  <a:schemeClr val="tx1"/>
                </a:solidFill>
                <a:latin typeface="Arial Narrow" pitchFamily="34" charset="0"/>
                <a:ea typeface="+mn-ea"/>
                <a:cs typeface="+mn-cs"/>
              </a:defRPr>
            </a:lvl3pPr>
            <a:lvl4pPr algn="l" defTabSz="914400" rtl="0" eaLnBrk="1" latinLnBrk="0" hangingPunct="1">
              <a:spcBef>
                <a:spcPct val="20000"/>
              </a:spcBef>
              <a:defRPr lang="es-ES" sz="2000" kern="1200" baseline="0" smtClean="0">
                <a:solidFill>
                  <a:schemeClr val="tx1"/>
                </a:solidFill>
                <a:latin typeface="Arial Narrow" pitchFamily="34" charset="0"/>
                <a:ea typeface="+mn-ea"/>
                <a:cs typeface="+mn-cs"/>
              </a:defRPr>
            </a:lvl4pPr>
            <a:lvl5pPr algn="l" defTabSz="914400" rtl="0" eaLnBrk="1" latinLnBrk="0" hangingPunct="1">
              <a:spcBef>
                <a:spcPct val="20000"/>
              </a:spcBef>
              <a:defRPr lang="es-CO" sz="2000" kern="1200" baseline="0" dirty="0" smtClean="0">
                <a:solidFill>
                  <a:schemeClr val="tx1"/>
                </a:solidFill>
                <a:latin typeface="Arial Narrow" pitchFamily="34" charset="0"/>
                <a:ea typeface="+mn-ea"/>
                <a:cs typeface="+mn-cs"/>
              </a:defRPr>
            </a:lvl5pPr>
          </a:lstStyle>
          <a:p>
            <a:pPr lvl="0"/>
            <a:r>
              <a:rPr lang="es-ES" dirty="0" smtClean="0"/>
              <a:t>Haga clic para modificar el estilo de texto del patrón</a:t>
            </a:r>
          </a:p>
          <a:p>
            <a:pPr lvl="1"/>
            <a:r>
              <a:rPr lang="es-ES" dirty="0" smtClean="0"/>
              <a:t>Segundo nivel</a:t>
            </a:r>
          </a:p>
        </p:txBody>
      </p:sp>
      <p:sp>
        <p:nvSpPr>
          <p:cNvPr id="6" name="16 Marcador de fecha"/>
          <p:cNvSpPr>
            <a:spLocks noGrp="1"/>
          </p:cNvSpPr>
          <p:nvPr>
            <p:ph type="dt" sz="half" idx="29"/>
          </p:nvPr>
        </p:nvSpPr>
        <p:spPr>
          <a:xfrm>
            <a:off x="3505200" y="6624638"/>
            <a:ext cx="2133600" cy="215900"/>
          </a:xfrm>
          <a:prstGeom prst="rect">
            <a:avLst/>
          </a:prstGeom>
        </p:spPr>
        <p:txBody>
          <a:bodyPr/>
          <a:lstStyle>
            <a:lvl1pPr>
              <a:defRPr/>
            </a:lvl1pPr>
          </a:lstStyle>
          <a:p>
            <a:pPr fontAlgn="base">
              <a:spcBef>
                <a:spcPct val="0"/>
              </a:spcBef>
              <a:spcAft>
                <a:spcPct val="0"/>
              </a:spcAft>
              <a:defRPr/>
            </a:pPr>
            <a:fld id="{82781E5F-425C-4E5B-85E6-66BDF885BAD3}" type="datetimeFigureOut">
              <a:rPr lang="es-CO">
                <a:solidFill>
                  <a:srgbClr val="000000"/>
                </a:solidFill>
                <a:latin typeface="Arial" charset="0"/>
                <a:cs typeface="Arial" charset="0"/>
              </a:rPr>
              <a:pPr fontAlgn="base">
                <a:spcBef>
                  <a:spcPct val="0"/>
                </a:spcBef>
                <a:spcAft>
                  <a:spcPct val="0"/>
                </a:spcAft>
                <a:defRPr/>
              </a:pPr>
              <a:t>29/11/2013</a:t>
            </a:fld>
            <a:endParaRPr lang="es-CO" dirty="0">
              <a:solidFill>
                <a:srgbClr val="000000"/>
              </a:solidFill>
              <a:latin typeface="Arial" charset="0"/>
              <a:cs typeface="Arial" charset="0"/>
            </a:endParaRPr>
          </a:p>
        </p:txBody>
      </p:sp>
      <p:sp>
        <p:nvSpPr>
          <p:cNvPr id="7" name="17 Marcador de pie de página"/>
          <p:cNvSpPr>
            <a:spLocks noGrp="1"/>
          </p:cNvSpPr>
          <p:nvPr>
            <p:ph type="ftr" sz="quarter" idx="30"/>
          </p:nvPr>
        </p:nvSpPr>
        <p:spPr>
          <a:xfrm>
            <a:off x="252413" y="6624638"/>
            <a:ext cx="2895600" cy="215900"/>
          </a:xfrm>
          <a:prstGeom prst="rect">
            <a:avLst/>
          </a:prstGeom>
        </p:spPr>
        <p:txBody>
          <a:bodyPr/>
          <a:lstStyle>
            <a:lvl1pPr>
              <a:defRPr/>
            </a:lvl1pPr>
          </a:lstStyle>
          <a:p>
            <a:pPr fontAlgn="base">
              <a:spcBef>
                <a:spcPct val="0"/>
              </a:spcBef>
              <a:spcAft>
                <a:spcPct val="0"/>
              </a:spcAft>
              <a:defRPr/>
            </a:pPr>
            <a:r>
              <a:rPr lang="es-CO">
                <a:solidFill>
                  <a:srgbClr val="000000"/>
                </a:solidFill>
                <a:latin typeface="Arial" charset="0"/>
                <a:cs typeface="Arial" charset="0"/>
              </a:rPr>
              <a:t>Ministerio de Hacienda y Crédito Público – República de Colombia</a:t>
            </a:r>
          </a:p>
        </p:txBody>
      </p:sp>
      <p:sp>
        <p:nvSpPr>
          <p:cNvPr id="8" name="19 Marcador de número de diapositiva"/>
          <p:cNvSpPr>
            <a:spLocks noGrp="1"/>
          </p:cNvSpPr>
          <p:nvPr>
            <p:ph type="sldNum" sz="quarter" idx="31"/>
          </p:nvPr>
        </p:nvSpPr>
        <p:spPr>
          <a:xfrm>
            <a:off x="6757988" y="6624638"/>
            <a:ext cx="2133600" cy="215900"/>
          </a:xfrm>
          <a:prstGeom prst="rect">
            <a:avLst/>
          </a:prstGeom>
        </p:spPr>
        <p:txBody>
          <a:bodyPr/>
          <a:lstStyle>
            <a:lvl1pPr>
              <a:defRPr/>
            </a:lvl1pPr>
          </a:lstStyle>
          <a:p>
            <a:pPr fontAlgn="base">
              <a:spcBef>
                <a:spcPct val="0"/>
              </a:spcBef>
              <a:spcAft>
                <a:spcPct val="0"/>
              </a:spcAft>
              <a:defRPr/>
            </a:pPr>
            <a:fld id="{6049C102-9DB6-41B2-A17B-9317202E1C82}" type="slidenum">
              <a:rPr lang="es-CO">
                <a:solidFill>
                  <a:srgbClr val="000000"/>
                </a:solidFill>
                <a:latin typeface="Arial" charset="0"/>
                <a:cs typeface="Arial" charset="0"/>
              </a:rPr>
              <a:pPr fontAlgn="base">
                <a:spcBef>
                  <a:spcPct val="0"/>
                </a:spcBef>
                <a:spcAft>
                  <a:spcPct val="0"/>
                </a:spcAft>
                <a:defRPr/>
              </a:pPr>
              <a:t>‹Nº›</a:t>
            </a:fld>
            <a:endParaRPr lang="es-CO" dirty="0">
              <a:solidFill>
                <a:srgbClr val="000000"/>
              </a:solidFill>
              <a:latin typeface="Arial" charset="0"/>
              <a:cs typeface="Arial" charset="0"/>
            </a:endParaRPr>
          </a:p>
        </p:txBody>
      </p:sp>
    </p:spTree>
    <p:extLst>
      <p:ext uri="{BB962C8B-B14F-4D97-AF65-F5344CB8AC3E}">
        <p14:creationId xmlns:p14="http://schemas.microsoft.com/office/powerpoint/2010/main" val="38877151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5E8CC83-6FB6-4DC8-AE6E-2D650E379E00}" type="datetimeFigureOut">
              <a:rPr lang="es-CO" smtClean="0"/>
              <a:pPr/>
              <a:t>29/11/2013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C30D75D-482D-4BBA-B311-28BE24310B91}" type="slidenum">
              <a:rPr lang="es-CO" smtClean="0"/>
              <a:pPr/>
              <a:t>‹Nº›</a:t>
            </a:fld>
            <a:endParaRPr lang="es-CO"/>
          </a:p>
        </p:txBody>
      </p:sp>
    </p:spTree>
    <p:extLst>
      <p:ext uri="{BB962C8B-B14F-4D97-AF65-F5344CB8AC3E}">
        <p14:creationId xmlns:p14="http://schemas.microsoft.com/office/powerpoint/2010/main" val="74192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2A499998-829D-B34A-947B-524D3F8394DA}" type="datetimeFigureOut">
              <a:rPr lang="es-ES" smtClean="0">
                <a:solidFill>
                  <a:prstClr val="black">
                    <a:tint val="75000"/>
                  </a:prstClr>
                </a:solidFill>
              </a:rPr>
              <a:pPr/>
              <a:t>29/11/2013</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F1136FC9-03DF-FE49-8886-09C95DD692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24169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2A499998-829D-B34A-947B-524D3F8394DA}" type="datetimeFigureOut">
              <a:rPr lang="es-ES" smtClean="0">
                <a:solidFill>
                  <a:prstClr val="black">
                    <a:tint val="75000"/>
                  </a:prstClr>
                </a:solidFill>
              </a:rPr>
              <a:pPr/>
              <a:t>29/11/2013</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F1136FC9-03DF-FE49-8886-09C95DD692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535286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2A499998-829D-B34A-947B-524D3F8394DA}" type="datetimeFigureOut">
              <a:rPr lang="es-ES" smtClean="0">
                <a:solidFill>
                  <a:prstClr val="black">
                    <a:tint val="75000"/>
                  </a:prstClr>
                </a:solidFill>
              </a:rPr>
              <a:pPr/>
              <a:t>29/11/2013</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F1136FC9-03DF-FE49-8886-09C95DD692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178795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2A499998-829D-B34A-947B-524D3F8394DA}" type="datetimeFigureOut">
              <a:rPr lang="es-ES" smtClean="0">
                <a:solidFill>
                  <a:prstClr val="black">
                    <a:tint val="75000"/>
                  </a:prstClr>
                </a:solidFill>
              </a:rPr>
              <a:pPr/>
              <a:t>29/11/2013</a:t>
            </a:fld>
            <a:endParaRPr lang="es-ES">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F1136FC9-03DF-FE49-8886-09C95DD692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833119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2A499998-829D-B34A-947B-524D3F8394DA}" type="datetimeFigureOut">
              <a:rPr lang="es-ES" smtClean="0">
                <a:solidFill>
                  <a:prstClr val="black">
                    <a:tint val="75000"/>
                  </a:prstClr>
                </a:solidFill>
              </a:rPr>
              <a:pPr/>
              <a:t>29/11/2013</a:t>
            </a:fld>
            <a:endParaRPr lang="es-ES">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F1136FC9-03DF-FE49-8886-09C95DD692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565860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A499998-829D-B34A-947B-524D3F8394DA}" type="datetimeFigureOut">
              <a:rPr lang="es-ES" smtClean="0">
                <a:solidFill>
                  <a:prstClr val="black">
                    <a:tint val="75000"/>
                  </a:prstClr>
                </a:solidFill>
              </a:rPr>
              <a:pPr/>
              <a:t>29/11/2013</a:t>
            </a:fld>
            <a:endParaRPr lang="es-ES">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F1136FC9-03DF-FE49-8886-09C95DD692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67638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A499998-829D-B34A-947B-524D3F8394DA}" type="datetimeFigureOut">
              <a:rPr lang="es-ES" smtClean="0">
                <a:solidFill>
                  <a:prstClr val="black">
                    <a:tint val="75000"/>
                  </a:prstClr>
                </a:solidFill>
              </a:rPr>
              <a:pPr/>
              <a:t>29/11/2013</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F1136FC9-03DF-FE49-8886-09C95DD692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123385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A499998-829D-B34A-947B-524D3F8394DA}" type="datetimeFigureOut">
              <a:rPr lang="es-ES" smtClean="0">
                <a:solidFill>
                  <a:prstClr val="black">
                    <a:tint val="75000"/>
                  </a:prstClr>
                </a:solidFill>
              </a:rPr>
              <a:pPr/>
              <a:t>29/11/2013</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F1136FC9-03DF-FE49-8886-09C95DD692B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245291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2A499998-829D-B34A-947B-524D3F8394DA}" type="datetimeFigureOut">
              <a:rPr lang="es-ES" smtClean="0">
                <a:solidFill>
                  <a:prstClr val="black">
                    <a:tint val="75000"/>
                  </a:prstClr>
                </a:solidFill>
              </a:rPr>
              <a:pPr defTabSz="457200"/>
              <a:t>29/11/2013</a:t>
            </a:fld>
            <a:endParaRPr lang="es-ES">
              <a:solidFill>
                <a:prstClr val="black">
                  <a:tint val="75000"/>
                </a:prstClr>
              </a:solidFill>
            </a:endParaRPr>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s-ES">
              <a:solidFill>
                <a:prstClr val="black">
                  <a:tint val="75000"/>
                </a:prstClr>
              </a:solidFill>
            </a:endParaRPr>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F1136FC9-03DF-FE49-8886-09C95DD692BC}" type="slidenum">
              <a:rPr lang="es-ES" smtClean="0">
                <a:solidFill>
                  <a:prstClr val="black">
                    <a:tint val="75000"/>
                  </a:prstClr>
                </a:solidFill>
              </a:rPr>
              <a:pPr defTabSz="457200"/>
              <a:t>‹Nº›</a:t>
            </a:fld>
            <a:endParaRPr lang="es-ES">
              <a:solidFill>
                <a:prstClr val="black">
                  <a:tint val="75000"/>
                </a:prstClr>
              </a:solidFill>
            </a:endParaRPr>
          </a:p>
        </p:txBody>
      </p:sp>
    </p:spTree>
    <p:extLst>
      <p:ext uri="{BB962C8B-B14F-4D97-AF65-F5344CB8AC3E}">
        <p14:creationId xmlns:p14="http://schemas.microsoft.com/office/powerpoint/2010/main" val="2821848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8.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2.xml"/><Relationship Id="rId4" Type="http://schemas.openxmlformats.org/officeDocument/2006/relationships/slide" Target="slide1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39552" y="1206149"/>
            <a:ext cx="8400893" cy="4278094"/>
          </a:xfrm>
          <a:prstGeom prst="rect">
            <a:avLst/>
          </a:prstGeom>
          <a:noFill/>
        </p:spPr>
        <p:txBody>
          <a:bodyPr wrap="square" rtlCol="0">
            <a:spAutoFit/>
          </a:bodyPr>
          <a:lstStyle/>
          <a:p>
            <a:pPr algn="ctr" defTabSz="457200"/>
            <a:r>
              <a:rPr lang="es-CO" sz="5400" b="1" dirty="0" smtClean="0">
                <a:solidFill>
                  <a:srgbClr val="C00000"/>
                </a:solidFill>
                <a:effectLst>
                  <a:outerShdw blurRad="38100" dist="38100" dir="2700000" algn="tl">
                    <a:srgbClr val="000000">
                      <a:alpha val="43137"/>
                    </a:srgbClr>
                  </a:outerShdw>
                </a:effectLst>
                <a:latin typeface="Arial Narrow" panose="020B0606020202030204" pitchFamily="34" charset="0"/>
                <a:cs typeface="Arial" pitchFamily="34" charset="0"/>
              </a:rPr>
              <a:t>Generación de empleo y formalización laboral como ruta para la protección en la vejez</a:t>
            </a:r>
            <a:endParaRPr lang="es-CO" sz="3200" dirty="0">
              <a:solidFill>
                <a:prstClr val="black"/>
              </a:solidFill>
              <a:latin typeface="Arial Narrow" panose="020B0606020202030204" pitchFamily="34" charset="0"/>
              <a:cs typeface="Arial" pitchFamily="34" charset="0"/>
            </a:endParaRPr>
          </a:p>
          <a:p>
            <a:pPr algn="ctr" defTabSz="457200"/>
            <a:endParaRPr lang="es-CO" sz="3200" dirty="0">
              <a:solidFill>
                <a:prstClr val="black"/>
              </a:solidFill>
              <a:latin typeface="Arial Narrow" panose="020B0606020202030204" pitchFamily="34" charset="0"/>
              <a:cs typeface="Arial" pitchFamily="34" charset="0"/>
            </a:endParaRPr>
          </a:p>
          <a:p>
            <a:pPr algn="ctr" defTabSz="457200"/>
            <a:r>
              <a:rPr lang="es-CO" sz="2400" b="1" dirty="0" smtClean="0">
                <a:solidFill>
                  <a:prstClr val="black"/>
                </a:solidFill>
                <a:latin typeface="Arial Narrow" panose="020B0606020202030204" pitchFamily="34" charset="0"/>
                <a:cs typeface="Arial" pitchFamily="34" charset="0"/>
              </a:rPr>
              <a:t>Viceministerio </a:t>
            </a:r>
            <a:r>
              <a:rPr lang="es-CO" sz="2400" b="1" dirty="0">
                <a:solidFill>
                  <a:prstClr val="black"/>
                </a:solidFill>
                <a:latin typeface="Arial Narrow" panose="020B0606020202030204" pitchFamily="34" charset="0"/>
                <a:cs typeface="Arial" pitchFamily="34" charset="0"/>
              </a:rPr>
              <a:t>de Empleo y </a:t>
            </a:r>
            <a:r>
              <a:rPr lang="es-CO" sz="2400" b="1" dirty="0" smtClean="0">
                <a:solidFill>
                  <a:prstClr val="black"/>
                </a:solidFill>
                <a:latin typeface="Arial Narrow" panose="020B0606020202030204" pitchFamily="34" charset="0"/>
                <a:cs typeface="Arial" pitchFamily="34" charset="0"/>
              </a:rPr>
              <a:t>Pensiones</a:t>
            </a:r>
            <a:endParaRPr lang="es-CO" sz="2400" b="1" dirty="0">
              <a:solidFill>
                <a:prstClr val="black"/>
              </a:solidFill>
              <a:latin typeface="Arial Narrow" panose="020B0606020202030204" pitchFamily="34" charset="0"/>
              <a:cs typeface="Arial" pitchFamily="34" charset="0"/>
            </a:endParaRPr>
          </a:p>
        </p:txBody>
      </p:sp>
    </p:spTree>
    <p:extLst>
      <p:ext uri="{BB962C8B-B14F-4D97-AF65-F5344CB8AC3E}">
        <p14:creationId xmlns:p14="http://schemas.microsoft.com/office/powerpoint/2010/main" val="624194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4 Gráfico"/>
          <p:cNvGraphicFramePr>
            <a:graphicFrameLocks/>
          </p:cNvGraphicFramePr>
          <p:nvPr>
            <p:extLst>
              <p:ext uri="{D42A27DB-BD31-4B8C-83A1-F6EECF244321}">
                <p14:modId xmlns:p14="http://schemas.microsoft.com/office/powerpoint/2010/main" val="1607592102"/>
              </p:ext>
            </p:extLst>
          </p:nvPr>
        </p:nvGraphicFramePr>
        <p:xfrm>
          <a:off x="-180528" y="2688015"/>
          <a:ext cx="6346356" cy="3659726"/>
        </p:xfrm>
        <a:graphic>
          <a:graphicData uri="http://schemas.openxmlformats.org/drawingml/2006/chart">
            <c:chart xmlns:c="http://schemas.openxmlformats.org/drawingml/2006/chart" xmlns:r="http://schemas.openxmlformats.org/officeDocument/2006/relationships" r:id="rId2"/>
          </a:graphicData>
        </a:graphic>
      </p:graphicFrame>
      <p:sp>
        <p:nvSpPr>
          <p:cNvPr id="9" name="5 Rectángulo"/>
          <p:cNvSpPr>
            <a:spLocks noChangeArrowheads="1"/>
          </p:cNvSpPr>
          <p:nvPr/>
        </p:nvSpPr>
        <p:spPr bwMode="auto">
          <a:xfrm>
            <a:off x="539552" y="6418208"/>
            <a:ext cx="24288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s-ES_tradnl" sz="1000" dirty="0" smtClean="0">
                <a:latin typeface="Arial Narrow" pitchFamily="34" charset="0"/>
              </a:rPr>
              <a:t>Fuente: Consorcio Colombia Mayor y Mintrabajo</a:t>
            </a:r>
            <a:endParaRPr lang="es-ES_tradnl" sz="1000" dirty="0">
              <a:latin typeface="Arial Narrow" pitchFamily="34" charset="0"/>
            </a:endParaRPr>
          </a:p>
        </p:txBody>
      </p:sp>
      <p:sp>
        <p:nvSpPr>
          <p:cNvPr id="4" name="3 CuadroTexto"/>
          <p:cNvSpPr txBox="1"/>
          <p:nvPr/>
        </p:nvSpPr>
        <p:spPr>
          <a:xfrm>
            <a:off x="190259" y="2708920"/>
            <a:ext cx="6381646" cy="523220"/>
          </a:xfrm>
          <a:prstGeom prst="rect">
            <a:avLst/>
          </a:prstGeom>
          <a:noFill/>
        </p:spPr>
        <p:txBody>
          <a:bodyPr wrap="square" rtlCol="0">
            <a:spAutoFit/>
          </a:bodyPr>
          <a:lstStyle/>
          <a:p>
            <a:pPr algn="ctr"/>
            <a:r>
              <a:rPr lang="es-CO" sz="1400" b="1" i="1" dirty="0" smtClean="0">
                <a:latin typeface="Myriad Pro"/>
              </a:rPr>
              <a:t>Evolución del programa “Colombia Mayor” </a:t>
            </a:r>
          </a:p>
          <a:p>
            <a:pPr algn="ctr"/>
            <a:r>
              <a:rPr lang="es-CO" sz="1400" b="1" i="1" dirty="0" smtClean="0">
                <a:latin typeface="Myriad Pro"/>
              </a:rPr>
              <a:t>diciembre 2012- octubre 2013</a:t>
            </a:r>
            <a:endParaRPr lang="es-CO" sz="1400" b="1" i="1" dirty="0">
              <a:latin typeface="Myriad Pro"/>
            </a:endParaRPr>
          </a:p>
        </p:txBody>
      </p:sp>
      <p:sp>
        <p:nvSpPr>
          <p:cNvPr id="5" name="4 CuadroTexto"/>
          <p:cNvSpPr txBox="1"/>
          <p:nvPr/>
        </p:nvSpPr>
        <p:spPr>
          <a:xfrm>
            <a:off x="6012160" y="3086958"/>
            <a:ext cx="2903337" cy="2862322"/>
          </a:xfrm>
          <a:prstGeom prst="rect">
            <a:avLst/>
          </a:prstGeom>
          <a:noFill/>
        </p:spPr>
        <p:txBody>
          <a:bodyPr wrap="square" rtlCol="0">
            <a:spAutoFit/>
          </a:bodyPr>
          <a:lstStyle/>
          <a:p>
            <a:pPr marL="285750" indent="-285750" algn="just">
              <a:buFont typeface="Arial" pitchFamily="34" charset="0"/>
              <a:buChar char="•"/>
            </a:pPr>
            <a:r>
              <a:rPr lang="es-CO" sz="1500" dirty="0" smtClean="0">
                <a:latin typeface="Arial Narrow" pitchFamily="34" charset="0"/>
              </a:rPr>
              <a:t>Desde el inicio del Gobierno Santos se han creado 796.966 nuevos cupos, al pasar de 482.036 a cierre de 2010 a  1.279.002 en octubre de 2013</a:t>
            </a:r>
          </a:p>
          <a:p>
            <a:pPr marL="285750" indent="-285750" algn="just">
              <a:buFont typeface="Arial" pitchFamily="34" charset="0"/>
              <a:buChar char="•"/>
            </a:pPr>
            <a:endParaRPr lang="es-CO" sz="1500" dirty="0">
              <a:latin typeface="Arial Narrow" pitchFamily="34" charset="0"/>
            </a:endParaRPr>
          </a:p>
          <a:p>
            <a:pPr marL="285750" indent="-285750" algn="just">
              <a:buFont typeface="Arial" pitchFamily="34" charset="0"/>
              <a:buChar char="•"/>
            </a:pPr>
            <a:r>
              <a:rPr lang="es-CO" sz="1500" dirty="0">
                <a:latin typeface="Arial Narrow" pitchFamily="34" charset="0"/>
              </a:rPr>
              <a:t>E</a:t>
            </a:r>
            <a:r>
              <a:rPr lang="es-CO" sz="1500" dirty="0" smtClean="0">
                <a:latin typeface="Arial Narrow" pitchFamily="34" charset="0"/>
              </a:rPr>
              <a:t>n lo corrido del año se han incrementado 560.626 cupos, superando la meta del año de más de 1 millón de adultos mayores </a:t>
            </a:r>
          </a:p>
          <a:p>
            <a:pPr marL="285750" indent="-285750" algn="just">
              <a:buFont typeface="Arial" pitchFamily="34" charset="0"/>
              <a:buChar char="•"/>
            </a:pPr>
            <a:endParaRPr lang="es-CO" sz="1500" dirty="0" smtClean="0">
              <a:latin typeface="Arial Narrow" pitchFamily="34" charset="0"/>
            </a:endParaRPr>
          </a:p>
          <a:p>
            <a:pPr marL="285750" indent="-285750" algn="just">
              <a:buFont typeface="Arial" pitchFamily="34" charset="0"/>
              <a:buChar char="•"/>
            </a:pPr>
            <a:endParaRPr lang="es-CO" sz="1500" dirty="0" smtClean="0">
              <a:latin typeface="Arial Narrow" pitchFamily="34" charset="0"/>
            </a:endParaRPr>
          </a:p>
        </p:txBody>
      </p:sp>
      <p:sp>
        <p:nvSpPr>
          <p:cNvPr id="8" name="7 CuadroTexto"/>
          <p:cNvSpPr txBox="1"/>
          <p:nvPr/>
        </p:nvSpPr>
        <p:spPr>
          <a:xfrm>
            <a:off x="957834" y="6418208"/>
            <a:ext cx="2232248" cy="276999"/>
          </a:xfrm>
          <a:prstGeom prst="rect">
            <a:avLst/>
          </a:prstGeom>
          <a:noFill/>
        </p:spPr>
        <p:txBody>
          <a:bodyPr wrap="square" rtlCol="0">
            <a:spAutoFit/>
          </a:bodyPr>
          <a:lstStyle/>
          <a:p>
            <a:pPr algn="ctr"/>
            <a:r>
              <a:rPr lang="es-CO" sz="1200" b="1" dirty="0" smtClean="0">
                <a:solidFill>
                  <a:srgbClr val="C00000"/>
                </a:solidFill>
                <a:latin typeface="Arial Narrow" pitchFamily="34" charset="0"/>
              </a:rPr>
              <a:t>+</a:t>
            </a:r>
            <a:r>
              <a:rPr lang="es-CO" sz="1200" b="1" dirty="0">
                <a:solidFill>
                  <a:srgbClr val="C00000"/>
                </a:solidFill>
                <a:latin typeface="Arial Narrow" pitchFamily="34" charset="0"/>
              </a:rPr>
              <a:t> </a:t>
            </a:r>
            <a:r>
              <a:rPr lang="es-CO" sz="1200" b="1" dirty="0" smtClean="0">
                <a:solidFill>
                  <a:srgbClr val="C00000"/>
                </a:solidFill>
                <a:latin typeface="Arial Narrow" pitchFamily="34" charset="0"/>
              </a:rPr>
              <a:t>163.508 </a:t>
            </a:r>
            <a:endParaRPr lang="es-CO" sz="1200" b="1" dirty="0">
              <a:solidFill>
                <a:srgbClr val="C00000"/>
              </a:solidFill>
              <a:latin typeface="Arial Narrow" pitchFamily="34" charset="0"/>
            </a:endParaRPr>
          </a:p>
        </p:txBody>
      </p:sp>
      <p:sp>
        <p:nvSpPr>
          <p:cNvPr id="15" name="14 CuadroTexto"/>
          <p:cNvSpPr txBox="1"/>
          <p:nvPr/>
        </p:nvSpPr>
        <p:spPr>
          <a:xfrm>
            <a:off x="2483768" y="6419713"/>
            <a:ext cx="2232248" cy="276999"/>
          </a:xfrm>
          <a:prstGeom prst="rect">
            <a:avLst/>
          </a:prstGeom>
          <a:noFill/>
        </p:spPr>
        <p:txBody>
          <a:bodyPr wrap="square" rtlCol="0">
            <a:spAutoFit/>
          </a:bodyPr>
          <a:lstStyle/>
          <a:p>
            <a:pPr algn="ctr"/>
            <a:r>
              <a:rPr lang="es-CO" sz="1200" b="1" dirty="0" smtClean="0">
                <a:solidFill>
                  <a:srgbClr val="C00000"/>
                </a:solidFill>
                <a:latin typeface="Arial Narrow" pitchFamily="34" charset="0"/>
              </a:rPr>
              <a:t>+</a:t>
            </a:r>
            <a:r>
              <a:rPr lang="es-CO" sz="1200" b="1" dirty="0">
                <a:solidFill>
                  <a:srgbClr val="C00000"/>
                </a:solidFill>
                <a:latin typeface="Arial Narrow" pitchFamily="34" charset="0"/>
              </a:rPr>
              <a:t> </a:t>
            </a:r>
            <a:r>
              <a:rPr lang="es-CO" sz="1200" b="1" dirty="0" smtClean="0">
                <a:solidFill>
                  <a:srgbClr val="C00000"/>
                </a:solidFill>
                <a:latin typeface="Arial Narrow" pitchFamily="34" charset="0"/>
              </a:rPr>
              <a:t>106.256</a:t>
            </a:r>
            <a:endParaRPr lang="es-CO" sz="1200" b="1" dirty="0">
              <a:solidFill>
                <a:srgbClr val="C00000"/>
              </a:solidFill>
              <a:latin typeface="Arial Narrow" pitchFamily="34" charset="0"/>
            </a:endParaRPr>
          </a:p>
        </p:txBody>
      </p:sp>
      <p:sp>
        <p:nvSpPr>
          <p:cNvPr id="14" name="5 CuadroTexto"/>
          <p:cNvSpPr txBox="1">
            <a:spLocks noChangeArrowheads="1"/>
          </p:cNvSpPr>
          <p:nvPr/>
        </p:nvSpPr>
        <p:spPr bwMode="auto">
          <a:xfrm>
            <a:off x="326897" y="1704657"/>
            <a:ext cx="853294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es-CO" sz="1600" b="1" dirty="0" smtClean="0">
                <a:latin typeface="Arial Narrow" pitchFamily="34" charset="0"/>
              </a:rPr>
              <a:t>Tienen como meta llegar a la </a:t>
            </a:r>
            <a:r>
              <a:rPr lang="es-CO" sz="1600" b="1" u="sng" dirty="0" smtClean="0">
                <a:latin typeface="Arial Narrow" pitchFamily="34" charset="0"/>
              </a:rPr>
              <a:t>universalización </a:t>
            </a:r>
            <a:r>
              <a:rPr lang="es-CO" sz="1600" b="1" u="sng" dirty="0">
                <a:latin typeface="Arial Narrow" pitchFamily="34" charset="0"/>
              </a:rPr>
              <a:t>de los subsidios </a:t>
            </a:r>
            <a:r>
              <a:rPr lang="es-CO" sz="1600" b="1" dirty="0">
                <a:latin typeface="Arial Narrow" pitchFamily="34" charset="0"/>
              </a:rPr>
              <a:t>a los adultos mayores de SISBEN 1 y </a:t>
            </a:r>
            <a:r>
              <a:rPr lang="es-CO" sz="1600" b="1" dirty="0" smtClean="0">
                <a:latin typeface="Arial Narrow" pitchFamily="34" charset="0"/>
              </a:rPr>
              <a:t>2, logrando para 2018 una cobertura total de 2,4</a:t>
            </a:r>
            <a:r>
              <a:rPr lang="es-CO" sz="1600" b="1" dirty="0" smtClean="0">
                <a:solidFill>
                  <a:srgbClr val="FFFF00"/>
                </a:solidFill>
                <a:latin typeface="Arial Narrow" pitchFamily="34" charset="0"/>
              </a:rPr>
              <a:t> </a:t>
            </a:r>
            <a:r>
              <a:rPr lang="es-CO" sz="1600" b="1" dirty="0" smtClean="0">
                <a:latin typeface="Arial Narrow" pitchFamily="34" charset="0"/>
              </a:rPr>
              <a:t>millones de adultos mayores…</a:t>
            </a:r>
            <a:endParaRPr lang="es-CO" sz="1600" b="1" dirty="0">
              <a:latin typeface="Arial Narrow" pitchFamily="34" charset="0"/>
            </a:endParaRPr>
          </a:p>
        </p:txBody>
      </p:sp>
      <p:sp>
        <p:nvSpPr>
          <p:cNvPr id="18" name="17 CuadroTexto"/>
          <p:cNvSpPr txBox="1"/>
          <p:nvPr/>
        </p:nvSpPr>
        <p:spPr>
          <a:xfrm>
            <a:off x="4733528" y="6464368"/>
            <a:ext cx="1224136" cy="276999"/>
          </a:xfrm>
          <a:prstGeom prst="rect">
            <a:avLst/>
          </a:prstGeom>
          <a:noFill/>
        </p:spPr>
        <p:txBody>
          <a:bodyPr wrap="square" rtlCol="0">
            <a:spAutoFit/>
          </a:bodyPr>
          <a:lstStyle/>
          <a:p>
            <a:pPr algn="ctr"/>
            <a:r>
              <a:rPr lang="es-CO" sz="1200" b="1" dirty="0">
                <a:solidFill>
                  <a:srgbClr val="C00000"/>
                </a:solidFill>
                <a:latin typeface="Arial Narrow" pitchFamily="34" charset="0"/>
              </a:rPr>
              <a:t>+</a:t>
            </a:r>
            <a:r>
              <a:rPr lang="es-CO" sz="1200" b="1" dirty="0" smtClean="0">
                <a:solidFill>
                  <a:srgbClr val="C00000"/>
                </a:solidFill>
                <a:latin typeface="Arial Narrow" pitchFamily="34" charset="0"/>
              </a:rPr>
              <a:t> 40.504</a:t>
            </a:r>
            <a:endParaRPr lang="es-CO" sz="1200" b="1" dirty="0">
              <a:solidFill>
                <a:srgbClr val="C00000"/>
              </a:solidFill>
              <a:latin typeface="Arial Narrow" pitchFamily="34" charset="0"/>
            </a:endParaRPr>
          </a:p>
        </p:txBody>
      </p:sp>
      <p:sp>
        <p:nvSpPr>
          <p:cNvPr id="28" name="27 CuadroTexto"/>
          <p:cNvSpPr txBox="1"/>
          <p:nvPr/>
        </p:nvSpPr>
        <p:spPr>
          <a:xfrm>
            <a:off x="5508104" y="6464369"/>
            <a:ext cx="837355" cy="276999"/>
          </a:xfrm>
          <a:prstGeom prst="rect">
            <a:avLst/>
          </a:prstGeom>
          <a:noFill/>
        </p:spPr>
        <p:txBody>
          <a:bodyPr wrap="square" rtlCol="0">
            <a:spAutoFit/>
          </a:bodyPr>
          <a:lstStyle/>
          <a:p>
            <a:pPr algn="ctr"/>
            <a:r>
              <a:rPr lang="es-CO" sz="1200" b="1" dirty="0" smtClean="0">
                <a:solidFill>
                  <a:srgbClr val="C00000"/>
                </a:solidFill>
                <a:latin typeface="Arial Narrow" pitchFamily="34" charset="0"/>
              </a:rPr>
              <a:t>+250.000</a:t>
            </a:r>
            <a:endParaRPr lang="es-CO" sz="1200" b="1" dirty="0">
              <a:solidFill>
                <a:srgbClr val="C00000"/>
              </a:solidFill>
              <a:latin typeface="Arial Narrow" pitchFamily="34" charset="0"/>
            </a:endParaRPr>
          </a:p>
        </p:txBody>
      </p:sp>
      <p:sp>
        <p:nvSpPr>
          <p:cNvPr id="17" name="16 Rectángulo"/>
          <p:cNvSpPr/>
          <p:nvPr/>
        </p:nvSpPr>
        <p:spPr>
          <a:xfrm>
            <a:off x="247332" y="764704"/>
            <a:ext cx="8692079" cy="923330"/>
          </a:xfrm>
          <a:prstGeom prst="rect">
            <a:avLst/>
          </a:prstGeom>
        </p:spPr>
        <p:txBody>
          <a:bodyPr wrap="square">
            <a:spAutoFit/>
          </a:bodyPr>
          <a:lstStyle/>
          <a:p>
            <a:pPr algn="ctr"/>
            <a:r>
              <a:rPr lang="es-CO" b="1" i="1" dirty="0" smtClean="0">
                <a:latin typeface="Arial Narrow" panose="020B0606020202030204" pitchFamily="34" charset="0"/>
              </a:rPr>
              <a:t>… es </a:t>
            </a:r>
            <a:r>
              <a:rPr lang="es-CO" b="1" i="1" dirty="0">
                <a:latin typeface="Arial Narrow" panose="020B0606020202030204" pitchFamily="34" charset="0"/>
              </a:rPr>
              <a:t>el programa del Gobierno Nacional que busca proteger a las personas de la tercera edad que se encuentran </a:t>
            </a:r>
            <a:r>
              <a:rPr lang="es-CO" b="1" i="1" dirty="0" smtClean="0">
                <a:latin typeface="Arial Narrow" panose="020B0606020202030204" pitchFamily="34" charset="0"/>
              </a:rPr>
              <a:t>desamparadas, no </a:t>
            </a:r>
            <a:r>
              <a:rPr lang="es-CO" b="1" i="1" dirty="0">
                <a:latin typeface="Arial Narrow" panose="020B0606020202030204" pitchFamily="34" charset="0"/>
              </a:rPr>
              <a:t>cuentan con una pensión o viven en la indigencia y/o en extrema </a:t>
            </a:r>
            <a:r>
              <a:rPr lang="es-CO" b="1" i="1" dirty="0" smtClean="0">
                <a:latin typeface="Arial Narrow" panose="020B0606020202030204" pitchFamily="34" charset="0"/>
              </a:rPr>
              <a:t>pobreza</a:t>
            </a:r>
            <a:endParaRPr lang="es-CO" b="1" i="1" dirty="0">
              <a:latin typeface="Arial Narrow" panose="020B0606020202030204" pitchFamily="34" charset="0"/>
            </a:endParaRPr>
          </a:p>
        </p:txBody>
      </p:sp>
      <p:sp>
        <p:nvSpPr>
          <p:cNvPr id="21" name="20 Rectángulo"/>
          <p:cNvSpPr/>
          <p:nvPr/>
        </p:nvSpPr>
        <p:spPr>
          <a:xfrm>
            <a:off x="3528392" y="-27384"/>
            <a:ext cx="6084168" cy="1261884"/>
          </a:xfrm>
          <a:prstGeom prst="rect">
            <a:avLst/>
          </a:prstGeom>
        </p:spPr>
        <p:txBody>
          <a:bodyPr wrap="square">
            <a:spAutoFit/>
          </a:bodyPr>
          <a:lstStyle/>
          <a:p>
            <a:pPr algn="ctr"/>
            <a:r>
              <a:rPr lang="es-CO" sz="3600" b="1" dirty="0" smtClean="0">
                <a:solidFill>
                  <a:schemeClr val="bg1"/>
                </a:solidFill>
                <a:latin typeface="Arial Narrow" pitchFamily="34" charset="0"/>
              </a:rPr>
              <a:t>Colombia Mayor</a:t>
            </a:r>
          </a:p>
          <a:p>
            <a:pPr algn="ctr"/>
            <a:r>
              <a:rPr lang="es-CO" sz="4000" b="1" dirty="0" smtClean="0">
                <a:solidFill>
                  <a:schemeClr val="bg1"/>
                </a:solidFill>
                <a:latin typeface="Arial Narrow" pitchFamily="34" charset="0"/>
              </a:rPr>
              <a:t> </a:t>
            </a:r>
            <a:endParaRPr lang="es-CO" sz="4000" b="1" dirty="0">
              <a:solidFill>
                <a:schemeClr val="bg1"/>
              </a:solidFill>
              <a:latin typeface="Arial Narrow" pitchFamily="34" charset="0"/>
            </a:endParaRPr>
          </a:p>
        </p:txBody>
      </p:sp>
    </p:spTree>
    <p:extLst>
      <p:ext uri="{BB962C8B-B14F-4D97-AF65-F5344CB8AC3E}">
        <p14:creationId xmlns:p14="http://schemas.microsoft.com/office/powerpoint/2010/main" val="997361602"/>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Imagen 6" descr="CUBO.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3241" y="1988840"/>
            <a:ext cx="3312368" cy="2650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3 Rectángulo"/>
          <p:cNvSpPr>
            <a:spLocks noChangeArrowheads="1"/>
          </p:cNvSpPr>
          <p:nvPr/>
        </p:nvSpPr>
        <p:spPr bwMode="auto">
          <a:xfrm>
            <a:off x="5328592" y="2406902"/>
            <a:ext cx="323283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s-CO" sz="2000" dirty="0">
                <a:latin typeface="Arial Narrow" pitchFamily="34" charset="0"/>
              </a:rPr>
              <a:t>Los aportes </a:t>
            </a:r>
            <a:r>
              <a:rPr lang="es-CO" sz="2000" dirty="0">
                <a:solidFill>
                  <a:srgbClr val="000000"/>
                </a:solidFill>
                <a:latin typeface="Arial Narrow" pitchFamily="34" charset="0"/>
              </a:rPr>
              <a:t>por</a:t>
            </a:r>
            <a:r>
              <a:rPr lang="es-CO" sz="2000" dirty="0">
                <a:solidFill>
                  <a:srgbClr val="CC0000"/>
                </a:solidFill>
                <a:latin typeface="Arial Narrow" pitchFamily="34" charset="0"/>
              </a:rPr>
              <a:t> </a:t>
            </a:r>
            <a:r>
              <a:rPr lang="es-CO" sz="2000" dirty="0">
                <a:latin typeface="Arial Narrow" pitchFamily="34" charset="0"/>
              </a:rPr>
              <a:t>encima del mínimo van al </a:t>
            </a:r>
            <a:r>
              <a:rPr lang="es-CO" sz="2000" b="1" dirty="0" smtClean="0">
                <a:latin typeface="Arial Narrow" pitchFamily="34" charset="0"/>
              </a:rPr>
              <a:t>RAIS</a:t>
            </a:r>
            <a:br>
              <a:rPr lang="es-CO" sz="2000" b="1" dirty="0" smtClean="0">
                <a:latin typeface="Arial Narrow" pitchFamily="34" charset="0"/>
              </a:rPr>
            </a:br>
            <a:endParaRPr lang="es-CO" sz="2000" b="1" dirty="0" smtClean="0">
              <a:latin typeface="Arial Narrow" pitchFamily="34" charset="0"/>
            </a:endParaRPr>
          </a:p>
          <a:p>
            <a:pPr algn="just"/>
            <a:endParaRPr lang="es-CO" sz="2000" b="1" dirty="0" smtClean="0">
              <a:latin typeface="Arial Narrow" pitchFamily="34" charset="0"/>
            </a:endParaRPr>
          </a:p>
          <a:p>
            <a:pPr algn="just"/>
            <a:r>
              <a:rPr lang="es-CO" sz="2000" dirty="0">
                <a:latin typeface="Arial Narrow" pitchFamily="34" charset="0"/>
              </a:rPr>
              <a:t>T</a:t>
            </a:r>
            <a:r>
              <a:rPr lang="es-CO" sz="2000" dirty="0" smtClean="0">
                <a:latin typeface="Arial Narrow" pitchFamily="34" charset="0"/>
              </a:rPr>
              <a:t>odos </a:t>
            </a:r>
            <a:r>
              <a:rPr lang="es-CO" sz="2000" dirty="0">
                <a:latin typeface="Arial Narrow" pitchFamily="34" charset="0"/>
              </a:rPr>
              <a:t>los trabajadores cotizan en el </a:t>
            </a:r>
            <a:r>
              <a:rPr lang="es-CO" sz="2000" b="1" dirty="0">
                <a:latin typeface="Arial Narrow" pitchFamily="34" charset="0"/>
              </a:rPr>
              <a:t>RPM </a:t>
            </a:r>
            <a:r>
              <a:rPr lang="es-CO" sz="2000" dirty="0">
                <a:latin typeface="Arial Narrow" pitchFamily="34" charset="0"/>
              </a:rPr>
              <a:t>sobre una base correspondiente al salario mínimo </a:t>
            </a:r>
          </a:p>
          <a:p>
            <a:pPr algn="just"/>
            <a:endParaRPr lang="es-CO" sz="2000" b="1" dirty="0">
              <a:latin typeface="Arial Narrow" pitchFamily="34" charset="0"/>
            </a:endParaRPr>
          </a:p>
        </p:txBody>
      </p:sp>
      <p:sp>
        <p:nvSpPr>
          <p:cNvPr id="36869" name="1 Rectángulo"/>
          <p:cNvSpPr>
            <a:spLocks noChangeArrowheads="1"/>
          </p:cNvSpPr>
          <p:nvPr/>
        </p:nvSpPr>
        <p:spPr bwMode="auto">
          <a:xfrm>
            <a:off x="467544" y="674693"/>
            <a:ext cx="809388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CO" sz="2800" b="1" dirty="0" smtClean="0">
                <a:latin typeface="Arial Narrow" pitchFamily="34" charset="0"/>
                <a:cs typeface="Arial" pitchFamily="34" charset="0"/>
              </a:rPr>
              <a:t>De un Sistema General de Pensiones a un </a:t>
            </a:r>
          </a:p>
          <a:p>
            <a:pPr algn="ctr"/>
            <a:r>
              <a:rPr lang="es-CO" sz="2800" b="1" dirty="0" smtClean="0">
                <a:latin typeface="Arial Narrow" pitchFamily="34" charset="0"/>
                <a:cs typeface="Arial" pitchFamily="34" charset="0"/>
              </a:rPr>
              <a:t>Nuevo Modelo de Protección para la Vejez …</a:t>
            </a:r>
            <a:endParaRPr lang="es-ES_tradnl" sz="2800" b="1" dirty="0">
              <a:latin typeface="Arial Narrow" pitchFamily="34" charset="0"/>
            </a:endParaRPr>
          </a:p>
        </p:txBody>
      </p:sp>
      <p:sp>
        <p:nvSpPr>
          <p:cNvPr id="2" name="1 Rectángulo"/>
          <p:cNvSpPr/>
          <p:nvPr/>
        </p:nvSpPr>
        <p:spPr>
          <a:xfrm>
            <a:off x="183258" y="1645640"/>
            <a:ext cx="9069262" cy="707886"/>
          </a:xfrm>
          <a:prstGeom prst="rect">
            <a:avLst/>
          </a:prstGeom>
        </p:spPr>
        <p:txBody>
          <a:bodyPr wrap="square">
            <a:spAutoFit/>
          </a:bodyPr>
          <a:lstStyle/>
          <a:p>
            <a:r>
              <a:rPr lang="es-CO" sz="2000" dirty="0" smtClean="0">
                <a:latin typeface="Arial Narrow" pitchFamily="34" charset="0"/>
                <a:cs typeface="Arial" pitchFamily="34" charset="0"/>
              </a:rPr>
              <a:t>El nuevo </a:t>
            </a:r>
            <a:r>
              <a:rPr lang="es-CO" sz="2000" dirty="0">
                <a:latin typeface="Arial Narrow" pitchFamily="34" charset="0"/>
                <a:cs typeface="Arial" pitchFamily="34" charset="0"/>
              </a:rPr>
              <a:t>modelo de protección para la vejez busca que </a:t>
            </a:r>
            <a:r>
              <a:rPr lang="es-CO" sz="2000" u="sng" dirty="0">
                <a:latin typeface="Arial Narrow" pitchFamily="34" charset="0"/>
                <a:cs typeface="Arial" pitchFamily="34" charset="0"/>
              </a:rPr>
              <a:t>los 2 regímenes </a:t>
            </a:r>
            <a:r>
              <a:rPr lang="es-CO" sz="2000" dirty="0">
                <a:latin typeface="Arial Narrow" pitchFamily="34" charset="0"/>
                <a:cs typeface="Arial" pitchFamily="34" charset="0"/>
              </a:rPr>
              <a:t>(RPM y RAIS) </a:t>
            </a:r>
            <a:r>
              <a:rPr lang="es-CO" sz="2000" u="sng" dirty="0">
                <a:latin typeface="Arial Narrow" pitchFamily="34" charset="0"/>
                <a:cs typeface="Arial" pitchFamily="34" charset="0"/>
              </a:rPr>
              <a:t>se complementen </a:t>
            </a:r>
            <a:r>
              <a:rPr lang="es-CO" sz="2000" dirty="0" smtClean="0">
                <a:latin typeface="Arial Narrow" pitchFamily="34" charset="0"/>
                <a:cs typeface="Arial" pitchFamily="34" charset="0"/>
              </a:rPr>
              <a:t>… </a:t>
            </a:r>
            <a:endParaRPr lang="es-CO" sz="2000" dirty="0">
              <a:latin typeface="Arial Narrow" pitchFamily="34" charset="0"/>
            </a:endParaRPr>
          </a:p>
        </p:txBody>
      </p:sp>
      <p:sp>
        <p:nvSpPr>
          <p:cNvPr id="5" name="4 Rectángulo"/>
          <p:cNvSpPr/>
          <p:nvPr/>
        </p:nvSpPr>
        <p:spPr>
          <a:xfrm flipH="1">
            <a:off x="-66623" y="4653136"/>
            <a:ext cx="9145016" cy="1610697"/>
          </a:xfrm>
          <a:prstGeom prst="rect">
            <a:avLst/>
          </a:prstGeom>
        </p:spPr>
        <p:txBody>
          <a:bodyPr wrap="square">
            <a:spAutoFit/>
          </a:bodyPr>
          <a:lstStyle/>
          <a:p>
            <a:pPr marL="288000" algn="just">
              <a:spcBef>
                <a:spcPts val="200"/>
              </a:spcBef>
              <a:spcAft>
                <a:spcPts val="200"/>
              </a:spcAft>
              <a:defRPr/>
            </a:pPr>
            <a:r>
              <a:rPr lang="es-CO" b="1" i="1" dirty="0" smtClean="0">
                <a:latin typeface="Arial Narrow" pitchFamily="34" charset="0"/>
                <a:cs typeface="Arial" pitchFamily="34" charset="0"/>
              </a:rPr>
              <a:t>Lo que debe saber del nuevo modelo …</a:t>
            </a:r>
            <a:endParaRPr lang="es-CO" dirty="0" smtClean="0">
              <a:latin typeface="Arial Narrow" pitchFamily="34" charset="0"/>
            </a:endParaRPr>
          </a:p>
          <a:p>
            <a:pPr marL="573750" indent="-285750" algn="just">
              <a:spcBef>
                <a:spcPts val="600"/>
              </a:spcBef>
              <a:spcAft>
                <a:spcPts val="600"/>
              </a:spcAft>
              <a:buFont typeface="Arial" pitchFamily="34" charset="0"/>
              <a:buChar char="•"/>
              <a:defRPr/>
            </a:pPr>
            <a:r>
              <a:rPr lang="es-CO" dirty="0" smtClean="0">
                <a:latin typeface="Arial Narrow" pitchFamily="34" charset="0"/>
              </a:rPr>
              <a:t>No </a:t>
            </a:r>
            <a:r>
              <a:rPr lang="es-CO" dirty="0">
                <a:latin typeface="Arial Narrow" pitchFamily="34" charset="0"/>
              </a:rPr>
              <a:t>se aumenta la edad para </a:t>
            </a:r>
            <a:r>
              <a:rPr lang="es-CO" dirty="0" smtClean="0">
                <a:latin typeface="Arial Narrow" pitchFamily="34" charset="0"/>
              </a:rPr>
              <a:t>jubilarse</a:t>
            </a:r>
            <a:endParaRPr lang="es-CO" dirty="0">
              <a:latin typeface="Arial Narrow" pitchFamily="34" charset="0"/>
            </a:endParaRPr>
          </a:p>
          <a:p>
            <a:pPr marL="573750" indent="-285750" algn="just">
              <a:spcBef>
                <a:spcPts val="600"/>
              </a:spcBef>
              <a:spcAft>
                <a:spcPts val="600"/>
              </a:spcAft>
              <a:buFont typeface="Arial" pitchFamily="34" charset="0"/>
              <a:buChar char="•"/>
              <a:defRPr/>
            </a:pPr>
            <a:r>
              <a:rPr lang="es-CO" dirty="0">
                <a:latin typeface="Arial Narrow" pitchFamily="34" charset="0"/>
              </a:rPr>
              <a:t>Se fortalece el </a:t>
            </a:r>
            <a:r>
              <a:rPr lang="es-CO" dirty="0" smtClean="0">
                <a:latin typeface="Arial Narrow" pitchFamily="34" charset="0"/>
              </a:rPr>
              <a:t>RPM</a:t>
            </a:r>
            <a:endParaRPr lang="es-CO" dirty="0">
              <a:latin typeface="Arial Narrow" pitchFamily="34" charset="0"/>
            </a:endParaRPr>
          </a:p>
          <a:p>
            <a:pPr marL="573750" indent="-285750" algn="just">
              <a:spcBef>
                <a:spcPts val="600"/>
              </a:spcBef>
              <a:spcAft>
                <a:spcPts val="600"/>
              </a:spcAft>
              <a:buFont typeface="Arial" pitchFamily="34" charset="0"/>
              <a:buChar char="•"/>
              <a:defRPr/>
            </a:pPr>
            <a:r>
              <a:rPr lang="es-CO" dirty="0">
                <a:latin typeface="Arial Narrow" pitchFamily="34" charset="0"/>
              </a:rPr>
              <a:t>Todos los colombianos podrán tener un ingreso cuando lleguen a la vejez</a:t>
            </a:r>
          </a:p>
        </p:txBody>
      </p:sp>
      <p:cxnSp>
        <p:nvCxnSpPr>
          <p:cNvPr id="4" name="3 Conector recto de flecha"/>
          <p:cNvCxnSpPr/>
          <p:nvPr/>
        </p:nvCxnSpPr>
        <p:spPr>
          <a:xfrm>
            <a:off x="3923928" y="2777970"/>
            <a:ext cx="108012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a:off x="3923928" y="3858090"/>
            <a:ext cx="108012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9 Rectángulo"/>
          <p:cNvSpPr/>
          <p:nvPr/>
        </p:nvSpPr>
        <p:spPr>
          <a:xfrm>
            <a:off x="3600400" y="-27384"/>
            <a:ext cx="6084168" cy="1077218"/>
          </a:xfrm>
          <a:prstGeom prst="rect">
            <a:avLst/>
          </a:prstGeom>
        </p:spPr>
        <p:txBody>
          <a:bodyPr wrap="square">
            <a:spAutoFit/>
          </a:bodyPr>
          <a:lstStyle/>
          <a:p>
            <a:pPr algn="ctr"/>
            <a:r>
              <a:rPr lang="es-CO" sz="3200" b="1" dirty="0" smtClean="0">
                <a:solidFill>
                  <a:schemeClr val="bg1"/>
                </a:solidFill>
                <a:latin typeface="Arial Narrow" pitchFamily="34" charset="0"/>
              </a:rPr>
              <a:t>La propuesta en discusión</a:t>
            </a:r>
          </a:p>
          <a:p>
            <a:pPr algn="ctr"/>
            <a:r>
              <a:rPr lang="es-CO" sz="3200" b="1" dirty="0" smtClean="0">
                <a:solidFill>
                  <a:schemeClr val="bg1"/>
                </a:solidFill>
                <a:latin typeface="Arial Narrow" pitchFamily="34" charset="0"/>
              </a:rPr>
              <a:t> </a:t>
            </a:r>
            <a:endParaRPr lang="es-CO" sz="3200" b="1" dirty="0">
              <a:solidFill>
                <a:schemeClr val="bg1"/>
              </a:solidFill>
              <a:latin typeface="Arial Narrow" pitchFamily="34" charset="0"/>
            </a:endParaRPr>
          </a:p>
        </p:txBody>
      </p:sp>
    </p:spTree>
    <p:extLst>
      <p:ext uri="{BB962C8B-B14F-4D97-AF65-F5344CB8AC3E}">
        <p14:creationId xmlns:p14="http://schemas.microsoft.com/office/powerpoint/2010/main" val="1515124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251520" y="441539"/>
            <a:ext cx="8568952" cy="478766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s-ES_tradnl" sz="3600" dirty="0" smtClean="0">
              <a:latin typeface="Arial Narrow" pitchFamily="34" charset="0"/>
              <a:cs typeface="Myriado Pro"/>
            </a:endParaRPr>
          </a:p>
          <a:p>
            <a:pPr marL="400050" lvl="1" indent="0" algn="ctr">
              <a:buNone/>
            </a:pPr>
            <a:r>
              <a:rPr lang="es-ES_tradnl" sz="3600" dirty="0" smtClean="0">
                <a:latin typeface="Arial Narrow" pitchFamily="34" charset="0"/>
                <a:cs typeface="Myriado Pro"/>
              </a:rPr>
              <a:t>L</a:t>
            </a:r>
            <a:r>
              <a:rPr lang="es-ES_tradnl" sz="3600" dirty="0" smtClean="0">
                <a:latin typeface="Arial Narrow" pitchFamily="34" charset="0"/>
              </a:rPr>
              <a:t>os cónyuges o compañeros podrán optar por acceder a la pensión uniendo sus esfuerzos de ahorro</a:t>
            </a:r>
          </a:p>
          <a:p>
            <a:pPr marL="400050" lvl="1" indent="0" algn="ctr">
              <a:buNone/>
            </a:pPr>
            <a:endParaRPr lang="es-ES_tradnl" sz="3600" dirty="0" smtClean="0">
              <a:latin typeface="Arial Narrow" pitchFamily="34" charset="0"/>
            </a:endParaRPr>
          </a:p>
        </p:txBody>
      </p:sp>
      <p:sp>
        <p:nvSpPr>
          <p:cNvPr id="9" name="8 Rectángulo"/>
          <p:cNvSpPr/>
          <p:nvPr/>
        </p:nvSpPr>
        <p:spPr>
          <a:xfrm>
            <a:off x="3635896" y="47526"/>
            <a:ext cx="6084168" cy="1077218"/>
          </a:xfrm>
          <a:prstGeom prst="rect">
            <a:avLst/>
          </a:prstGeom>
        </p:spPr>
        <p:txBody>
          <a:bodyPr wrap="square">
            <a:spAutoFit/>
          </a:bodyPr>
          <a:lstStyle/>
          <a:p>
            <a:pPr algn="ctr"/>
            <a:r>
              <a:rPr lang="es-CO" sz="3200" b="1" dirty="0" smtClean="0">
                <a:solidFill>
                  <a:schemeClr val="bg1"/>
                </a:solidFill>
                <a:latin typeface="Arial Narrow" pitchFamily="34" charset="0"/>
              </a:rPr>
              <a:t>Pensión Familiar</a:t>
            </a:r>
          </a:p>
          <a:p>
            <a:pPr algn="ctr"/>
            <a:r>
              <a:rPr lang="es-CO" sz="3200" b="1" dirty="0" smtClean="0">
                <a:solidFill>
                  <a:schemeClr val="bg1"/>
                </a:solidFill>
                <a:latin typeface="Arial Narrow" pitchFamily="34" charset="0"/>
              </a:rPr>
              <a:t> </a:t>
            </a:r>
            <a:endParaRPr lang="es-CO" sz="3200" b="1" dirty="0">
              <a:solidFill>
                <a:schemeClr val="bg1"/>
              </a:solidFill>
              <a:latin typeface="Arial Narrow" pitchFamily="34" charset="0"/>
            </a:endParaRPr>
          </a:p>
        </p:txBody>
      </p:sp>
      <p:pic>
        <p:nvPicPr>
          <p:cNvPr id="12" name="Imagen 10" descr="Jornaler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6545" y="2946433"/>
            <a:ext cx="2376264" cy="2573800"/>
          </a:xfrm>
          <a:prstGeom prst="rect">
            <a:avLst/>
          </a:prstGeom>
        </p:spPr>
      </p:pic>
      <p:pic>
        <p:nvPicPr>
          <p:cNvPr id="16" name="Imagen 16" descr="comerci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58025" y="2860012"/>
            <a:ext cx="2122405" cy="2746642"/>
          </a:xfrm>
          <a:prstGeom prst="rect">
            <a:avLst/>
          </a:prstGeom>
        </p:spPr>
      </p:pic>
      <p:sp>
        <p:nvSpPr>
          <p:cNvPr id="17" name="16 Flecha izquierda, derecha y arriba"/>
          <p:cNvSpPr/>
          <p:nvPr/>
        </p:nvSpPr>
        <p:spPr>
          <a:xfrm rot="10800000">
            <a:off x="3599892" y="3412595"/>
            <a:ext cx="2160240" cy="2016224"/>
          </a:xfrm>
          <a:prstGeom prst="leftRightUpArrow">
            <a:avLst/>
          </a:prstGeom>
          <a:gradFill>
            <a:gsLst>
              <a:gs pos="0">
                <a:srgbClr val="FFFFFF"/>
              </a:gs>
              <a:gs pos="7001">
                <a:srgbClr val="E6E6E6"/>
              </a:gs>
              <a:gs pos="32001">
                <a:srgbClr val="7D8496"/>
              </a:gs>
              <a:gs pos="47000">
                <a:srgbClr val="E6E6E6"/>
              </a:gs>
              <a:gs pos="85001">
                <a:srgbClr val="7D8496"/>
              </a:gs>
              <a:gs pos="100000">
                <a:srgbClr val="E6E6E6"/>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18" name="17 CuadroTexto"/>
          <p:cNvSpPr txBox="1"/>
          <p:nvPr/>
        </p:nvSpPr>
        <p:spPr>
          <a:xfrm>
            <a:off x="3275856" y="5580529"/>
            <a:ext cx="2880320"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s-CO" sz="3200" b="1" dirty="0" smtClean="0">
                <a:latin typeface="Arial Narrow" panose="020B0606020202030204" pitchFamily="34" charset="0"/>
              </a:rPr>
              <a:t>Pensión!!!</a:t>
            </a:r>
            <a:endParaRPr lang="es-CO" sz="3200" b="1" dirty="0">
              <a:latin typeface="Arial Narrow" panose="020B0606020202030204" pitchFamily="34" charset="0"/>
            </a:endParaRPr>
          </a:p>
        </p:txBody>
      </p:sp>
    </p:spTree>
    <p:extLst>
      <p:ext uri="{BB962C8B-B14F-4D97-AF65-F5344CB8AC3E}">
        <p14:creationId xmlns:p14="http://schemas.microsoft.com/office/powerpoint/2010/main" val="4214096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2260662"/>
            <a:ext cx="8712968" cy="1631216"/>
          </a:xfrm>
          <a:prstGeom prst="rect">
            <a:avLst/>
          </a:prstGeom>
        </p:spPr>
        <p:txBody>
          <a:bodyPr wrap="square">
            <a:spAutoFit/>
          </a:bodyPr>
          <a:lstStyle/>
          <a:p>
            <a:pPr lvl="0" algn="ctr"/>
            <a:r>
              <a:rPr lang="es-CO" sz="3600" b="1" dirty="0">
                <a:latin typeface="Arial Narrow" pitchFamily="34" charset="0"/>
                <a:cs typeface="Arial" pitchFamily="34" charset="0"/>
              </a:rPr>
              <a:t>Nuevos avances en la protección para la vejez: </a:t>
            </a:r>
            <a:r>
              <a:rPr lang="es-CO" sz="3200" b="1" u="sng" dirty="0" smtClean="0">
                <a:solidFill>
                  <a:srgbClr val="C00000"/>
                </a:solidFill>
                <a:latin typeface="Arial Narrow" pitchFamily="34" charset="0"/>
                <a:cs typeface="Arial" pitchFamily="34" charset="0"/>
              </a:rPr>
              <a:t>Decreto 2616 de 2013 </a:t>
            </a:r>
          </a:p>
          <a:p>
            <a:pPr lvl="0" algn="ctr"/>
            <a:r>
              <a:rPr lang="es-CO" sz="3200" b="1" dirty="0">
                <a:latin typeface="Arial Narrow" pitchFamily="34" charset="0"/>
                <a:cs typeface="Arial" pitchFamily="34" charset="0"/>
              </a:rPr>
              <a:t>C</a:t>
            </a:r>
            <a:r>
              <a:rPr lang="es-CO" sz="3200" b="1" dirty="0" smtClean="0">
                <a:latin typeface="Arial Narrow" pitchFamily="34" charset="0"/>
                <a:cs typeface="Arial" pitchFamily="34" charset="0"/>
              </a:rPr>
              <a:t>otización por periodos inferiores a un mes</a:t>
            </a:r>
            <a:endParaRPr lang="es-CO" sz="3200" b="1" dirty="0">
              <a:latin typeface="Arial Narrow" pitchFamily="34" charset="0"/>
              <a:cs typeface="Arial" pitchFamily="34" charset="0"/>
            </a:endParaRPr>
          </a:p>
        </p:txBody>
      </p:sp>
    </p:spTree>
    <p:extLst>
      <p:ext uri="{BB962C8B-B14F-4D97-AF65-F5344CB8AC3E}">
        <p14:creationId xmlns:p14="http://schemas.microsoft.com/office/powerpoint/2010/main" val="203577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Agrupar 10"/>
          <p:cNvGrpSpPr/>
          <p:nvPr/>
        </p:nvGrpSpPr>
        <p:grpSpPr>
          <a:xfrm>
            <a:off x="1364658" y="990601"/>
            <a:ext cx="5182648" cy="1434885"/>
            <a:chOff x="1210117" y="940699"/>
            <a:chExt cx="5408797" cy="2784685"/>
          </a:xfrm>
        </p:grpSpPr>
        <p:pic>
          <p:nvPicPr>
            <p:cNvPr id="5" name="Imagen 4" descr="empresa-03.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0117" y="940699"/>
              <a:ext cx="4044932" cy="2784685"/>
            </a:xfrm>
            <a:prstGeom prst="rect">
              <a:avLst/>
            </a:prstGeom>
          </p:spPr>
        </p:pic>
        <p:pic>
          <p:nvPicPr>
            <p:cNvPr id="2" name="Imagen 1" descr="muñeco-negr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5530" y="1254864"/>
              <a:ext cx="1753384" cy="2269083"/>
            </a:xfrm>
            <a:prstGeom prst="rect">
              <a:avLst/>
            </a:prstGeom>
          </p:spPr>
        </p:pic>
      </p:grpSp>
      <p:cxnSp>
        <p:nvCxnSpPr>
          <p:cNvPr id="8" name="Conector recto 3"/>
          <p:cNvCxnSpPr/>
          <p:nvPr/>
        </p:nvCxnSpPr>
        <p:spPr>
          <a:xfrm>
            <a:off x="4590118" y="3009816"/>
            <a:ext cx="0" cy="380356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9" name="CuadroTexto 4"/>
          <p:cNvSpPr txBox="1"/>
          <p:nvPr/>
        </p:nvSpPr>
        <p:spPr>
          <a:xfrm>
            <a:off x="323528" y="4437112"/>
            <a:ext cx="4492642" cy="1631216"/>
          </a:xfrm>
          <a:prstGeom prst="rect">
            <a:avLst/>
          </a:prstGeom>
          <a:noFill/>
        </p:spPr>
        <p:txBody>
          <a:bodyPr wrap="square" rtlCol="0">
            <a:spAutoFit/>
          </a:bodyPr>
          <a:lstStyle/>
          <a:p>
            <a:r>
              <a:rPr lang="es-ES" sz="2000" dirty="0" smtClean="0">
                <a:latin typeface="Arial Narrow" panose="020B0606020202030204" pitchFamily="34" charset="0"/>
              </a:rPr>
              <a:t>AFILIADO A:</a:t>
            </a:r>
          </a:p>
          <a:p>
            <a:pPr marL="285750" indent="-285750">
              <a:buFont typeface="Arial"/>
              <a:buChar char="•"/>
            </a:pPr>
            <a:r>
              <a:rPr lang="es-ES" sz="2000" b="1" dirty="0" smtClean="0">
                <a:latin typeface="Arial Narrow" panose="020B0606020202030204" pitchFamily="34" charset="0"/>
              </a:rPr>
              <a:t>Pensión</a:t>
            </a:r>
          </a:p>
          <a:p>
            <a:pPr marL="285750" indent="-285750">
              <a:buFont typeface="Arial"/>
              <a:buChar char="•"/>
            </a:pPr>
            <a:r>
              <a:rPr lang="es-ES" sz="2000" b="1" dirty="0">
                <a:latin typeface="Arial Narrow" panose="020B0606020202030204" pitchFamily="34" charset="0"/>
              </a:rPr>
              <a:t>Riesgos </a:t>
            </a:r>
            <a:r>
              <a:rPr lang="es-ES" sz="2000" b="1" dirty="0" smtClean="0">
                <a:latin typeface="Arial Narrow" panose="020B0606020202030204" pitchFamily="34" charset="0"/>
              </a:rPr>
              <a:t>Laborales</a:t>
            </a:r>
          </a:p>
          <a:p>
            <a:pPr marL="285750" indent="-285750">
              <a:buFont typeface="Arial"/>
              <a:buChar char="•"/>
            </a:pPr>
            <a:r>
              <a:rPr lang="es-ES" sz="2000" b="1" dirty="0" smtClean="0">
                <a:latin typeface="Arial Narrow" panose="020B0606020202030204" pitchFamily="34" charset="0"/>
              </a:rPr>
              <a:t>Subsidio Familiar</a:t>
            </a:r>
          </a:p>
          <a:p>
            <a:pPr marL="285750" indent="-285750">
              <a:buFont typeface="Arial"/>
              <a:buChar char="•"/>
            </a:pPr>
            <a:r>
              <a:rPr lang="es-ES" sz="2000" b="1" dirty="0" smtClean="0">
                <a:latin typeface="Arial Narrow" panose="020B0606020202030204" pitchFamily="34" charset="0"/>
              </a:rPr>
              <a:t>Salud </a:t>
            </a:r>
            <a:r>
              <a:rPr lang="es-ES" sz="2000" dirty="0">
                <a:latin typeface="Arial Narrow" panose="020B0606020202030204" pitchFamily="34" charset="0"/>
              </a:rPr>
              <a:t>(Régimen </a:t>
            </a:r>
            <a:r>
              <a:rPr lang="es-ES" sz="2000" dirty="0" smtClean="0">
                <a:latin typeface="Arial Narrow" panose="020B0606020202030204" pitchFamily="34" charset="0"/>
              </a:rPr>
              <a:t>Contributivo)</a:t>
            </a:r>
            <a:endParaRPr lang="es-ES" sz="2000" b="1" dirty="0" smtClean="0">
              <a:latin typeface="Arial Narrow" panose="020B0606020202030204" pitchFamily="34" charset="0"/>
            </a:endParaRPr>
          </a:p>
        </p:txBody>
      </p:sp>
      <p:sp>
        <p:nvSpPr>
          <p:cNvPr id="10" name="CuadroTexto 5"/>
          <p:cNvSpPr txBox="1"/>
          <p:nvPr/>
        </p:nvSpPr>
        <p:spPr>
          <a:xfrm>
            <a:off x="4860032" y="4390072"/>
            <a:ext cx="4477362" cy="1631216"/>
          </a:xfrm>
          <a:prstGeom prst="rect">
            <a:avLst/>
          </a:prstGeom>
          <a:noFill/>
        </p:spPr>
        <p:txBody>
          <a:bodyPr wrap="square" rtlCol="0">
            <a:spAutoFit/>
          </a:bodyPr>
          <a:lstStyle/>
          <a:p>
            <a:r>
              <a:rPr lang="es-ES" sz="2000" dirty="0">
                <a:latin typeface="Arial Narrow" panose="020B0606020202030204" pitchFamily="34" charset="0"/>
              </a:rPr>
              <a:t>AFILIADO A</a:t>
            </a:r>
            <a:r>
              <a:rPr lang="es-ES" sz="2000" dirty="0" smtClean="0">
                <a:latin typeface="Arial Narrow" panose="020B0606020202030204" pitchFamily="34" charset="0"/>
              </a:rPr>
              <a:t>: </a:t>
            </a:r>
            <a:endParaRPr lang="es-ES" sz="2000" dirty="0">
              <a:latin typeface="Arial Narrow" panose="020B0606020202030204" pitchFamily="34" charset="0"/>
            </a:endParaRPr>
          </a:p>
          <a:p>
            <a:pPr marL="285750" indent="-285750">
              <a:buFont typeface="Arial"/>
              <a:buChar char="•"/>
            </a:pPr>
            <a:r>
              <a:rPr lang="es-ES" sz="2000" dirty="0" smtClean="0">
                <a:latin typeface="Arial Narrow" panose="020B0606020202030204" pitchFamily="34" charset="0"/>
              </a:rPr>
              <a:t> </a:t>
            </a:r>
          </a:p>
          <a:p>
            <a:pPr marL="285750" indent="-285750">
              <a:buFont typeface="Arial"/>
              <a:buChar char="•"/>
            </a:pPr>
            <a:r>
              <a:rPr lang="es-ES" sz="2000" dirty="0">
                <a:latin typeface="Arial Narrow" panose="020B0606020202030204" pitchFamily="34" charset="0"/>
              </a:rPr>
              <a:t> </a:t>
            </a:r>
            <a:endParaRPr lang="es-ES" sz="2000" dirty="0" smtClean="0">
              <a:latin typeface="Arial Narrow" panose="020B0606020202030204" pitchFamily="34" charset="0"/>
            </a:endParaRPr>
          </a:p>
          <a:p>
            <a:pPr marL="285750" indent="-285750">
              <a:buFont typeface="Arial"/>
              <a:buChar char="•"/>
            </a:pPr>
            <a:r>
              <a:rPr lang="es-ES" sz="2000" dirty="0">
                <a:latin typeface="Arial Narrow" panose="020B0606020202030204" pitchFamily="34" charset="0"/>
              </a:rPr>
              <a:t> </a:t>
            </a:r>
            <a:r>
              <a:rPr lang="es-ES" sz="2000" dirty="0" smtClean="0">
                <a:latin typeface="Arial Narrow" panose="020B0606020202030204" pitchFamily="34" charset="0"/>
              </a:rPr>
              <a:t> </a:t>
            </a:r>
          </a:p>
          <a:p>
            <a:pPr marL="285750" indent="-285750">
              <a:buFont typeface="Arial"/>
              <a:buChar char="•"/>
            </a:pPr>
            <a:r>
              <a:rPr lang="es-ES" sz="2000" b="1" dirty="0">
                <a:latin typeface="Arial Narrow" panose="020B0606020202030204" pitchFamily="34" charset="0"/>
              </a:rPr>
              <a:t>S</a:t>
            </a:r>
            <a:r>
              <a:rPr lang="es-ES" sz="2000" b="1" dirty="0" smtClean="0">
                <a:latin typeface="Arial Narrow" panose="020B0606020202030204" pitchFamily="34" charset="0"/>
              </a:rPr>
              <a:t>alud</a:t>
            </a:r>
            <a:r>
              <a:rPr lang="es-ES" sz="2000" dirty="0" smtClean="0">
                <a:latin typeface="Arial Narrow" panose="020B0606020202030204" pitchFamily="34" charset="0"/>
              </a:rPr>
              <a:t> (Régimen Subsidiado)</a:t>
            </a:r>
          </a:p>
        </p:txBody>
      </p:sp>
      <p:pic>
        <p:nvPicPr>
          <p:cNvPr id="12" name="Imagen 6" descr="muñecos-01.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88048" y="3080467"/>
            <a:ext cx="871435" cy="1127741"/>
          </a:xfrm>
          <a:prstGeom prst="rect">
            <a:avLst/>
          </a:prstGeom>
        </p:spPr>
      </p:pic>
      <p:sp>
        <p:nvSpPr>
          <p:cNvPr id="13" name="Rectángulo 8"/>
          <p:cNvSpPr/>
          <p:nvPr/>
        </p:nvSpPr>
        <p:spPr>
          <a:xfrm>
            <a:off x="5537792" y="2291342"/>
            <a:ext cx="2901371" cy="461665"/>
          </a:xfrm>
          <a:prstGeom prst="rect">
            <a:avLst/>
          </a:prstGeom>
        </p:spPr>
        <p:txBody>
          <a:bodyPr wrap="none">
            <a:spAutoFit/>
          </a:bodyPr>
          <a:lstStyle/>
          <a:p>
            <a:pPr algn="ctr"/>
            <a:r>
              <a:rPr lang="es-ES" sz="2400" b="1" dirty="0" smtClean="0">
                <a:solidFill>
                  <a:srgbClr val="FF0000"/>
                </a:solidFill>
                <a:latin typeface="Arial Narrow" panose="020B0606020202030204" pitchFamily="34" charset="0"/>
                <a:cs typeface="Arial"/>
              </a:rPr>
              <a:t>CONTRATO LABORAL</a:t>
            </a:r>
            <a:endParaRPr lang="es-ES" sz="2400" dirty="0">
              <a:solidFill>
                <a:srgbClr val="FF0000"/>
              </a:solidFill>
              <a:latin typeface="Arial Narrow" panose="020B0606020202030204" pitchFamily="34" charset="0"/>
            </a:endParaRPr>
          </a:p>
        </p:txBody>
      </p:sp>
      <p:sp>
        <p:nvSpPr>
          <p:cNvPr id="14" name="Rectángulo 9"/>
          <p:cNvSpPr/>
          <p:nvPr/>
        </p:nvSpPr>
        <p:spPr>
          <a:xfrm>
            <a:off x="5441731" y="2651160"/>
            <a:ext cx="2931122" cy="738664"/>
          </a:xfrm>
          <a:prstGeom prst="rect">
            <a:avLst/>
          </a:prstGeom>
        </p:spPr>
        <p:txBody>
          <a:bodyPr wrap="none">
            <a:spAutoFit/>
          </a:bodyPr>
          <a:lstStyle/>
          <a:p>
            <a:pPr algn="ctr"/>
            <a:r>
              <a:rPr lang="es-ES" sz="2600" b="1" dirty="0" smtClean="0">
                <a:latin typeface="Arial Narrow" panose="020B0606020202030204" pitchFamily="34" charset="0"/>
                <a:cs typeface="Arial"/>
              </a:rPr>
              <a:t>A TIEMPO PARCIAL: </a:t>
            </a:r>
          </a:p>
          <a:p>
            <a:pPr algn="ctr"/>
            <a:r>
              <a:rPr lang="es-ES" sz="1600" b="1" dirty="0" smtClean="0">
                <a:latin typeface="Arial Narrow" panose="020B0606020202030204" pitchFamily="34" charset="0"/>
                <a:cs typeface="Arial"/>
              </a:rPr>
              <a:t>Ganan menos de  1 SMMLV</a:t>
            </a:r>
            <a:endParaRPr lang="es-ES" sz="1600" dirty="0">
              <a:latin typeface="Arial Narrow" panose="020B0606020202030204" pitchFamily="34" charset="0"/>
            </a:endParaRPr>
          </a:p>
        </p:txBody>
      </p:sp>
      <p:pic>
        <p:nvPicPr>
          <p:cNvPr id="15" name="Imagen 10" descr="muñecos-02.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81475" y="3215837"/>
            <a:ext cx="866487" cy="1121337"/>
          </a:xfrm>
          <a:prstGeom prst="rect">
            <a:avLst/>
          </a:prstGeom>
        </p:spPr>
      </p:pic>
      <p:sp>
        <p:nvSpPr>
          <p:cNvPr id="16" name="CuadroTexto 19"/>
          <p:cNvSpPr txBox="1"/>
          <p:nvPr/>
        </p:nvSpPr>
        <p:spPr>
          <a:xfrm>
            <a:off x="2003180" y="836712"/>
            <a:ext cx="4904112" cy="307777"/>
          </a:xfrm>
          <a:prstGeom prst="rect">
            <a:avLst/>
          </a:prstGeom>
          <a:noFill/>
        </p:spPr>
        <p:txBody>
          <a:bodyPr wrap="square" rtlCol="0">
            <a:spAutoFit/>
          </a:bodyPr>
          <a:lstStyle/>
          <a:p>
            <a:pPr algn="ctr"/>
            <a:r>
              <a:rPr lang="es-ES" sz="1400" b="1" dirty="0" smtClean="0">
                <a:latin typeface="Arial Narrow" panose="020B0606020202030204" pitchFamily="34" charset="0"/>
                <a:cs typeface="Arial"/>
              </a:rPr>
              <a:t>EMPRESA O PERSONAS NATURALES</a:t>
            </a:r>
            <a:endParaRPr lang="es-ES" sz="1400" b="1" dirty="0">
              <a:latin typeface="Arial Narrow" panose="020B0606020202030204" pitchFamily="34" charset="0"/>
              <a:cs typeface="Arial"/>
            </a:endParaRPr>
          </a:p>
        </p:txBody>
      </p:sp>
      <p:sp>
        <p:nvSpPr>
          <p:cNvPr id="18" name="Rectángulo 8"/>
          <p:cNvSpPr/>
          <p:nvPr/>
        </p:nvSpPr>
        <p:spPr>
          <a:xfrm>
            <a:off x="983107" y="2674450"/>
            <a:ext cx="2901371" cy="461665"/>
          </a:xfrm>
          <a:prstGeom prst="rect">
            <a:avLst/>
          </a:prstGeom>
        </p:spPr>
        <p:txBody>
          <a:bodyPr wrap="none">
            <a:spAutoFit/>
          </a:bodyPr>
          <a:lstStyle/>
          <a:p>
            <a:pPr algn="ctr"/>
            <a:r>
              <a:rPr lang="es-ES" sz="2400" b="1" dirty="0" smtClean="0">
                <a:solidFill>
                  <a:srgbClr val="FF0000"/>
                </a:solidFill>
                <a:latin typeface="Arial Narrow" panose="020B0606020202030204" pitchFamily="34" charset="0"/>
                <a:cs typeface="Arial"/>
              </a:rPr>
              <a:t>CONTRATO LABORAL</a:t>
            </a:r>
            <a:endParaRPr lang="es-ES" sz="2400" dirty="0">
              <a:solidFill>
                <a:srgbClr val="FF0000"/>
              </a:solidFill>
              <a:latin typeface="Arial Narrow" panose="020B0606020202030204" pitchFamily="34" charset="0"/>
            </a:endParaRPr>
          </a:p>
        </p:txBody>
      </p:sp>
      <p:sp>
        <p:nvSpPr>
          <p:cNvPr id="19" name="Rectángulo 9"/>
          <p:cNvSpPr/>
          <p:nvPr/>
        </p:nvSpPr>
        <p:spPr>
          <a:xfrm>
            <a:off x="875642" y="2325184"/>
            <a:ext cx="3116302" cy="492443"/>
          </a:xfrm>
          <a:prstGeom prst="rect">
            <a:avLst/>
          </a:prstGeom>
        </p:spPr>
        <p:txBody>
          <a:bodyPr wrap="none">
            <a:spAutoFit/>
          </a:bodyPr>
          <a:lstStyle/>
          <a:p>
            <a:pPr algn="ctr"/>
            <a:r>
              <a:rPr lang="es-ES" sz="2600" b="1" dirty="0" smtClean="0">
                <a:latin typeface="Arial Narrow" panose="020B0606020202030204" pitchFamily="34" charset="0"/>
                <a:cs typeface="Arial"/>
              </a:rPr>
              <a:t>A TIEMPO COMPLETO</a:t>
            </a:r>
            <a:endParaRPr lang="es-ES" sz="2600" dirty="0">
              <a:latin typeface="Arial Narrow" panose="020B0606020202030204" pitchFamily="34" charset="0"/>
            </a:endParaRPr>
          </a:p>
        </p:txBody>
      </p:sp>
      <p:sp>
        <p:nvSpPr>
          <p:cNvPr id="3" name="2 CuadroTexto"/>
          <p:cNvSpPr txBox="1"/>
          <p:nvPr/>
        </p:nvSpPr>
        <p:spPr>
          <a:xfrm>
            <a:off x="4289299" y="-66293"/>
            <a:ext cx="4603181" cy="830997"/>
          </a:xfrm>
          <a:prstGeom prst="rect">
            <a:avLst/>
          </a:prstGeom>
          <a:noFill/>
        </p:spPr>
        <p:txBody>
          <a:bodyPr wrap="square" rtlCol="0">
            <a:spAutoFit/>
          </a:bodyPr>
          <a:lstStyle/>
          <a:p>
            <a:pPr algn="ctr"/>
            <a:r>
              <a:rPr lang="es-CO" sz="2400" b="1" dirty="0" smtClean="0">
                <a:solidFill>
                  <a:schemeClr val="bg1"/>
                </a:solidFill>
                <a:latin typeface="Arial Narrow" panose="020B0606020202030204" pitchFamily="34" charset="0"/>
              </a:rPr>
              <a:t>Radiografía actual de la cotización a la seguridad social</a:t>
            </a:r>
            <a:endParaRPr lang="es-CO" sz="24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145030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Agrupar 34"/>
          <p:cNvGrpSpPr/>
          <p:nvPr/>
        </p:nvGrpSpPr>
        <p:grpSpPr>
          <a:xfrm>
            <a:off x="193898" y="1196752"/>
            <a:ext cx="1711641" cy="1874737"/>
            <a:chOff x="193898" y="611590"/>
            <a:chExt cx="1711641" cy="1874737"/>
          </a:xfrm>
        </p:grpSpPr>
        <p:pic>
          <p:nvPicPr>
            <p:cNvPr id="8" name="Imagen 7" descr="Doméstic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585" y="611590"/>
              <a:ext cx="1145071" cy="1481857"/>
            </a:xfrm>
            <a:prstGeom prst="rect">
              <a:avLst/>
            </a:prstGeom>
          </p:spPr>
        </p:pic>
        <p:sp>
          <p:nvSpPr>
            <p:cNvPr id="9" name="CuadroTexto 8"/>
            <p:cNvSpPr txBox="1"/>
            <p:nvPr/>
          </p:nvSpPr>
          <p:spPr>
            <a:xfrm>
              <a:off x="217417" y="1805432"/>
              <a:ext cx="1688122" cy="469359"/>
            </a:xfrm>
            <a:prstGeom prst="rect">
              <a:avLst/>
            </a:prstGeom>
            <a:noFill/>
          </p:spPr>
          <p:txBody>
            <a:bodyPr wrap="square" rtlCol="0">
              <a:spAutoFit/>
            </a:bodyPr>
            <a:lstStyle/>
            <a:p>
              <a:r>
                <a:rPr lang="es-ES" sz="2450" b="1" dirty="0" smtClean="0">
                  <a:solidFill>
                    <a:srgbClr val="FF0000"/>
                  </a:solidFill>
                  <a:latin typeface="Arial Narrow" panose="020B0606020202030204" pitchFamily="34" charset="0"/>
                  <a:cs typeface="Arial"/>
                </a:rPr>
                <a:t>SERVICIO</a:t>
              </a:r>
              <a:endParaRPr lang="es-ES" sz="2450" b="1" dirty="0">
                <a:solidFill>
                  <a:srgbClr val="FF0000"/>
                </a:solidFill>
                <a:latin typeface="Arial Narrow" panose="020B0606020202030204" pitchFamily="34" charset="0"/>
                <a:cs typeface="Arial"/>
              </a:endParaRPr>
            </a:p>
          </p:txBody>
        </p:sp>
        <p:sp>
          <p:nvSpPr>
            <p:cNvPr id="10" name="CuadroTexto 9"/>
            <p:cNvSpPr txBox="1"/>
            <p:nvPr/>
          </p:nvSpPr>
          <p:spPr>
            <a:xfrm>
              <a:off x="193898" y="2101606"/>
              <a:ext cx="1688123" cy="384721"/>
            </a:xfrm>
            <a:prstGeom prst="rect">
              <a:avLst/>
            </a:prstGeom>
            <a:noFill/>
          </p:spPr>
          <p:txBody>
            <a:bodyPr wrap="square" rtlCol="0">
              <a:spAutoFit/>
            </a:bodyPr>
            <a:lstStyle/>
            <a:p>
              <a:r>
                <a:rPr lang="es-ES" sz="1900" b="1" dirty="0" smtClean="0">
                  <a:latin typeface="Arial Narrow" panose="020B0606020202030204" pitchFamily="34" charset="0"/>
                  <a:cs typeface="Arial"/>
                </a:rPr>
                <a:t>DOMÉSTICO</a:t>
              </a:r>
              <a:endParaRPr lang="es-ES" sz="1900" b="1" dirty="0">
                <a:latin typeface="Arial Narrow" panose="020B0606020202030204" pitchFamily="34" charset="0"/>
                <a:cs typeface="Arial"/>
              </a:endParaRPr>
            </a:p>
          </p:txBody>
        </p:sp>
      </p:grpSp>
      <p:grpSp>
        <p:nvGrpSpPr>
          <p:cNvPr id="37" name="Agrupar 36"/>
          <p:cNvGrpSpPr/>
          <p:nvPr/>
        </p:nvGrpSpPr>
        <p:grpSpPr>
          <a:xfrm>
            <a:off x="11249" y="3212976"/>
            <a:ext cx="2034796" cy="1648101"/>
            <a:chOff x="11249" y="2642959"/>
            <a:chExt cx="2034796" cy="1648101"/>
          </a:xfrm>
        </p:grpSpPr>
        <p:pic>
          <p:nvPicPr>
            <p:cNvPr id="11" name="Imagen 10" descr="Jornaler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9523" y="2642959"/>
              <a:ext cx="1209672" cy="1565457"/>
            </a:xfrm>
            <a:prstGeom prst="rect">
              <a:avLst/>
            </a:prstGeom>
          </p:spPr>
        </p:pic>
        <p:sp>
          <p:nvSpPr>
            <p:cNvPr id="12" name="CuadroTexto 11"/>
            <p:cNvSpPr txBox="1"/>
            <p:nvPr/>
          </p:nvSpPr>
          <p:spPr>
            <a:xfrm>
              <a:off x="11249" y="3890950"/>
              <a:ext cx="2034796" cy="400110"/>
            </a:xfrm>
            <a:prstGeom prst="rect">
              <a:avLst/>
            </a:prstGeom>
            <a:noFill/>
          </p:spPr>
          <p:txBody>
            <a:bodyPr wrap="square" rtlCol="0">
              <a:spAutoFit/>
            </a:bodyPr>
            <a:lstStyle/>
            <a:p>
              <a:r>
                <a:rPr lang="es-ES" sz="2000" b="1" dirty="0" smtClean="0">
                  <a:solidFill>
                    <a:schemeClr val="tx1">
                      <a:lumMod val="95000"/>
                      <a:lumOff val="5000"/>
                    </a:schemeClr>
                  </a:solidFill>
                  <a:latin typeface="Arial Narrow" panose="020B0606020202030204" pitchFamily="34" charset="0"/>
                  <a:cs typeface="Arial"/>
                </a:rPr>
                <a:t>JORNALEROS</a:t>
              </a:r>
              <a:endParaRPr lang="es-ES" sz="2000" b="1" dirty="0">
                <a:solidFill>
                  <a:schemeClr val="tx1">
                    <a:lumMod val="95000"/>
                    <a:lumOff val="5000"/>
                  </a:schemeClr>
                </a:solidFill>
                <a:latin typeface="Arial Narrow" panose="020B0606020202030204" pitchFamily="34" charset="0"/>
                <a:cs typeface="Arial"/>
              </a:endParaRPr>
            </a:p>
          </p:txBody>
        </p:sp>
      </p:grpSp>
      <p:grpSp>
        <p:nvGrpSpPr>
          <p:cNvPr id="36" name="Agrupar 35"/>
          <p:cNvGrpSpPr/>
          <p:nvPr/>
        </p:nvGrpSpPr>
        <p:grpSpPr>
          <a:xfrm>
            <a:off x="3321828" y="1332081"/>
            <a:ext cx="2381227" cy="2130434"/>
            <a:chOff x="3321828" y="746919"/>
            <a:chExt cx="2381227" cy="2130434"/>
          </a:xfrm>
        </p:grpSpPr>
        <p:pic>
          <p:nvPicPr>
            <p:cNvPr id="13" name="Imagen 12" descr="electricista.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74749" y="746919"/>
              <a:ext cx="1646244" cy="2130434"/>
            </a:xfrm>
            <a:prstGeom prst="rect">
              <a:avLst/>
            </a:prstGeom>
          </p:spPr>
        </p:pic>
        <p:sp>
          <p:nvSpPr>
            <p:cNvPr id="14" name="CuadroTexto 13"/>
            <p:cNvSpPr txBox="1"/>
            <p:nvPr/>
          </p:nvSpPr>
          <p:spPr>
            <a:xfrm>
              <a:off x="3321828" y="1893561"/>
              <a:ext cx="2381227" cy="400110"/>
            </a:xfrm>
            <a:prstGeom prst="rect">
              <a:avLst/>
            </a:prstGeom>
            <a:noFill/>
          </p:spPr>
          <p:txBody>
            <a:bodyPr wrap="square" rtlCol="0">
              <a:spAutoFit/>
            </a:bodyPr>
            <a:lstStyle/>
            <a:p>
              <a:r>
                <a:rPr lang="es-ES" sz="2000" b="1" dirty="0" smtClean="0">
                  <a:solidFill>
                    <a:schemeClr val="tx1">
                      <a:lumMod val="95000"/>
                      <a:lumOff val="5000"/>
                    </a:schemeClr>
                  </a:solidFill>
                  <a:latin typeface="Arial Narrow" panose="020B0606020202030204" pitchFamily="34" charset="0"/>
                  <a:cs typeface="Arial"/>
                </a:rPr>
                <a:t>ELECTRICISTAS</a:t>
              </a:r>
              <a:endParaRPr lang="es-ES" b="1" dirty="0">
                <a:solidFill>
                  <a:schemeClr val="tx1">
                    <a:lumMod val="95000"/>
                    <a:lumOff val="5000"/>
                  </a:schemeClr>
                </a:solidFill>
                <a:latin typeface="Arial Narrow" panose="020B0606020202030204" pitchFamily="34" charset="0"/>
                <a:cs typeface="Arial"/>
              </a:endParaRPr>
            </a:p>
          </p:txBody>
        </p:sp>
      </p:grpSp>
      <p:grpSp>
        <p:nvGrpSpPr>
          <p:cNvPr id="38" name="Agrupar 37"/>
          <p:cNvGrpSpPr/>
          <p:nvPr/>
        </p:nvGrpSpPr>
        <p:grpSpPr>
          <a:xfrm>
            <a:off x="3518529" y="3087982"/>
            <a:ext cx="1582203" cy="1799117"/>
            <a:chOff x="3518529" y="2502820"/>
            <a:chExt cx="1582203" cy="1799117"/>
          </a:xfrm>
        </p:grpSpPr>
        <p:sp>
          <p:nvSpPr>
            <p:cNvPr id="16" name="CuadroTexto 15"/>
            <p:cNvSpPr txBox="1"/>
            <p:nvPr/>
          </p:nvSpPr>
          <p:spPr>
            <a:xfrm>
              <a:off x="3518529" y="3901827"/>
              <a:ext cx="1582203" cy="400110"/>
            </a:xfrm>
            <a:prstGeom prst="rect">
              <a:avLst/>
            </a:prstGeom>
            <a:noFill/>
          </p:spPr>
          <p:txBody>
            <a:bodyPr wrap="square" rtlCol="0">
              <a:spAutoFit/>
            </a:bodyPr>
            <a:lstStyle/>
            <a:p>
              <a:r>
                <a:rPr lang="es-ES" sz="2000" b="1" dirty="0" smtClean="0">
                  <a:solidFill>
                    <a:schemeClr val="tx1">
                      <a:lumMod val="95000"/>
                      <a:lumOff val="5000"/>
                    </a:schemeClr>
                  </a:solidFill>
                  <a:latin typeface="Arial Narrow" panose="020B0606020202030204" pitchFamily="34" charset="0"/>
                  <a:cs typeface="Arial"/>
                </a:rPr>
                <a:t>COMERCIO</a:t>
              </a:r>
              <a:endParaRPr lang="es-ES" sz="2000" b="1" dirty="0">
                <a:solidFill>
                  <a:schemeClr val="tx1">
                    <a:lumMod val="95000"/>
                    <a:lumOff val="5000"/>
                  </a:schemeClr>
                </a:solidFill>
                <a:latin typeface="Arial Narrow" panose="020B0606020202030204" pitchFamily="34" charset="0"/>
                <a:cs typeface="Arial"/>
              </a:endParaRPr>
            </a:p>
          </p:txBody>
        </p:sp>
        <p:pic>
          <p:nvPicPr>
            <p:cNvPr id="17" name="Imagen 16" descr="comercio.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27615" y="2502820"/>
              <a:ext cx="1340512" cy="1734780"/>
            </a:xfrm>
            <a:prstGeom prst="rect">
              <a:avLst/>
            </a:prstGeom>
          </p:spPr>
        </p:pic>
      </p:grpSp>
      <p:sp>
        <p:nvSpPr>
          <p:cNvPr id="21" name="Rectángulo 20"/>
          <p:cNvSpPr/>
          <p:nvPr/>
        </p:nvSpPr>
        <p:spPr>
          <a:xfrm>
            <a:off x="107907" y="5324724"/>
            <a:ext cx="5179841" cy="846386"/>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rgbClr val="FF0000"/>
              </a:solidFill>
            </a:endParaRPr>
          </a:p>
        </p:txBody>
      </p:sp>
      <p:sp>
        <p:nvSpPr>
          <p:cNvPr id="22" name="CuadroTexto 21"/>
          <p:cNvSpPr txBox="1"/>
          <p:nvPr/>
        </p:nvSpPr>
        <p:spPr>
          <a:xfrm>
            <a:off x="831077" y="5301208"/>
            <a:ext cx="3992199" cy="846386"/>
          </a:xfrm>
          <a:prstGeom prst="rect">
            <a:avLst/>
          </a:prstGeom>
          <a:noFill/>
        </p:spPr>
        <p:txBody>
          <a:bodyPr wrap="none" rtlCol="0">
            <a:spAutoFit/>
          </a:bodyPr>
          <a:lstStyle/>
          <a:p>
            <a:r>
              <a:rPr lang="es-ES" sz="3200" dirty="0" smtClean="0">
                <a:solidFill>
                  <a:schemeClr val="bg1"/>
                </a:solidFill>
                <a:latin typeface="Arial"/>
                <a:cs typeface="Arial"/>
              </a:rPr>
              <a:t>GANAN </a:t>
            </a:r>
            <a:r>
              <a:rPr lang="es-ES" sz="3200" b="1" dirty="0" smtClean="0">
                <a:solidFill>
                  <a:schemeClr val="bg1"/>
                </a:solidFill>
                <a:latin typeface="Arial"/>
                <a:cs typeface="Arial"/>
              </a:rPr>
              <a:t>MENOS </a:t>
            </a:r>
            <a:r>
              <a:rPr lang="es-ES" sz="3200" dirty="0" smtClean="0">
                <a:solidFill>
                  <a:schemeClr val="bg1"/>
                </a:solidFill>
                <a:latin typeface="Arial"/>
                <a:cs typeface="Arial"/>
              </a:rPr>
              <a:t>DE</a:t>
            </a:r>
          </a:p>
          <a:p>
            <a:r>
              <a:rPr lang="es-ES" sz="1700" dirty="0" smtClean="0">
                <a:solidFill>
                  <a:schemeClr val="bg1"/>
                </a:solidFill>
                <a:latin typeface="Arial"/>
                <a:cs typeface="Arial"/>
              </a:rPr>
              <a:t>1 SALARIO MÍNIMO LEGAL VIGENTE</a:t>
            </a:r>
            <a:endParaRPr lang="es-ES" sz="1700" dirty="0">
              <a:solidFill>
                <a:schemeClr val="bg1"/>
              </a:solidFill>
              <a:latin typeface="Arial"/>
              <a:cs typeface="Arial"/>
            </a:endParaRPr>
          </a:p>
        </p:txBody>
      </p:sp>
      <p:sp>
        <p:nvSpPr>
          <p:cNvPr id="27" name="Forma libre 26"/>
          <p:cNvSpPr/>
          <p:nvPr/>
        </p:nvSpPr>
        <p:spPr>
          <a:xfrm>
            <a:off x="5818370" y="2691659"/>
            <a:ext cx="3325630" cy="4121717"/>
          </a:xfrm>
          <a:custGeom>
            <a:avLst/>
            <a:gdLst>
              <a:gd name="connsiteX0" fmla="*/ 0 w 4832900"/>
              <a:gd name="connsiteY0" fmla="*/ 4033080 h 4033080"/>
              <a:gd name="connsiteX1" fmla="*/ 1105335 w 4832900"/>
              <a:gd name="connsiteY1" fmla="*/ 905386 h 4033080"/>
              <a:gd name="connsiteX2" fmla="*/ 4832900 w 4832900"/>
              <a:gd name="connsiteY2" fmla="*/ 0 h 4033080"/>
            </a:gdLst>
            <a:ahLst/>
            <a:cxnLst>
              <a:cxn ang="0">
                <a:pos x="connsiteX0" y="connsiteY0"/>
              </a:cxn>
              <a:cxn ang="0">
                <a:pos x="connsiteX1" y="connsiteY1"/>
              </a:cxn>
              <a:cxn ang="0">
                <a:pos x="connsiteX2" y="connsiteY2"/>
              </a:cxn>
            </a:cxnLst>
            <a:rect l="l" t="t" r="r" b="b"/>
            <a:pathLst>
              <a:path w="4832900" h="4033080">
                <a:moveTo>
                  <a:pt x="0" y="4033080"/>
                </a:moveTo>
                <a:cubicBezTo>
                  <a:pt x="149926" y="2805323"/>
                  <a:pt x="299852" y="1577566"/>
                  <a:pt x="1105335" y="905386"/>
                </a:cubicBezTo>
                <a:cubicBezTo>
                  <a:pt x="1910818" y="233206"/>
                  <a:pt x="4241036" y="115623"/>
                  <a:pt x="4832900" y="0"/>
                </a:cubicBezTo>
              </a:path>
            </a:pathLst>
          </a:custGeom>
          <a:ln>
            <a:prstDash val="dash"/>
          </a:ln>
        </p:spPr>
        <p:style>
          <a:lnRef idx="2">
            <a:schemeClr val="accent1"/>
          </a:lnRef>
          <a:fillRef idx="0">
            <a:schemeClr val="accent1"/>
          </a:fillRef>
          <a:effectRef idx="1">
            <a:schemeClr val="accent1"/>
          </a:effectRef>
          <a:fontRef idx="minor">
            <a:schemeClr val="tx1"/>
          </a:fontRef>
        </p:style>
        <p:txBody>
          <a:bodyPr rtlCol="0" anchor="ctr"/>
          <a:lstStyle/>
          <a:p>
            <a:pPr algn="just"/>
            <a:endParaRPr lang="es-ES" dirty="0"/>
          </a:p>
        </p:txBody>
      </p:sp>
      <p:sp>
        <p:nvSpPr>
          <p:cNvPr id="28" name="CuadroTexto 27"/>
          <p:cNvSpPr txBox="1"/>
          <p:nvPr/>
        </p:nvSpPr>
        <p:spPr>
          <a:xfrm>
            <a:off x="6349328" y="4227277"/>
            <a:ext cx="3116572" cy="492443"/>
          </a:xfrm>
          <a:prstGeom prst="rect">
            <a:avLst/>
          </a:prstGeom>
          <a:noFill/>
        </p:spPr>
        <p:txBody>
          <a:bodyPr wrap="square" rtlCol="0">
            <a:spAutoFit/>
          </a:bodyPr>
          <a:lstStyle/>
          <a:p>
            <a:r>
              <a:rPr lang="es-ES" sz="2600" b="1" dirty="0" smtClean="0">
                <a:solidFill>
                  <a:schemeClr val="tx1">
                    <a:lumMod val="95000"/>
                    <a:lumOff val="5000"/>
                  </a:schemeClr>
                </a:solidFill>
                <a:latin typeface="Arial Narrow" panose="020B0606020202030204" pitchFamily="34" charset="0"/>
                <a:cs typeface="Arial"/>
              </a:rPr>
              <a:t>COBERTURA EN</a:t>
            </a:r>
            <a:endParaRPr lang="es-ES" sz="2600" b="1" dirty="0">
              <a:solidFill>
                <a:schemeClr val="tx1">
                  <a:lumMod val="95000"/>
                  <a:lumOff val="5000"/>
                </a:schemeClr>
              </a:solidFill>
              <a:latin typeface="Arial Narrow" panose="020B0606020202030204" pitchFamily="34" charset="0"/>
              <a:cs typeface="Arial"/>
            </a:endParaRPr>
          </a:p>
        </p:txBody>
      </p:sp>
      <p:sp>
        <p:nvSpPr>
          <p:cNvPr id="30" name="Rectángulo redondeado 29"/>
          <p:cNvSpPr/>
          <p:nvPr/>
        </p:nvSpPr>
        <p:spPr>
          <a:xfrm>
            <a:off x="6350302" y="4663486"/>
            <a:ext cx="2774591" cy="427633"/>
          </a:xfrm>
          <a:prstGeom prst="round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effectLst>
                <a:outerShdw blurRad="60007" dist="310007" dir="7680000" sy="30000" kx="1300200" algn="ctr" rotWithShape="0">
                  <a:prstClr val="black">
                    <a:alpha val="32000"/>
                  </a:prstClr>
                </a:outerShdw>
              </a:effectLst>
              <a:latin typeface="Arial Narrow" panose="020B0606020202030204" pitchFamily="34" charset="0"/>
            </a:endParaRPr>
          </a:p>
        </p:txBody>
      </p:sp>
      <p:sp>
        <p:nvSpPr>
          <p:cNvPr id="31" name="Título 1"/>
          <p:cNvSpPr txBox="1">
            <a:spLocks/>
          </p:cNvSpPr>
          <p:nvPr/>
        </p:nvSpPr>
        <p:spPr>
          <a:xfrm>
            <a:off x="6356177" y="4616494"/>
            <a:ext cx="2768716" cy="5323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ES" sz="2000" b="1" i="1" dirty="0" smtClean="0">
                <a:solidFill>
                  <a:schemeClr val="bg1"/>
                </a:solidFill>
                <a:latin typeface="Arial Narrow" panose="020B0606020202030204" pitchFamily="34" charset="0"/>
                <a:cs typeface="Arial"/>
              </a:rPr>
              <a:t>SEGURIDAD SOCIAL</a:t>
            </a:r>
            <a:endParaRPr lang="es-ES" sz="2000" b="1" i="1" dirty="0">
              <a:solidFill>
                <a:schemeClr val="bg1"/>
              </a:solidFill>
              <a:latin typeface="Arial Narrow" panose="020B0606020202030204" pitchFamily="34" charset="0"/>
              <a:cs typeface="Arial"/>
            </a:endParaRPr>
          </a:p>
        </p:txBody>
      </p:sp>
      <p:sp>
        <p:nvSpPr>
          <p:cNvPr id="24" name="CuadroTexto 23"/>
          <p:cNvSpPr txBox="1"/>
          <p:nvPr/>
        </p:nvSpPr>
        <p:spPr>
          <a:xfrm>
            <a:off x="6971531" y="2415107"/>
            <a:ext cx="1538007" cy="400110"/>
          </a:xfrm>
          <a:prstGeom prst="rect">
            <a:avLst/>
          </a:prstGeom>
          <a:noFill/>
        </p:spPr>
        <p:txBody>
          <a:bodyPr wrap="square" rtlCol="0">
            <a:spAutoFit/>
          </a:bodyPr>
          <a:lstStyle/>
          <a:p>
            <a:pPr algn="ctr"/>
            <a:r>
              <a:rPr lang="es-ES" sz="2000" b="1" dirty="0" smtClean="0">
                <a:solidFill>
                  <a:schemeClr val="tx1">
                    <a:lumMod val="95000"/>
                    <a:lumOff val="5000"/>
                  </a:schemeClr>
                </a:solidFill>
                <a:latin typeface="Arial Narrow" panose="020B0606020202030204" pitchFamily="34" charset="0"/>
                <a:cs typeface="Arial"/>
              </a:rPr>
              <a:t>OTROS</a:t>
            </a:r>
            <a:endParaRPr lang="es-ES" sz="2000" b="1" dirty="0">
              <a:solidFill>
                <a:schemeClr val="tx1">
                  <a:lumMod val="95000"/>
                  <a:lumOff val="5000"/>
                </a:schemeClr>
              </a:solidFill>
              <a:latin typeface="Arial Narrow" panose="020B0606020202030204" pitchFamily="34" charset="0"/>
              <a:cs typeface="Arial"/>
            </a:endParaRPr>
          </a:p>
        </p:txBody>
      </p:sp>
      <p:pic>
        <p:nvPicPr>
          <p:cNvPr id="2" name="Imagen 1" descr="muñecos-01.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196251" y="1063578"/>
            <a:ext cx="1198952" cy="1551584"/>
          </a:xfrm>
          <a:prstGeom prst="rect">
            <a:avLst/>
          </a:prstGeom>
        </p:spPr>
      </p:pic>
      <p:sp>
        <p:nvSpPr>
          <p:cNvPr id="3" name="2 CuadroTexto"/>
          <p:cNvSpPr txBox="1"/>
          <p:nvPr/>
        </p:nvSpPr>
        <p:spPr>
          <a:xfrm>
            <a:off x="4294291" y="-99392"/>
            <a:ext cx="5128957" cy="830997"/>
          </a:xfrm>
          <a:prstGeom prst="rect">
            <a:avLst/>
          </a:prstGeom>
          <a:noFill/>
        </p:spPr>
        <p:txBody>
          <a:bodyPr wrap="square" rtlCol="0">
            <a:spAutoFit/>
          </a:bodyPr>
          <a:lstStyle/>
          <a:p>
            <a:r>
              <a:rPr lang="es-CO" sz="2300" b="1" dirty="0" smtClean="0">
                <a:solidFill>
                  <a:schemeClr val="bg1"/>
                </a:solidFill>
                <a:latin typeface="Arial Narrow" panose="020B0606020202030204" pitchFamily="34" charset="0"/>
              </a:rPr>
              <a:t>Quienes trabajan por periodos inferiores </a:t>
            </a:r>
          </a:p>
          <a:p>
            <a:r>
              <a:rPr lang="es-CO" sz="2300" b="1" dirty="0" smtClean="0">
                <a:solidFill>
                  <a:schemeClr val="bg1"/>
                </a:solidFill>
                <a:latin typeface="Arial Narrow" panose="020B0606020202030204" pitchFamily="34" charset="0"/>
              </a:rPr>
              <a:t>a un mes están fuera de la cobertura….</a:t>
            </a:r>
            <a:endParaRPr lang="es-CO" sz="23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170639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rma libre 5"/>
          <p:cNvSpPr/>
          <p:nvPr/>
        </p:nvSpPr>
        <p:spPr>
          <a:xfrm rot="20702040">
            <a:off x="-604542" y="1437529"/>
            <a:ext cx="9705386" cy="1337023"/>
          </a:xfrm>
          <a:custGeom>
            <a:avLst/>
            <a:gdLst>
              <a:gd name="connsiteX0" fmla="*/ 0 w 11946935"/>
              <a:gd name="connsiteY0" fmla="*/ 2946180 h 2946180"/>
              <a:gd name="connsiteX1" fmla="*/ 6148912 w 11946935"/>
              <a:gd name="connsiteY1" fmla="*/ 4948 h 2946180"/>
              <a:gd name="connsiteX2" fmla="*/ 11946935 w 11946935"/>
              <a:gd name="connsiteY2" fmla="*/ 2227584 h 2946180"/>
            </a:gdLst>
            <a:ahLst/>
            <a:cxnLst>
              <a:cxn ang="0">
                <a:pos x="connsiteX0" y="connsiteY0"/>
              </a:cxn>
              <a:cxn ang="0">
                <a:pos x="connsiteX1" y="connsiteY1"/>
              </a:cxn>
              <a:cxn ang="0">
                <a:pos x="connsiteX2" y="connsiteY2"/>
              </a:cxn>
            </a:cxnLst>
            <a:rect l="l" t="t" r="r" b="b"/>
            <a:pathLst>
              <a:path w="11946935" h="2946180">
                <a:moveTo>
                  <a:pt x="0" y="2946180"/>
                </a:moveTo>
                <a:cubicBezTo>
                  <a:pt x="2078878" y="1535447"/>
                  <a:pt x="4157756" y="124714"/>
                  <a:pt x="6148912" y="4948"/>
                </a:cubicBezTo>
                <a:cubicBezTo>
                  <a:pt x="8140068" y="-114818"/>
                  <a:pt x="11136549" y="1976911"/>
                  <a:pt x="11946935" y="2227584"/>
                </a:cubicBezTo>
              </a:path>
            </a:pathLst>
          </a:custGeom>
          <a:ln>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dirty="0"/>
          </a:p>
        </p:txBody>
      </p:sp>
      <p:grpSp>
        <p:nvGrpSpPr>
          <p:cNvPr id="10" name="Agrupar 9"/>
          <p:cNvGrpSpPr/>
          <p:nvPr/>
        </p:nvGrpSpPr>
        <p:grpSpPr>
          <a:xfrm>
            <a:off x="3635896" y="1556792"/>
            <a:ext cx="3179561" cy="912231"/>
            <a:chOff x="4495603" y="1328768"/>
            <a:chExt cx="3179561" cy="912231"/>
          </a:xfrm>
        </p:grpSpPr>
        <p:sp>
          <p:nvSpPr>
            <p:cNvPr id="7" name="CuadroTexto 6"/>
            <p:cNvSpPr txBox="1"/>
            <p:nvPr/>
          </p:nvSpPr>
          <p:spPr>
            <a:xfrm>
              <a:off x="4558592" y="1328768"/>
              <a:ext cx="3116572" cy="492443"/>
            </a:xfrm>
            <a:prstGeom prst="rect">
              <a:avLst/>
            </a:prstGeom>
            <a:noFill/>
          </p:spPr>
          <p:txBody>
            <a:bodyPr wrap="square" rtlCol="0">
              <a:spAutoFit/>
            </a:bodyPr>
            <a:lstStyle/>
            <a:p>
              <a:r>
                <a:rPr lang="es-ES" sz="2600" b="1" dirty="0" smtClean="0">
                  <a:solidFill>
                    <a:schemeClr val="tx1">
                      <a:lumMod val="95000"/>
                      <a:lumOff val="5000"/>
                    </a:schemeClr>
                  </a:solidFill>
                  <a:latin typeface="Arial Narrow" panose="020B0606020202030204" pitchFamily="34" charset="0"/>
                  <a:cs typeface="Arial"/>
                </a:rPr>
                <a:t>COBERTURA EN</a:t>
              </a:r>
              <a:endParaRPr lang="es-ES" sz="2600" b="1" dirty="0">
                <a:solidFill>
                  <a:schemeClr val="tx1">
                    <a:lumMod val="95000"/>
                    <a:lumOff val="5000"/>
                  </a:schemeClr>
                </a:solidFill>
                <a:latin typeface="Arial Narrow" panose="020B0606020202030204" pitchFamily="34" charset="0"/>
                <a:cs typeface="Arial"/>
              </a:endParaRPr>
            </a:p>
          </p:txBody>
        </p:sp>
        <p:sp>
          <p:nvSpPr>
            <p:cNvPr id="8" name="Rectángulo redondeado 7"/>
            <p:cNvSpPr/>
            <p:nvPr/>
          </p:nvSpPr>
          <p:spPr>
            <a:xfrm>
              <a:off x="4495603" y="1755678"/>
              <a:ext cx="2774591" cy="427633"/>
            </a:xfrm>
            <a:prstGeom prst="round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effectLst>
                  <a:outerShdw blurRad="60007" dist="310007" dir="7680000" sy="30000" kx="1300200" algn="ctr" rotWithShape="0">
                    <a:prstClr val="black">
                      <a:alpha val="32000"/>
                    </a:prstClr>
                  </a:outerShdw>
                </a:effectLst>
                <a:latin typeface="Arial Narrow" panose="020B0606020202030204" pitchFamily="34" charset="0"/>
              </a:endParaRPr>
            </a:p>
          </p:txBody>
        </p:sp>
        <p:sp>
          <p:nvSpPr>
            <p:cNvPr id="9" name="Título 1"/>
            <p:cNvSpPr txBox="1">
              <a:spLocks/>
            </p:cNvSpPr>
            <p:nvPr/>
          </p:nvSpPr>
          <p:spPr>
            <a:xfrm>
              <a:off x="4501478" y="1708686"/>
              <a:ext cx="2768716" cy="5323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ES" sz="2000" b="1" i="1" dirty="0" smtClean="0">
                  <a:solidFill>
                    <a:schemeClr val="bg1"/>
                  </a:solidFill>
                  <a:latin typeface="Arial Narrow" panose="020B0606020202030204" pitchFamily="34" charset="0"/>
                  <a:cs typeface="Arial"/>
                </a:rPr>
                <a:t>SEGURIDAD SOCIAL</a:t>
              </a:r>
              <a:endParaRPr lang="es-ES" sz="2000" b="1" i="1" dirty="0">
                <a:solidFill>
                  <a:schemeClr val="bg1"/>
                </a:solidFill>
                <a:latin typeface="Arial Narrow" panose="020B0606020202030204" pitchFamily="34" charset="0"/>
                <a:cs typeface="Arial"/>
              </a:endParaRPr>
            </a:p>
          </p:txBody>
        </p:sp>
      </p:grpSp>
      <p:pic>
        <p:nvPicPr>
          <p:cNvPr id="12" name="Imagen 11" descr="Doméstic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0837" y="2522702"/>
            <a:ext cx="1145071" cy="1481857"/>
          </a:xfrm>
          <a:prstGeom prst="rect">
            <a:avLst/>
          </a:prstGeom>
        </p:spPr>
      </p:pic>
      <p:pic>
        <p:nvPicPr>
          <p:cNvPr id="18" name="Imagen 17" descr="electricista.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5180" y="2522702"/>
            <a:ext cx="1646244" cy="2130434"/>
          </a:xfrm>
          <a:prstGeom prst="rect">
            <a:avLst/>
          </a:prstGeom>
        </p:spPr>
      </p:pic>
      <p:pic>
        <p:nvPicPr>
          <p:cNvPr id="21" name="Imagen 20" descr="Jornalero.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0492" y="2522702"/>
            <a:ext cx="1209672" cy="1565457"/>
          </a:xfrm>
          <a:prstGeom prst="rect">
            <a:avLst/>
          </a:prstGeom>
        </p:spPr>
      </p:pic>
      <p:pic>
        <p:nvPicPr>
          <p:cNvPr id="25" name="Imagen 24" descr="comercio.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27832" y="2447244"/>
            <a:ext cx="1340512" cy="1734780"/>
          </a:xfrm>
          <a:prstGeom prst="rect">
            <a:avLst/>
          </a:prstGeom>
        </p:spPr>
      </p:pic>
      <p:sp>
        <p:nvSpPr>
          <p:cNvPr id="27" name="Rectángulo 26"/>
          <p:cNvSpPr/>
          <p:nvPr/>
        </p:nvSpPr>
        <p:spPr>
          <a:xfrm>
            <a:off x="1093536" y="4200768"/>
            <a:ext cx="1456050" cy="1039351"/>
          </a:xfrm>
          <a:prstGeom prst="rect">
            <a:avLst/>
          </a:prstGeom>
          <a:noFill/>
          <a:ln w="28575" cmpd="sng">
            <a:solidFill>
              <a:srgbClr val="1E728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latin typeface="Arial Narrow" panose="020B0606020202030204" pitchFamily="34" charset="0"/>
            </a:endParaRPr>
          </a:p>
        </p:txBody>
      </p:sp>
      <p:sp>
        <p:nvSpPr>
          <p:cNvPr id="32" name="Rectángulo 31"/>
          <p:cNvSpPr/>
          <p:nvPr/>
        </p:nvSpPr>
        <p:spPr>
          <a:xfrm>
            <a:off x="2551132" y="4200768"/>
            <a:ext cx="1309018" cy="1039351"/>
          </a:xfrm>
          <a:prstGeom prst="rect">
            <a:avLst/>
          </a:prstGeom>
          <a:noFill/>
          <a:ln w="28575" cmpd="sng">
            <a:solidFill>
              <a:srgbClr val="1E728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latin typeface="Arial Narrow" panose="020B0606020202030204" pitchFamily="34" charset="0"/>
            </a:endParaRPr>
          </a:p>
        </p:txBody>
      </p:sp>
      <p:sp>
        <p:nvSpPr>
          <p:cNvPr id="34" name="CuadroTexto 33"/>
          <p:cNvSpPr txBox="1"/>
          <p:nvPr/>
        </p:nvSpPr>
        <p:spPr>
          <a:xfrm>
            <a:off x="1150544" y="4691791"/>
            <a:ext cx="1342034" cy="400110"/>
          </a:xfrm>
          <a:prstGeom prst="rect">
            <a:avLst/>
          </a:prstGeom>
          <a:noFill/>
        </p:spPr>
        <p:txBody>
          <a:bodyPr wrap="none" rtlCol="0">
            <a:spAutoFit/>
          </a:bodyPr>
          <a:lstStyle/>
          <a:p>
            <a:r>
              <a:rPr lang="es-ES" sz="2000" b="1" dirty="0" smtClean="0">
                <a:latin typeface="Arial Narrow" panose="020B0606020202030204" pitchFamily="34" charset="0"/>
                <a:cs typeface="Arial"/>
              </a:rPr>
              <a:t>RPM - RAIS</a:t>
            </a:r>
            <a:endParaRPr lang="es-ES" sz="2000" b="1" dirty="0">
              <a:latin typeface="Arial Narrow" panose="020B0606020202030204" pitchFamily="34" charset="0"/>
              <a:cs typeface="Arial"/>
            </a:endParaRPr>
          </a:p>
        </p:txBody>
      </p:sp>
      <p:sp>
        <p:nvSpPr>
          <p:cNvPr id="35" name="CuadroTexto 34"/>
          <p:cNvSpPr txBox="1"/>
          <p:nvPr/>
        </p:nvSpPr>
        <p:spPr>
          <a:xfrm>
            <a:off x="1095081" y="4344861"/>
            <a:ext cx="1350050" cy="384721"/>
          </a:xfrm>
          <a:prstGeom prst="rect">
            <a:avLst/>
          </a:prstGeom>
          <a:noFill/>
        </p:spPr>
        <p:txBody>
          <a:bodyPr wrap="none" rtlCol="0">
            <a:spAutoFit/>
          </a:bodyPr>
          <a:lstStyle/>
          <a:p>
            <a:r>
              <a:rPr lang="es-ES" sz="1900" dirty="0" smtClean="0">
                <a:latin typeface="Arial Narrow" panose="020B0606020202030204" pitchFamily="34" charset="0"/>
                <a:cs typeface="Arial"/>
              </a:rPr>
              <a:t>PENSIONES</a:t>
            </a:r>
            <a:endParaRPr lang="es-ES" sz="1900" dirty="0">
              <a:latin typeface="Arial Narrow" panose="020B0606020202030204" pitchFamily="34" charset="0"/>
              <a:cs typeface="Arial"/>
            </a:endParaRPr>
          </a:p>
        </p:txBody>
      </p:sp>
      <p:sp>
        <p:nvSpPr>
          <p:cNvPr id="36" name="CuadroTexto 35"/>
          <p:cNvSpPr txBox="1"/>
          <p:nvPr/>
        </p:nvSpPr>
        <p:spPr>
          <a:xfrm>
            <a:off x="2853621" y="4725144"/>
            <a:ext cx="704039" cy="461665"/>
          </a:xfrm>
          <a:prstGeom prst="rect">
            <a:avLst/>
          </a:prstGeom>
          <a:noFill/>
        </p:spPr>
        <p:txBody>
          <a:bodyPr wrap="none" rtlCol="0">
            <a:spAutoFit/>
          </a:bodyPr>
          <a:lstStyle/>
          <a:p>
            <a:r>
              <a:rPr lang="es-ES" sz="2400" b="1" dirty="0" smtClean="0">
                <a:latin typeface="Arial Narrow" panose="020B0606020202030204" pitchFamily="34" charset="0"/>
                <a:cs typeface="Arial"/>
              </a:rPr>
              <a:t>ARL</a:t>
            </a:r>
            <a:endParaRPr lang="es-ES" sz="2400" b="1" dirty="0">
              <a:latin typeface="Arial Narrow" panose="020B0606020202030204" pitchFamily="34" charset="0"/>
              <a:cs typeface="Arial"/>
            </a:endParaRPr>
          </a:p>
        </p:txBody>
      </p:sp>
      <p:sp>
        <p:nvSpPr>
          <p:cNvPr id="37" name="CuadroTexto 36"/>
          <p:cNvSpPr txBox="1"/>
          <p:nvPr/>
        </p:nvSpPr>
        <p:spPr>
          <a:xfrm>
            <a:off x="2509758" y="4222829"/>
            <a:ext cx="1414170" cy="646331"/>
          </a:xfrm>
          <a:prstGeom prst="rect">
            <a:avLst/>
          </a:prstGeom>
          <a:noFill/>
        </p:spPr>
        <p:txBody>
          <a:bodyPr wrap="none" rtlCol="0">
            <a:spAutoFit/>
          </a:bodyPr>
          <a:lstStyle/>
          <a:p>
            <a:pPr algn="ctr"/>
            <a:r>
              <a:rPr lang="es-ES" b="1" dirty="0" smtClean="0">
                <a:latin typeface="Arial Narrow" panose="020B0606020202030204" pitchFamily="34" charset="0"/>
                <a:cs typeface="Arial"/>
              </a:rPr>
              <a:t>RIESGOS</a:t>
            </a:r>
          </a:p>
          <a:p>
            <a:pPr algn="ctr"/>
            <a:r>
              <a:rPr lang="es-ES" b="1" dirty="0" smtClean="0">
                <a:latin typeface="Arial Narrow" panose="020B0606020202030204" pitchFamily="34" charset="0"/>
                <a:cs typeface="Arial"/>
              </a:rPr>
              <a:t>LABORALES </a:t>
            </a:r>
            <a:endParaRPr lang="es-ES" b="1" dirty="0">
              <a:latin typeface="Arial Narrow" panose="020B0606020202030204" pitchFamily="34" charset="0"/>
              <a:cs typeface="Arial"/>
            </a:endParaRPr>
          </a:p>
        </p:txBody>
      </p:sp>
      <p:sp>
        <p:nvSpPr>
          <p:cNvPr id="38" name="Rectángulo 37"/>
          <p:cNvSpPr/>
          <p:nvPr/>
        </p:nvSpPr>
        <p:spPr>
          <a:xfrm>
            <a:off x="3860149" y="4200768"/>
            <a:ext cx="4650165" cy="1032063"/>
          </a:xfrm>
          <a:prstGeom prst="rect">
            <a:avLst/>
          </a:prstGeom>
          <a:noFill/>
          <a:ln w="28575" cmpd="sng">
            <a:solidFill>
              <a:srgbClr val="1E728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latin typeface="Arial Narrow" panose="020B0606020202030204" pitchFamily="34" charset="0"/>
              </a:rPr>
              <a:t>t</a:t>
            </a:r>
            <a:endParaRPr lang="es-ES" dirty="0">
              <a:latin typeface="Arial Narrow" panose="020B0606020202030204" pitchFamily="34" charset="0"/>
            </a:endParaRPr>
          </a:p>
        </p:txBody>
      </p:sp>
      <p:sp>
        <p:nvSpPr>
          <p:cNvPr id="39" name="CuadroTexto 38"/>
          <p:cNvSpPr txBox="1"/>
          <p:nvPr/>
        </p:nvSpPr>
        <p:spPr>
          <a:xfrm>
            <a:off x="4111507" y="4884842"/>
            <a:ext cx="758541" cy="400110"/>
          </a:xfrm>
          <a:prstGeom prst="rect">
            <a:avLst/>
          </a:prstGeom>
          <a:noFill/>
        </p:spPr>
        <p:txBody>
          <a:bodyPr wrap="none" rtlCol="0">
            <a:spAutoFit/>
          </a:bodyPr>
          <a:lstStyle/>
          <a:p>
            <a:r>
              <a:rPr lang="es-ES" sz="2000" dirty="0" smtClean="0">
                <a:latin typeface="Arial Narrow" panose="020B0606020202030204" pitchFamily="34" charset="0"/>
                <a:cs typeface="Arial"/>
              </a:rPr>
              <a:t>-CCF-</a:t>
            </a:r>
            <a:endParaRPr lang="es-ES" sz="2000" dirty="0">
              <a:latin typeface="Arial Narrow" panose="020B0606020202030204" pitchFamily="34" charset="0"/>
              <a:cs typeface="Arial"/>
            </a:endParaRPr>
          </a:p>
        </p:txBody>
      </p:sp>
      <p:sp>
        <p:nvSpPr>
          <p:cNvPr id="40" name="CuadroTexto 39"/>
          <p:cNvSpPr txBox="1"/>
          <p:nvPr/>
        </p:nvSpPr>
        <p:spPr>
          <a:xfrm>
            <a:off x="3881974" y="4437983"/>
            <a:ext cx="1140056" cy="560153"/>
          </a:xfrm>
          <a:prstGeom prst="rect">
            <a:avLst/>
          </a:prstGeom>
          <a:noFill/>
        </p:spPr>
        <p:txBody>
          <a:bodyPr wrap="none" rtlCol="0">
            <a:spAutoFit/>
          </a:bodyPr>
          <a:lstStyle/>
          <a:p>
            <a:pPr>
              <a:lnSpc>
                <a:spcPct val="80000"/>
              </a:lnSpc>
            </a:pPr>
            <a:r>
              <a:rPr lang="es-ES" sz="1900" dirty="0" smtClean="0">
                <a:latin typeface="Arial Narrow" panose="020B0606020202030204" pitchFamily="34" charset="0"/>
                <a:cs typeface="Arial"/>
              </a:rPr>
              <a:t>SUBSIDIO</a:t>
            </a:r>
          </a:p>
          <a:p>
            <a:pPr>
              <a:lnSpc>
                <a:spcPct val="80000"/>
              </a:lnSpc>
            </a:pPr>
            <a:r>
              <a:rPr lang="es-ES" sz="1900" b="1" dirty="0" smtClean="0">
                <a:latin typeface="Arial Narrow" panose="020B0606020202030204" pitchFamily="34" charset="0"/>
                <a:cs typeface="Arial"/>
              </a:rPr>
              <a:t>FAMILIAR</a:t>
            </a:r>
            <a:endParaRPr lang="es-ES" sz="1900" b="1" dirty="0">
              <a:latin typeface="Arial Narrow" panose="020B0606020202030204" pitchFamily="34" charset="0"/>
              <a:cs typeface="Arial"/>
            </a:endParaRPr>
          </a:p>
        </p:txBody>
      </p:sp>
      <p:sp>
        <p:nvSpPr>
          <p:cNvPr id="43" name="CuadroTexto 42"/>
          <p:cNvSpPr txBox="1"/>
          <p:nvPr/>
        </p:nvSpPr>
        <p:spPr>
          <a:xfrm>
            <a:off x="6566824" y="4480548"/>
            <a:ext cx="1943490" cy="830997"/>
          </a:xfrm>
          <a:prstGeom prst="rect">
            <a:avLst/>
          </a:prstGeom>
          <a:noFill/>
        </p:spPr>
        <p:txBody>
          <a:bodyPr wrap="square" rtlCol="0">
            <a:spAutoFit/>
          </a:bodyPr>
          <a:lstStyle/>
          <a:p>
            <a:pPr algn="ctr">
              <a:lnSpc>
                <a:spcPct val="80000"/>
              </a:lnSpc>
            </a:pPr>
            <a:r>
              <a:rPr lang="es-ES" sz="2000" dirty="0" smtClean="0">
                <a:solidFill>
                  <a:srgbClr val="C00000"/>
                </a:solidFill>
                <a:latin typeface="Arial Narrow" panose="020B0606020202030204" pitchFamily="34" charset="0"/>
                <a:cs typeface="Arial"/>
              </a:rPr>
              <a:t>PROTECCIÓN</a:t>
            </a:r>
          </a:p>
          <a:p>
            <a:pPr algn="ctr">
              <a:lnSpc>
                <a:spcPct val="80000"/>
              </a:lnSpc>
            </a:pPr>
            <a:r>
              <a:rPr lang="es-ES" sz="2000" b="1" dirty="0" smtClean="0">
                <a:solidFill>
                  <a:srgbClr val="C00000"/>
                </a:solidFill>
                <a:latin typeface="Arial Narrow" panose="020B0606020202030204" pitchFamily="34" charset="0"/>
                <a:cs typeface="Arial"/>
              </a:rPr>
              <a:t>AL CESANTE</a:t>
            </a:r>
          </a:p>
          <a:p>
            <a:pPr algn="ctr">
              <a:lnSpc>
                <a:spcPct val="80000"/>
              </a:lnSpc>
            </a:pPr>
            <a:r>
              <a:rPr lang="es-ES" sz="2000" b="1" dirty="0" smtClean="0">
                <a:solidFill>
                  <a:srgbClr val="C00000"/>
                </a:solidFill>
                <a:latin typeface="Arial Narrow" panose="020B0606020202030204" pitchFamily="34" charset="0"/>
                <a:cs typeface="Arial"/>
              </a:rPr>
              <a:t>MPC</a:t>
            </a:r>
            <a:endParaRPr lang="es-ES" sz="2000" b="1" dirty="0">
              <a:solidFill>
                <a:srgbClr val="C00000"/>
              </a:solidFill>
              <a:latin typeface="Arial Narrow" panose="020B0606020202030204" pitchFamily="34" charset="0"/>
              <a:cs typeface="Arial"/>
            </a:endParaRPr>
          </a:p>
        </p:txBody>
      </p:sp>
      <p:sp>
        <p:nvSpPr>
          <p:cNvPr id="44" name="Rectángulo 43"/>
          <p:cNvSpPr/>
          <p:nvPr/>
        </p:nvSpPr>
        <p:spPr>
          <a:xfrm>
            <a:off x="1093536" y="5232832"/>
            <a:ext cx="7416779" cy="358224"/>
          </a:xfrm>
          <a:prstGeom prst="rect">
            <a:avLst/>
          </a:prstGeom>
          <a:noFill/>
          <a:ln w="28575" cmpd="sng">
            <a:solidFill>
              <a:srgbClr val="1E728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latin typeface="Arial Narrow" panose="020B0606020202030204" pitchFamily="34" charset="0"/>
            </a:endParaRPr>
          </a:p>
        </p:txBody>
      </p:sp>
      <p:sp>
        <p:nvSpPr>
          <p:cNvPr id="45" name="CuadroTexto 44"/>
          <p:cNvSpPr txBox="1"/>
          <p:nvPr/>
        </p:nvSpPr>
        <p:spPr>
          <a:xfrm>
            <a:off x="3245946" y="5287125"/>
            <a:ext cx="3076483" cy="338554"/>
          </a:xfrm>
          <a:prstGeom prst="rect">
            <a:avLst/>
          </a:prstGeom>
          <a:noFill/>
        </p:spPr>
        <p:txBody>
          <a:bodyPr wrap="none" rtlCol="0">
            <a:spAutoFit/>
          </a:bodyPr>
          <a:lstStyle/>
          <a:p>
            <a:r>
              <a:rPr lang="es-ES" sz="1600" b="1" dirty="0" smtClean="0">
                <a:latin typeface="Arial"/>
                <a:cs typeface="Arial"/>
              </a:rPr>
              <a:t>SALUD </a:t>
            </a:r>
            <a:r>
              <a:rPr lang="es-ES" sz="1600" dirty="0" smtClean="0">
                <a:latin typeface="Arial"/>
                <a:cs typeface="Arial"/>
              </a:rPr>
              <a:t>(al régimen subsidiado)</a:t>
            </a:r>
            <a:endParaRPr lang="es-ES" sz="1600" b="1" dirty="0">
              <a:latin typeface="Arial"/>
              <a:cs typeface="Arial"/>
            </a:endParaRPr>
          </a:p>
        </p:txBody>
      </p:sp>
      <p:sp>
        <p:nvSpPr>
          <p:cNvPr id="2" name="CuadroTexto 1"/>
          <p:cNvSpPr txBox="1"/>
          <p:nvPr/>
        </p:nvSpPr>
        <p:spPr>
          <a:xfrm>
            <a:off x="4283968" y="4157856"/>
            <a:ext cx="3972690" cy="307777"/>
          </a:xfrm>
          <a:prstGeom prst="rect">
            <a:avLst/>
          </a:prstGeom>
          <a:noFill/>
        </p:spPr>
        <p:txBody>
          <a:bodyPr wrap="square" rtlCol="0">
            <a:spAutoFit/>
          </a:bodyPr>
          <a:lstStyle/>
          <a:p>
            <a:pPr algn="ctr"/>
            <a:r>
              <a:rPr lang="es-ES" sz="1400" b="1" dirty="0" smtClean="0">
                <a:latin typeface="Arial Narrow" panose="020B0606020202030204" pitchFamily="34" charset="0"/>
                <a:cs typeface="Arial"/>
              </a:rPr>
              <a:t>CAJAS COMPENSACIÓN FAMILIAR - CCF</a:t>
            </a:r>
            <a:endParaRPr lang="es-ES" sz="1400" b="1" dirty="0">
              <a:latin typeface="Arial Narrow" panose="020B0606020202030204" pitchFamily="34" charset="0"/>
              <a:cs typeface="Arial"/>
            </a:endParaRPr>
          </a:p>
        </p:txBody>
      </p:sp>
      <p:cxnSp>
        <p:nvCxnSpPr>
          <p:cNvPr id="4" name="Conector recto 3"/>
          <p:cNvCxnSpPr/>
          <p:nvPr/>
        </p:nvCxnSpPr>
        <p:spPr>
          <a:xfrm flipH="1" flipV="1">
            <a:off x="3875188" y="4419204"/>
            <a:ext cx="4635126" cy="18779"/>
          </a:xfrm>
          <a:prstGeom prst="line">
            <a:avLst/>
          </a:prstGeom>
          <a:ln>
            <a:solidFill>
              <a:srgbClr val="1E7287"/>
            </a:solidFill>
          </a:ln>
        </p:spPr>
        <p:style>
          <a:lnRef idx="2">
            <a:schemeClr val="accent1"/>
          </a:lnRef>
          <a:fillRef idx="0">
            <a:schemeClr val="accent1"/>
          </a:fillRef>
          <a:effectRef idx="1">
            <a:schemeClr val="accent1"/>
          </a:effectRef>
          <a:fontRef idx="minor">
            <a:schemeClr val="tx1"/>
          </a:fontRef>
        </p:style>
      </p:cxnSp>
      <p:sp>
        <p:nvSpPr>
          <p:cNvPr id="3" name="2 CuadroTexto"/>
          <p:cNvSpPr txBox="1"/>
          <p:nvPr/>
        </p:nvSpPr>
        <p:spPr>
          <a:xfrm>
            <a:off x="4042443" y="-99392"/>
            <a:ext cx="5354093" cy="769441"/>
          </a:xfrm>
          <a:prstGeom prst="rect">
            <a:avLst/>
          </a:prstGeom>
          <a:noFill/>
        </p:spPr>
        <p:txBody>
          <a:bodyPr wrap="square" rtlCol="0">
            <a:spAutoFit/>
          </a:bodyPr>
          <a:lstStyle/>
          <a:p>
            <a:pPr algn="ctr"/>
            <a:r>
              <a:rPr lang="es-CO" sz="2200" b="1" dirty="0" smtClean="0">
                <a:solidFill>
                  <a:schemeClr val="bg1"/>
                </a:solidFill>
                <a:latin typeface="Arial Narrow" panose="020B0606020202030204" pitchFamily="34" charset="0"/>
              </a:rPr>
              <a:t>Buscamos incluir a </a:t>
            </a:r>
            <a:r>
              <a:rPr lang="es-CO" sz="2200" b="1" u="sng" dirty="0" smtClean="0">
                <a:solidFill>
                  <a:schemeClr val="bg1"/>
                </a:solidFill>
                <a:latin typeface="Arial Narrow" panose="020B0606020202030204" pitchFamily="34" charset="0"/>
              </a:rPr>
              <a:t>todos</a:t>
            </a:r>
            <a:r>
              <a:rPr lang="es-CO" sz="2200" b="1" dirty="0" smtClean="0">
                <a:solidFill>
                  <a:schemeClr val="bg1"/>
                </a:solidFill>
                <a:latin typeface="Arial Narrow" panose="020B0606020202030204" pitchFamily="34" charset="0"/>
              </a:rPr>
              <a:t> los trabajadores en la cobertura de seguridad social </a:t>
            </a:r>
            <a:endParaRPr lang="es-CO" sz="2200" b="1" dirty="0">
              <a:solidFill>
                <a:schemeClr val="bg1"/>
              </a:solidFill>
              <a:latin typeface="Arial Narrow" panose="020B0606020202030204" pitchFamily="34" charset="0"/>
            </a:endParaRPr>
          </a:p>
        </p:txBody>
      </p:sp>
      <p:sp>
        <p:nvSpPr>
          <p:cNvPr id="30" name="CuadroTexto 42"/>
          <p:cNvSpPr txBox="1"/>
          <p:nvPr/>
        </p:nvSpPr>
        <p:spPr>
          <a:xfrm>
            <a:off x="5144160" y="4537222"/>
            <a:ext cx="1325748" cy="560153"/>
          </a:xfrm>
          <a:prstGeom prst="rect">
            <a:avLst/>
          </a:prstGeom>
          <a:noFill/>
        </p:spPr>
        <p:txBody>
          <a:bodyPr wrap="none" rtlCol="0">
            <a:spAutoFit/>
          </a:bodyPr>
          <a:lstStyle/>
          <a:p>
            <a:pPr>
              <a:lnSpc>
                <a:spcPct val="80000"/>
              </a:lnSpc>
            </a:pPr>
            <a:r>
              <a:rPr lang="es-ES" sz="1900" dirty="0" smtClean="0">
                <a:latin typeface="Arial Narrow" panose="020B0606020202030204" pitchFamily="34" charset="0"/>
                <a:cs typeface="Arial"/>
              </a:rPr>
              <a:t>SERVICIOS </a:t>
            </a:r>
          </a:p>
          <a:p>
            <a:pPr>
              <a:lnSpc>
                <a:spcPct val="80000"/>
              </a:lnSpc>
            </a:pPr>
            <a:r>
              <a:rPr lang="es-ES" sz="1900" b="1" dirty="0" smtClean="0">
                <a:latin typeface="Arial Narrow" panose="020B0606020202030204" pitchFamily="34" charset="0"/>
                <a:cs typeface="Arial"/>
              </a:rPr>
              <a:t>SOCIALES</a:t>
            </a:r>
            <a:endParaRPr lang="es-ES" sz="2000" b="1" dirty="0">
              <a:latin typeface="Arial Narrow" panose="020B0606020202030204" pitchFamily="34" charset="0"/>
              <a:cs typeface="Arial"/>
            </a:endParaRPr>
          </a:p>
        </p:txBody>
      </p:sp>
      <p:sp>
        <p:nvSpPr>
          <p:cNvPr id="11" name="10 CuadroTexto"/>
          <p:cNvSpPr txBox="1"/>
          <p:nvPr/>
        </p:nvSpPr>
        <p:spPr>
          <a:xfrm>
            <a:off x="1535414" y="5661248"/>
            <a:ext cx="6636986" cy="461665"/>
          </a:xfrm>
          <a:prstGeom prst="rect">
            <a:avLst/>
          </a:prstGeom>
          <a:noFill/>
        </p:spPr>
        <p:txBody>
          <a:bodyPr wrap="square" rtlCol="0">
            <a:spAutoFit/>
          </a:bodyPr>
          <a:lstStyle/>
          <a:p>
            <a:pPr algn="ctr"/>
            <a:r>
              <a:rPr lang="es-CO" sz="2400" b="1" dirty="0" smtClean="0">
                <a:latin typeface="Arial Narrow" panose="020B0606020202030204" pitchFamily="34" charset="0"/>
              </a:rPr>
              <a:t>¡Protección integral para personas de bajos ingresos!</a:t>
            </a:r>
          </a:p>
        </p:txBody>
      </p:sp>
    </p:spTree>
    <p:extLst>
      <p:ext uri="{BB962C8B-B14F-4D97-AF65-F5344CB8AC3E}">
        <p14:creationId xmlns:p14="http://schemas.microsoft.com/office/powerpoint/2010/main" val="4134614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067944" y="-243408"/>
            <a:ext cx="5112568" cy="1143000"/>
          </a:xfrm>
        </p:spPr>
        <p:txBody>
          <a:bodyPr>
            <a:normAutofit/>
          </a:bodyPr>
          <a:lstStyle/>
          <a:p>
            <a:r>
              <a:rPr lang="es-CO" sz="2200" b="1" dirty="0" smtClean="0">
                <a:solidFill>
                  <a:schemeClr val="bg1"/>
                </a:solidFill>
                <a:latin typeface="Arial Narrow" panose="020B0606020202030204" pitchFamily="34" charset="0"/>
              </a:rPr>
              <a:t>Valor de la cotización</a:t>
            </a:r>
            <a:r>
              <a:rPr lang="es-CO" sz="2200" b="1" dirty="0">
                <a:solidFill>
                  <a:schemeClr val="bg1"/>
                </a:solidFill>
                <a:latin typeface="Arial Narrow" panose="020B0606020202030204" pitchFamily="34" charset="0"/>
              </a:rPr>
              <a:t> </a:t>
            </a:r>
            <a:r>
              <a:rPr lang="es-CO" sz="2200" b="1" dirty="0" smtClean="0">
                <a:solidFill>
                  <a:schemeClr val="bg1"/>
                </a:solidFill>
                <a:latin typeface="Arial Narrow" panose="020B0606020202030204" pitchFamily="34" charset="0"/>
              </a:rPr>
              <a:t>semanal según días laborados en el mes</a:t>
            </a:r>
            <a:endParaRPr lang="es-CO" sz="2200" b="1" dirty="0">
              <a:solidFill>
                <a:schemeClr val="bg1"/>
              </a:solidFill>
              <a:latin typeface="Arial Narrow" panose="020B0606020202030204" pitchFamily="34" charset="0"/>
            </a:endParaRPr>
          </a:p>
        </p:txBody>
      </p:sp>
      <p:sp>
        <p:nvSpPr>
          <p:cNvPr id="4" name="AutoShape 33"/>
          <p:cNvSpPr>
            <a:spLocks/>
          </p:cNvSpPr>
          <p:nvPr/>
        </p:nvSpPr>
        <p:spPr bwMode="auto">
          <a:xfrm>
            <a:off x="891218" y="1484784"/>
            <a:ext cx="5264958" cy="3733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45719" tIns="45719" rIns="45719" bIns="45719"/>
          <a:lstStyle>
            <a:lvl1pPr eaLnBrk="0">
              <a:defRPr sz="1100">
                <a:solidFill>
                  <a:srgbClr val="000000"/>
                </a:solidFill>
                <a:latin typeface="Arial Black" pitchFamily="34" charset="0"/>
                <a:ea typeface="MS PGothic" pitchFamily="34" charset="-128"/>
                <a:sym typeface="Arial Black" pitchFamily="34" charset="0"/>
              </a:defRPr>
            </a:lvl1pPr>
            <a:lvl2pPr marL="742950" indent="-285750" eaLnBrk="0">
              <a:defRPr sz="1100">
                <a:solidFill>
                  <a:srgbClr val="000000"/>
                </a:solidFill>
                <a:latin typeface="Arial Black" pitchFamily="34" charset="0"/>
                <a:ea typeface="MS PGothic" pitchFamily="34" charset="-128"/>
                <a:sym typeface="Arial Black" pitchFamily="34" charset="0"/>
              </a:defRPr>
            </a:lvl2pPr>
            <a:lvl3pPr marL="1143000" indent="-228600" eaLnBrk="0">
              <a:defRPr sz="1100">
                <a:solidFill>
                  <a:srgbClr val="000000"/>
                </a:solidFill>
                <a:latin typeface="Arial Black" pitchFamily="34" charset="0"/>
                <a:ea typeface="MS PGothic" pitchFamily="34" charset="-128"/>
                <a:sym typeface="Arial Black" pitchFamily="34" charset="0"/>
              </a:defRPr>
            </a:lvl3pPr>
            <a:lvl4pPr marL="1600200" indent="-228600" eaLnBrk="0">
              <a:defRPr sz="1100">
                <a:solidFill>
                  <a:srgbClr val="000000"/>
                </a:solidFill>
                <a:latin typeface="Arial Black" pitchFamily="34" charset="0"/>
                <a:ea typeface="MS PGothic" pitchFamily="34" charset="-128"/>
                <a:sym typeface="Arial Black" pitchFamily="34" charset="0"/>
              </a:defRPr>
            </a:lvl4pPr>
            <a:lvl5pPr marL="2057400" indent="-228600" eaLnBrk="0">
              <a:defRPr sz="1100">
                <a:solidFill>
                  <a:srgbClr val="000000"/>
                </a:solidFill>
                <a:latin typeface="Arial Black" pitchFamily="34" charset="0"/>
                <a:ea typeface="MS PGothic" pitchFamily="34" charset="-128"/>
                <a:sym typeface="Arial Black" pitchFamily="34" charset="0"/>
              </a:defRPr>
            </a:lvl5pPr>
            <a:lvl6pPr marL="2514600" indent="-228600" defTabSz="457200" eaLnBrk="0" fontAlgn="base" hangingPunct="0">
              <a:spcBef>
                <a:spcPct val="0"/>
              </a:spcBef>
              <a:spcAft>
                <a:spcPct val="0"/>
              </a:spcAft>
              <a:defRPr sz="1100">
                <a:solidFill>
                  <a:srgbClr val="000000"/>
                </a:solidFill>
                <a:latin typeface="Arial Black" pitchFamily="34" charset="0"/>
                <a:ea typeface="MS PGothic" pitchFamily="34" charset="-128"/>
                <a:sym typeface="Arial Black" pitchFamily="34" charset="0"/>
              </a:defRPr>
            </a:lvl6pPr>
            <a:lvl7pPr marL="2971800" indent="-228600" defTabSz="457200" eaLnBrk="0" fontAlgn="base" hangingPunct="0">
              <a:spcBef>
                <a:spcPct val="0"/>
              </a:spcBef>
              <a:spcAft>
                <a:spcPct val="0"/>
              </a:spcAft>
              <a:defRPr sz="1100">
                <a:solidFill>
                  <a:srgbClr val="000000"/>
                </a:solidFill>
                <a:latin typeface="Arial Black" pitchFamily="34" charset="0"/>
                <a:ea typeface="MS PGothic" pitchFamily="34" charset="-128"/>
                <a:sym typeface="Arial Black" pitchFamily="34" charset="0"/>
              </a:defRPr>
            </a:lvl7pPr>
            <a:lvl8pPr marL="3429000" indent="-228600" defTabSz="457200" eaLnBrk="0" fontAlgn="base" hangingPunct="0">
              <a:spcBef>
                <a:spcPct val="0"/>
              </a:spcBef>
              <a:spcAft>
                <a:spcPct val="0"/>
              </a:spcAft>
              <a:defRPr sz="1100">
                <a:solidFill>
                  <a:srgbClr val="000000"/>
                </a:solidFill>
                <a:latin typeface="Arial Black" pitchFamily="34" charset="0"/>
                <a:ea typeface="MS PGothic" pitchFamily="34" charset="-128"/>
                <a:sym typeface="Arial Black" pitchFamily="34" charset="0"/>
              </a:defRPr>
            </a:lvl8pPr>
            <a:lvl9pPr marL="3886200" indent="-228600" defTabSz="457200" eaLnBrk="0" fontAlgn="base" hangingPunct="0">
              <a:spcBef>
                <a:spcPct val="0"/>
              </a:spcBef>
              <a:spcAft>
                <a:spcPct val="0"/>
              </a:spcAft>
              <a:defRPr sz="1100">
                <a:solidFill>
                  <a:srgbClr val="000000"/>
                </a:solidFill>
                <a:latin typeface="Arial Black" pitchFamily="34" charset="0"/>
                <a:ea typeface="MS PGothic" pitchFamily="34" charset="-128"/>
                <a:sym typeface="Arial Black" pitchFamily="34" charset="0"/>
              </a:defRPr>
            </a:lvl9pPr>
          </a:lstStyle>
          <a:p>
            <a:pPr eaLnBrk="1"/>
            <a:r>
              <a:rPr lang="es-ES" altLang="es-CO" sz="4000" b="1" dirty="0" smtClean="0">
                <a:solidFill>
                  <a:srgbClr val="FC1621"/>
                </a:solidFill>
                <a:latin typeface="Arial Narrow" panose="020B0606020202030204" pitchFamily="34" charset="0"/>
              </a:rPr>
              <a:t>COTIZACIÓN MÍNIMA </a:t>
            </a:r>
          </a:p>
        </p:txBody>
      </p:sp>
      <p:sp>
        <p:nvSpPr>
          <p:cNvPr id="5" name="AutoShape 34"/>
          <p:cNvSpPr>
            <a:spLocks/>
          </p:cNvSpPr>
          <p:nvPr/>
        </p:nvSpPr>
        <p:spPr bwMode="auto">
          <a:xfrm>
            <a:off x="891218" y="2092139"/>
            <a:ext cx="3801215" cy="3733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45719" tIns="45719" rIns="45719" bIns="45719"/>
          <a:lstStyle/>
          <a:p>
            <a:pPr algn="ctr">
              <a:defRPr/>
            </a:pPr>
            <a:r>
              <a:rPr lang="es-ES" sz="2800" dirty="0">
                <a:latin typeface="Arial Narrow" panose="020B0606020202030204" pitchFamily="34" charset="0"/>
                <a:ea typeface="ＭＳ Ｐゴシック" charset="0"/>
                <a:cs typeface="Arial Black" charset="0"/>
                <a:sym typeface="Arial Black" charset="0"/>
              </a:rPr>
              <a:t>POR </a:t>
            </a:r>
            <a:r>
              <a:rPr lang="es-ES" sz="2800" dirty="0" smtClean="0">
                <a:latin typeface="Arial Narrow" panose="020B0606020202030204" pitchFamily="34" charset="0"/>
                <a:ea typeface="ＭＳ Ｐゴシック" charset="0"/>
                <a:cs typeface="Arial Black" charset="0"/>
                <a:sym typeface="Arial Black" charset="0"/>
              </a:rPr>
              <a:t>SEMANA (CMS)</a:t>
            </a:r>
            <a:endParaRPr lang="es-ES" sz="2800" dirty="0">
              <a:latin typeface="Arial Narrow" panose="020B0606020202030204" pitchFamily="34" charset="0"/>
              <a:ea typeface="ＭＳ Ｐゴシック" charset="0"/>
              <a:cs typeface="Arial Black" charset="0"/>
              <a:sym typeface="Arial Black" charset="0"/>
            </a:endParaRPr>
          </a:p>
        </p:txBody>
      </p:sp>
      <p:sp>
        <p:nvSpPr>
          <p:cNvPr id="6" name="AutoShape 35"/>
          <p:cNvSpPr>
            <a:spLocks/>
          </p:cNvSpPr>
          <p:nvPr/>
        </p:nvSpPr>
        <p:spPr bwMode="auto">
          <a:xfrm>
            <a:off x="230564" y="3165060"/>
            <a:ext cx="2476581" cy="588818"/>
          </a:xfrm>
          <a:custGeom>
            <a:avLst/>
            <a:gdLst>
              <a:gd name="T0" fmla="*/ 431800 w 21600"/>
              <a:gd name="T1" fmla="*/ 242888 h 21600"/>
              <a:gd name="T2" fmla="*/ 431800 w 21600"/>
              <a:gd name="T3" fmla="*/ 242888 h 21600"/>
              <a:gd name="T4" fmla="*/ 431800 w 21600"/>
              <a:gd name="T5" fmla="*/ 242888 h 21600"/>
              <a:gd name="T6" fmla="*/ 431800 w 21600"/>
              <a:gd name="T7" fmla="*/ 24288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solidFill>
            <a:srgbClr val="FC2A1C"/>
          </a:solidFill>
          <a:ln>
            <a:noFill/>
          </a:ln>
          <a:effectLst>
            <a:outerShdw blurRad="38100" dist="23000" dir="5400000" algn="ctr" rotWithShape="0">
              <a:srgbClr val="808080">
                <a:alpha val="34998"/>
              </a:srgbClr>
            </a:outerShdw>
          </a:effectLst>
          <a:extLst>
            <a:ext uri="{91240B29-F687-4F45-9708-019B960494DF}">
              <a14:hiddenLine xmlns:a14="http://schemas.microsoft.com/office/drawing/2010/main" w="12700">
                <a:solidFill>
                  <a:srgbClr val="000000"/>
                </a:solidFill>
                <a:miter lim="0"/>
                <a:headEnd/>
                <a:tailEnd/>
              </a14:hiddenLine>
            </a:ext>
          </a:extLst>
        </p:spPr>
        <p:txBody>
          <a:bodyPr lIns="0" tIns="0" rIns="0" bIns="0" anchor="ctr"/>
          <a:lstStyle/>
          <a:p>
            <a:pPr algn="ctr">
              <a:defRPr/>
            </a:pPr>
            <a:r>
              <a:rPr lang="es-ES" sz="2800" dirty="0" smtClean="0">
                <a:solidFill>
                  <a:srgbClr val="FFFFFF"/>
                </a:solidFill>
                <a:latin typeface="Arial Narrow" panose="020B0606020202030204" pitchFamily="34" charset="0"/>
                <a:ea typeface="ＭＳ Ｐゴシック" charset="0"/>
                <a:cs typeface="Arial Black" charset="0"/>
                <a:sym typeface="Arial Black" charset="0"/>
              </a:rPr>
              <a:t>  $26.657</a:t>
            </a:r>
            <a:endParaRPr lang="es-ES" sz="2800" dirty="0">
              <a:latin typeface="Arial Narrow" panose="020B0606020202030204" pitchFamily="34" charset="0"/>
              <a:ea typeface="ＭＳ Ｐゴシック" charset="0"/>
              <a:cs typeface="Arial Black" charset="0"/>
              <a:sym typeface="Arial Black" charset="0"/>
            </a:endParaRPr>
          </a:p>
        </p:txBody>
      </p:sp>
      <p:sp>
        <p:nvSpPr>
          <p:cNvPr id="7" name="AutoShape 36"/>
          <p:cNvSpPr>
            <a:spLocks/>
          </p:cNvSpPr>
          <p:nvPr/>
        </p:nvSpPr>
        <p:spPr bwMode="auto">
          <a:xfrm>
            <a:off x="3242925" y="3165060"/>
            <a:ext cx="2121162" cy="588818"/>
          </a:xfrm>
          <a:custGeom>
            <a:avLst/>
            <a:gdLst>
              <a:gd name="T0" fmla="*/ 431800 w 21600"/>
              <a:gd name="T1" fmla="*/ 242888 h 21600"/>
              <a:gd name="T2" fmla="*/ 431800 w 21600"/>
              <a:gd name="T3" fmla="*/ 242888 h 21600"/>
              <a:gd name="T4" fmla="*/ 431800 w 21600"/>
              <a:gd name="T5" fmla="*/ 242888 h 21600"/>
              <a:gd name="T6" fmla="*/ 431800 w 21600"/>
              <a:gd name="T7" fmla="*/ 24288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solidFill>
            <a:schemeClr val="bg1">
              <a:lumMod val="50000"/>
            </a:schemeClr>
          </a:solidFill>
          <a:ln>
            <a:noFill/>
          </a:ln>
          <a:effectLst>
            <a:outerShdw blurRad="38100" dist="23000" dir="5400000" algn="ctr" rotWithShape="0">
              <a:srgbClr val="808080">
                <a:alpha val="34998"/>
              </a:srgbClr>
            </a:outerShdw>
          </a:effectLst>
        </p:spPr>
        <p:txBody>
          <a:bodyPr lIns="45719" tIns="45719" rIns="45719" bIns="45719" anchor="ctr"/>
          <a:lstStyle/>
          <a:p>
            <a:pPr algn="ctr">
              <a:defRPr/>
            </a:pPr>
            <a:r>
              <a:rPr lang="es-ES" sz="2800" dirty="0">
                <a:solidFill>
                  <a:srgbClr val="FFFFFF"/>
                </a:solidFill>
                <a:latin typeface="Arial Narrow" panose="020B0606020202030204" pitchFamily="34" charset="0"/>
                <a:ea typeface="ＭＳ Ｐゴシック" charset="0"/>
                <a:cs typeface="Arial Black" charset="0"/>
                <a:sym typeface="Arial Black" charset="0"/>
              </a:rPr>
              <a:t> </a:t>
            </a:r>
            <a:r>
              <a:rPr lang="es-ES" sz="2800" dirty="0" smtClean="0">
                <a:solidFill>
                  <a:srgbClr val="FFFFFF"/>
                </a:solidFill>
                <a:latin typeface="Arial Narrow" panose="020B0606020202030204" pitchFamily="34" charset="0"/>
                <a:ea typeface="ＭＳ Ｐゴシック" charset="0"/>
                <a:cs typeface="Arial Black" charset="0"/>
                <a:sym typeface="Arial Black" charset="0"/>
              </a:rPr>
              <a:t> $5.895</a:t>
            </a:r>
            <a:endParaRPr lang="es-ES" sz="2800" dirty="0">
              <a:latin typeface="Arial Narrow" panose="020B0606020202030204" pitchFamily="34" charset="0"/>
              <a:ea typeface="ＭＳ Ｐゴシック" charset="0"/>
              <a:cs typeface="Arial Black" charset="0"/>
              <a:sym typeface="Arial Black" charset="0"/>
            </a:endParaRPr>
          </a:p>
        </p:txBody>
      </p:sp>
      <p:sp>
        <p:nvSpPr>
          <p:cNvPr id="8" name="AutoShape 37"/>
          <p:cNvSpPr>
            <a:spLocks/>
          </p:cNvSpPr>
          <p:nvPr/>
        </p:nvSpPr>
        <p:spPr bwMode="auto">
          <a:xfrm>
            <a:off x="1314100" y="1853494"/>
            <a:ext cx="1928825" cy="53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45719" tIns="45719" rIns="45719" bIns="45719"/>
          <a:lstStyle>
            <a:lvl1pPr eaLnBrk="0">
              <a:defRPr sz="1100">
                <a:solidFill>
                  <a:srgbClr val="000000"/>
                </a:solidFill>
                <a:latin typeface="Arial Black" pitchFamily="34" charset="0"/>
                <a:ea typeface="MS PGothic" pitchFamily="34" charset="-128"/>
                <a:sym typeface="Arial Black" pitchFamily="34" charset="0"/>
              </a:defRPr>
            </a:lvl1pPr>
            <a:lvl2pPr marL="742950" indent="-285750" eaLnBrk="0">
              <a:defRPr sz="1100">
                <a:solidFill>
                  <a:srgbClr val="000000"/>
                </a:solidFill>
                <a:latin typeface="Arial Black" pitchFamily="34" charset="0"/>
                <a:ea typeface="MS PGothic" pitchFamily="34" charset="-128"/>
                <a:sym typeface="Arial Black" pitchFamily="34" charset="0"/>
              </a:defRPr>
            </a:lvl2pPr>
            <a:lvl3pPr marL="1143000" indent="-228600" eaLnBrk="0">
              <a:defRPr sz="1100">
                <a:solidFill>
                  <a:srgbClr val="000000"/>
                </a:solidFill>
                <a:latin typeface="Arial Black" pitchFamily="34" charset="0"/>
                <a:ea typeface="MS PGothic" pitchFamily="34" charset="-128"/>
                <a:sym typeface="Arial Black" pitchFamily="34" charset="0"/>
              </a:defRPr>
            </a:lvl3pPr>
            <a:lvl4pPr marL="1600200" indent="-228600" eaLnBrk="0">
              <a:defRPr sz="1100">
                <a:solidFill>
                  <a:srgbClr val="000000"/>
                </a:solidFill>
                <a:latin typeface="Arial Black" pitchFamily="34" charset="0"/>
                <a:ea typeface="MS PGothic" pitchFamily="34" charset="-128"/>
                <a:sym typeface="Arial Black" pitchFamily="34" charset="0"/>
              </a:defRPr>
            </a:lvl4pPr>
            <a:lvl5pPr marL="2057400" indent="-228600" eaLnBrk="0">
              <a:defRPr sz="1100">
                <a:solidFill>
                  <a:srgbClr val="000000"/>
                </a:solidFill>
                <a:latin typeface="Arial Black" pitchFamily="34" charset="0"/>
                <a:ea typeface="MS PGothic" pitchFamily="34" charset="-128"/>
                <a:sym typeface="Arial Black" pitchFamily="34" charset="0"/>
              </a:defRPr>
            </a:lvl5pPr>
            <a:lvl6pPr marL="2514600" indent="-228600" defTabSz="457200" eaLnBrk="0" fontAlgn="base" hangingPunct="0">
              <a:spcBef>
                <a:spcPct val="0"/>
              </a:spcBef>
              <a:spcAft>
                <a:spcPct val="0"/>
              </a:spcAft>
              <a:defRPr sz="1100">
                <a:solidFill>
                  <a:srgbClr val="000000"/>
                </a:solidFill>
                <a:latin typeface="Arial Black" pitchFamily="34" charset="0"/>
                <a:ea typeface="MS PGothic" pitchFamily="34" charset="-128"/>
                <a:sym typeface="Arial Black" pitchFamily="34" charset="0"/>
              </a:defRPr>
            </a:lvl6pPr>
            <a:lvl7pPr marL="2971800" indent="-228600" defTabSz="457200" eaLnBrk="0" fontAlgn="base" hangingPunct="0">
              <a:spcBef>
                <a:spcPct val="0"/>
              </a:spcBef>
              <a:spcAft>
                <a:spcPct val="0"/>
              </a:spcAft>
              <a:defRPr sz="1100">
                <a:solidFill>
                  <a:srgbClr val="000000"/>
                </a:solidFill>
                <a:latin typeface="Arial Black" pitchFamily="34" charset="0"/>
                <a:ea typeface="MS PGothic" pitchFamily="34" charset="-128"/>
                <a:sym typeface="Arial Black" pitchFamily="34" charset="0"/>
              </a:defRPr>
            </a:lvl7pPr>
            <a:lvl8pPr marL="3429000" indent="-228600" defTabSz="457200" eaLnBrk="0" fontAlgn="base" hangingPunct="0">
              <a:spcBef>
                <a:spcPct val="0"/>
              </a:spcBef>
              <a:spcAft>
                <a:spcPct val="0"/>
              </a:spcAft>
              <a:defRPr sz="1100">
                <a:solidFill>
                  <a:srgbClr val="000000"/>
                </a:solidFill>
                <a:latin typeface="Arial Black" pitchFamily="34" charset="0"/>
                <a:ea typeface="MS PGothic" pitchFamily="34" charset="-128"/>
                <a:sym typeface="Arial Black" pitchFamily="34" charset="0"/>
              </a:defRPr>
            </a:lvl8pPr>
            <a:lvl9pPr marL="3886200" indent="-228600" defTabSz="457200" eaLnBrk="0" fontAlgn="base" hangingPunct="0">
              <a:spcBef>
                <a:spcPct val="0"/>
              </a:spcBef>
              <a:spcAft>
                <a:spcPct val="0"/>
              </a:spcAft>
              <a:defRPr sz="1100">
                <a:solidFill>
                  <a:srgbClr val="000000"/>
                </a:solidFill>
                <a:latin typeface="Arial Black" pitchFamily="34" charset="0"/>
                <a:ea typeface="MS PGothic" pitchFamily="34" charset="-128"/>
                <a:sym typeface="Arial Black" pitchFamily="34" charset="0"/>
              </a:defRPr>
            </a:lvl9pPr>
          </a:lstStyle>
          <a:p>
            <a:pPr algn="ctr" eaLnBrk="1"/>
            <a:endParaRPr lang="es-ES" altLang="es-CO" sz="1200" b="1" dirty="0">
              <a:latin typeface="Arial Narrow" panose="020B0606020202030204" pitchFamily="34" charset="0"/>
              <a:cs typeface="Arial" pitchFamily="34" charset="0"/>
              <a:sym typeface="Arial" pitchFamily="34" charset="0"/>
            </a:endParaRPr>
          </a:p>
        </p:txBody>
      </p:sp>
      <p:graphicFrame>
        <p:nvGraphicFramePr>
          <p:cNvPr id="9" name="8 Tabla"/>
          <p:cNvGraphicFramePr>
            <a:graphicFrameLocks noGrp="1"/>
          </p:cNvGraphicFramePr>
          <p:nvPr>
            <p:extLst>
              <p:ext uri="{D42A27DB-BD31-4B8C-83A1-F6EECF244321}">
                <p14:modId xmlns:p14="http://schemas.microsoft.com/office/powerpoint/2010/main" val="2295103086"/>
              </p:ext>
            </p:extLst>
          </p:nvPr>
        </p:nvGraphicFramePr>
        <p:xfrm>
          <a:off x="6084168" y="3134867"/>
          <a:ext cx="2880320" cy="3028962"/>
        </p:xfrm>
        <a:graphic>
          <a:graphicData uri="http://schemas.openxmlformats.org/drawingml/2006/table">
            <a:tbl>
              <a:tblPr firstRow="1" lastRow="1" bandCol="1">
                <a:tableStyleId>{8A107856-5554-42FB-B03E-39F5DBC370BA}</a:tableStyleId>
              </a:tblPr>
              <a:tblGrid>
                <a:gridCol w="1532085"/>
                <a:gridCol w="1348235"/>
              </a:tblGrid>
              <a:tr h="853570">
                <a:tc>
                  <a:txBody>
                    <a:bodyPr/>
                    <a:lstStyle/>
                    <a:p>
                      <a:pPr marR="88265" algn="ctr">
                        <a:spcAft>
                          <a:spcPts val="0"/>
                        </a:spcAft>
                      </a:pPr>
                      <a:r>
                        <a:rPr lang="es-ES_tradnl" sz="1600" dirty="0">
                          <a:effectLst/>
                          <a:latin typeface="Arial Narrow" panose="020B0606020202030204" pitchFamily="34" charset="0"/>
                        </a:rPr>
                        <a:t>Días laborados </a:t>
                      </a:r>
                      <a:endParaRPr lang="es-ES_tradnl" sz="1600" dirty="0" smtClean="0">
                        <a:effectLst/>
                        <a:latin typeface="Arial Narrow" panose="020B0606020202030204" pitchFamily="34" charset="0"/>
                      </a:endParaRPr>
                    </a:p>
                    <a:p>
                      <a:pPr marR="88265" algn="ctr">
                        <a:spcAft>
                          <a:spcPts val="0"/>
                        </a:spcAft>
                      </a:pPr>
                      <a:r>
                        <a:rPr lang="es-ES_tradnl" sz="1600" dirty="0" smtClean="0">
                          <a:effectLst/>
                          <a:latin typeface="Arial Narrow" panose="020B0606020202030204" pitchFamily="34" charset="0"/>
                        </a:rPr>
                        <a:t>en </a:t>
                      </a:r>
                      <a:r>
                        <a:rPr lang="es-ES_tradnl" sz="1600" dirty="0">
                          <a:effectLst/>
                          <a:latin typeface="Arial Narrow" panose="020B0606020202030204" pitchFamily="34" charset="0"/>
                        </a:rPr>
                        <a:t>el mes</a:t>
                      </a:r>
                      <a:endParaRPr lang="es-CO" sz="1600" dirty="0">
                        <a:effectLst/>
                        <a:latin typeface="Arial Narrow" panose="020B0606020202030204" pitchFamily="34" charset="0"/>
                        <a:ea typeface="Times New Roman"/>
                      </a:endParaRPr>
                    </a:p>
                  </a:txBody>
                  <a:tcPr marL="68580" marR="68580" marT="0" marB="0" anchor="ctr"/>
                </a:tc>
                <a:tc>
                  <a:txBody>
                    <a:bodyPr/>
                    <a:lstStyle/>
                    <a:p>
                      <a:pPr marR="88265" algn="ctr">
                        <a:spcAft>
                          <a:spcPts val="0"/>
                        </a:spcAft>
                      </a:pPr>
                      <a:r>
                        <a:rPr lang="es-ES_tradnl" sz="1600" smtClean="0">
                          <a:effectLst/>
                          <a:latin typeface="Arial Narrow" panose="020B0606020202030204" pitchFamily="34" charset="0"/>
                        </a:rPr>
                        <a:t>Monto </a:t>
                      </a:r>
                      <a:r>
                        <a:rPr lang="es-ES_tradnl" sz="1600" dirty="0">
                          <a:effectLst/>
                          <a:latin typeface="Arial Narrow" panose="020B0606020202030204" pitchFamily="34" charset="0"/>
                        </a:rPr>
                        <a:t>de la cotización</a:t>
                      </a:r>
                      <a:endParaRPr lang="es-CO" sz="1600" dirty="0">
                        <a:effectLst/>
                        <a:latin typeface="Arial Narrow" panose="020B0606020202030204" pitchFamily="34" charset="0"/>
                        <a:ea typeface="Times New Roman"/>
                      </a:endParaRPr>
                    </a:p>
                  </a:txBody>
                  <a:tcPr marL="68580" marR="68580" marT="0" marB="0" anchor="ctr"/>
                </a:tc>
              </a:tr>
              <a:tr h="546720">
                <a:tc>
                  <a:txBody>
                    <a:bodyPr/>
                    <a:lstStyle/>
                    <a:p>
                      <a:pPr marR="88265" algn="ctr">
                        <a:spcAft>
                          <a:spcPts val="0"/>
                        </a:spcAft>
                      </a:pPr>
                      <a:r>
                        <a:rPr lang="es-ES_tradnl" sz="1600" dirty="0">
                          <a:effectLst/>
                          <a:latin typeface="Arial Narrow" panose="020B0606020202030204" pitchFamily="34" charset="0"/>
                        </a:rPr>
                        <a:t>Entre 1 y </a:t>
                      </a:r>
                      <a:r>
                        <a:rPr lang="es-ES_tradnl" sz="1600" dirty="0" smtClean="0">
                          <a:effectLst/>
                          <a:latin typeface="Arial Narrow" panose="020B0606020202030204" pitchFamily="34" charset="0"/>
                        </a:rPr>
                        <a:t>7</a:t>
                      </a:r>
                      <a:endParaRPr lang="es-CO" sz="1600" dirty="0">
                        <a:effectLst/>
                        <a:latin typeface="Arial Narrow" panose="020B0606020202030204" pitchFamily="34" charset="0"/>
                        <a:ea typeface="Times New Roman"/>
                      </a:endParaRPr>
                    </a:p>
                  </a:txBody>
                  <a:tcPr marL="68580" marR="68580" marT="0" marB="0" anchor="ctr"/>
                </a:tc>
                <a:tc>
                  <a:txBody>
                    <a:bodyPr/>
                    <a:lstStyle/>
                    <a:p>
                      <a:pPr marR="88265" algn="ctr">
                        <a:spcAft>
                          <a:spcPts val="0"/>
                        </a:spcAft>
                      </a:pPr>
                      <a:r>
                        <a:rPr lang="es-ES_tradnl" sz="1600" dirty="0">
                          <a:effectLst/>
                          <a:latin typeface="Arial Narrow" panose="020B0606020202030204" pitchFamily="34" charset="0"/>
                        </a:rPr>
                        <a:t>Una (1) </a:t>
                      </a:r>
                      <a:r>
                        <a:rPr lang="es-ES_tradnl" sz="1600" dirty="0" smtClean="0">
                          <a:effectLst/>
                          <a:latin typeface="Arial Narrow" panose="020B0606020202030204" pitchFamily="34" charset="0"/>
                        </a:rPr>
                        <a:t> CMS</a:t>
                      </a:r>
                      <a:endParaRPr lang="es-CO" sz="1600" dirty="0">
                        <a:effectLst/>
                        <a:latin typeface="Arial Narrow" panose="020B0606020202030204" pitchFamily="34" charset="0"/>
                        <a:ea typeface="Times New Roman"/>
                      </a:endParaRPr>
                    </a:p>
                  </a:txBody>
                  <a:tcPr marL="68580" marR="68580" marT="0" marB="0" anchor="ctr"/>
                </a:tc>
              </a:tr>
              <a:tr h="540976">
                <a:tc>
                  <a:txBody>
                    <a:bodyPr/>
                    <a:lstStyle/>
                    <a:p>
                      <a:pPr marR="88265" algn="ctr">
                        <a:spcAft>
                          <a:spcPts val="0"/>
                        </a:spcAft>
                      </a:pPr>
                      <a:r>
                        <a:rPr lang="es-ES_tradnl" sz="1600" dirty="0">
                          <a:effectLst/>
                          <a:latin typeface="Arial Narrow" panose="020B0606020202030204" pitchFamily="34" charset="0"/>
                        </a:rPr>
                        <a:t> Entre 8 y </a:t>
                      </a:r>
                      <a:r>
                        <a:rPr lang="es-ES_tradnl" sz="1600" dirty="0" smtClean="0">
                          <a:effectLst/>
                          <a:latin typeface="Arial Narrow" panose="020B0606020202030204" pitchFamily="34" charset="0"/>
                        </a:rPr>
                        <a:t>14</a:t>
                      </a:r>
                      <a:endParaRPr lang="es-CO" sz="1600" dirty="0">
                        <a:effectLst/>
                        <a:latin typeface="Arial Narrow" panose="020B0606020202030204" pitchFamily="34" charset="0"/>
                        <a:ea typeface="Times New Roman"/>
                      </a:endParaRPr>
                    </a:p>
                  </a:txBody>
                  <a:tcPr marL="68580" marR="68580" marT="0" marB="0" anchor="ctr"/>
                </a:tc>
                <a:tc>
                  <a:txBody>
                    <a:bodyPr/>
                    <a:lstStyle/>
                    <a:p>
                      <a:pPr marR="88265" algn="ctr">
                        <a:spcAft>
                          <a:spcPts val="0"/>
                        </a:spcAft>
                      </a:pPr>
                      <a:r>
                        <a:rPr lang="es-ES_tradnl" sz="1600" dirty="0">
                          <a:effectLst/>
                          <a:latin typeface="Arial Narrow" panose="020B0606020202030204" pitchFamily="34" charset="0"/>
                        </a:rPr>
                        <a:t>Dos (2) </a:t>
                      </a:r>
                      <a:r>
                        <a:rPr lang="es-ES_tradnl" sz="1600" dirty="0" smtClean="0">
                          <a:effectLst/>
                          <a:latin typeface="Arial Narrow" panose="020B0606020202030204" pitchFamily="34" charset="0"/>
                        </a:rPr>
                        <a:t>CMS</a:t>
                      </a:r>
                      <a:endParaRPr lang="es-CO" sz="1600" dirty="0">
                        <a:effectLst/>
                        <a:latin typeface="Arial Narrow" panose="020B0606020202030204" pitchFamily="34" charset="0"/>
                        <a:ea typeface="Times New Roman"/>
                      </a:endParaRPr>
                    </a:p>
                  </a:txBody>
                  <a:tcPr marL="68580" marR="68580" marT="0" marB="0" anchor="ctr"/>
                </a:tc>
              </a:tr>
              <a:tr h="540976">
                <a:tc>
                  <a:txBody>
                    <a:bodyPr/>
                    <a:lstStyle/>
                    <a:p>
                      <a:pPr marR="88265" algn="ctr">
                        <a:spcAft>
                          <a:spcPts val="0"/>
                        </a:spcAft>
                      </a:pPr>
                      <a:r>
                        <a:rPr lang="es-ES_tradnl" sz="1600" dirty="0">
                          <a:effectLst/>
                          <a:latin typeface="Arial Narrow" panose="020B0606020202030204" pitchFamily="34" charset="0"/>
                        </a:rPr>
                        <a:t>   Entre 15 y </a:t>
                      </a:r>
                      <a:r>
                        <a:rPr lang="es-ES_tradnl" sz="1600" dirty="0" smtClean="0">
                          <a:effectLst/>
                          <a:latin typeface="Arial Narrow" panose="020B0606020202030204" pitchFamily="34" charset="0"/>
                        </a:rPr>
                        <a:t>21</a:t>
                      </a:r>
                      <a:endParaRPr lang="es-CO" sz="1600" dirty="0">
                        <a:effectLst/>
                        <a:latin typeface="Arial Narrow" panose="020B0606020202030204" pitchFamily="34" charset="0"/>
                        <a:ea typeface="Times New Roman"/>
                      </a:endParaRPr>
                    </a:p>
                  </a:txBody>
                  <a:tcPr marL="68580" marR="68580" marT="0" marB="0" anchor="ctr"/>
                </a:tc>
                <a:tc>
                  <a:txBody>
                    <a:bodyPr/>
                    <a:lstStyle/>
                    <a:p>
                      <a:pPr marR="88265" algn="ctr">
                        <a:spcAft>
                          <a:spcPts val="0"/>
                        </a:spcAft>
                      </a:pPr>
                      <a:r>
                        <a:rPr lang="es-ES_tradnl" sz="1600" dirty="0" smtClean="0">
                          <a:effectLst/>
                          <a:latin typeface="Arial Narrow" panose="020B0606020202030204" pitchFamily="34" charset="0"/>
                        </a:rPr>
                        <a:t>Tres (3)</a:t>
                      </a:r>
                      <a:r>
                        <a:rPr lang="es-ES_tradnl" sz="1600" baseline="0" dirty="0" smtClean="0">
                          <a:effectLst/>
                          <a:latin typeface="Arial Narrow" panose="020B0606020202030204" pitchFamily="34" charset="0"/>
                        </a:rPr>
                        <a:t> CMS</a:t>
                      </a:r>
                      <a:endParaRPr lang="es-CO" sz="1600" dirty="0">
                        <a:effectLst/>
                        <a:latin typeface="Arial Narrow" panose="020B0606020202030204" pitchFamily="34" charset="0"/>
                        <a:ea typeface="Times New Roman"/>
                      </a:endParaRPr>
                    </a:p>
                  </a:txBody>
                  <a:tcPr marL="68580" marR="68580" marT="0" marB="0" anchor="ctr"/>
                </a:tc>
              </a:tr>
              <a:tr h="546720">
                <a:tc>
                  <a:txBody>
                    <a:bodyPr/>
                    <a:lstStyle/>
                    <a:p>
                      <a:pPr marR="88265" algn="ctr">
                        <a:spcAft>
                          <a:spcPts val="0"/>
                        </a:spcAft>
                      </a:pPr>
                      <a:r>
                        <a:rPr lang="es-ES_tradnl" sz="1600" b="0" dirty="0">
                          <a:effectLst/>
                          <a:latin typeface="Arial Narrow" panose="020B0606020202030204" pitchFamily="34" charset="0"/>
                        </a:rPr>
                        <a:t>Más de </a:t>
                      </a:r>
                      <a:r>
                        <a:rPr lang="es-ES_tradnl" sz="1600" b="0" dirty="0" smtClean="0">
                          <a:effectLst/>
                          <a:latin typeface="Arial Narrow" panose="020B0606020202030204" pitchFamily="34" charset="0"/>
                        </a:rPr>
                        <a:t>21</a:t>
                      </a:r>
                      <a:endParaRPr lang="es-CO" sz="1600" b="0" dirty="0">
                        <a:effectLst/>
                        <a:latin typeface="Arial Narrow" panose="020B0606020202030204" pitchFamily="34" charset="0"/>
                        <a:ea typeface="Times New Roman"/>
                      </a:endParaRPr>
                    </a:p>
                  </a:txBody>
                  <a:tcPr marL="68580" marR="68580" marT="0" marB="0" anchor="ctr"/>
                </a:tc>
                <a:tc>
                  <a:txBody>
                    <a:bodyPr/>
                    <a:lstStyle/>
                    <a:p>
                      <a:pPr marR="88265" algn="ctr">
                        <a:spcAft>
                          <a:spcPts val="0"/>
                        </a:spcAft>
                      </a:pPr>
                      <a:r>
                        <a:rPr lang="es-ES_tradnl" sz="1600" b="0" dirty="0" smtClean="0">
                          <a:effectLst/>
                          <a:latin typeface="Arial Narrow" panose="020B0606020202030204" pitchFamily="34" charset="0"/>
                        </a:rPr>
                        <a:t>Mes completo</a:t>
                      </a:r>
                      <a:endParaRPr lang="es-CO" sz="1600" b="0" dirty="0">
                        <a:effectLst/>
                        <a:latin typeface="Arial Narrow" panose="020B0606020202030204" pitchFamily="34" charset="0"/>
                        <a:ea typeface="Times New Roman"/>
                      </a:endParaRPr>
                    </a:p>
                  </a:txBody>
                  <a:tcPr marL="68580" marR="68580" marT="0" marB="0" anchor="ctr"/>
                </a:tc>
              </a:tr>
            </a:tbl>
          </a:graphicData>
        </a:graphic>
      </p:graphicFrame>
      <p:sp>
        <p:nvSpPr>
          <p:cNvPr id="10" name="CuadroTexto 15"/>
          <p:cNvSpPr txBox="1"/>
          <p:nvPr/>
        </p:nvSpPr>
        <p:spPr>
          <a:xfrm>
            <a:off x="617435" y="2772776"/>
            <a:ext cx="1393330" cy="369332"/>
          </a:xfrm>
          <a:prstGeom prst="rect">
            <a:avLst/>
          </a:prstGeom>
          <a:noFill/>
        </p:spPr>
        <p:txBody>
          <a:bodyPr wrap="none" rtlCol="0">
            <a:spAutoFit/>
          </a:bodyPr>
          <a:lstStyle/>
          <a:p>
            <a:pPr algn="ctr"/>
            <a:r>
              <a:rPr lang="es-ES" b="1" i="1" dirty="0" smtClean="0">
                <a:latin typeface="Arial Narrow" panose="020B0606020202030204" pitchFamily="34" charset="0"/>
                <a:cs typeface="Arial"/>
              </a:rPr>
              <a:t>EMPLEADOR</a:t>
            </a:r>
            <a:endParaRPr lang="es-ES" b="1" i="1" dirty="0">
              <a:latin typeface="Arial Narrow" panose="020B0606020202030204" pitchFamily="34" charset="0"/>
              <a:cs typeface="Arial"/>
            </a:endParaRPr>
          </a:p>
        </p:txBody>
      </p:sp>
      <p:sp>
        <p:nvSpPr>
          <p:cNvPr id="11" name="CuadroTexto 16"/>
          <p:cNvSpPr txBox="1"/>
          <p:nvPr/>
        </p:nvSpPr>
        <p:spPr>
          <a:xfrm>
            <a:off x="3600400" y="2824857"/>
            <a:ext cx="1507144" cy="369332"/>
          </a:xfrm>
          <a:prstGeom prst="rect">
            <a:avLst/>
          </a:prstGeom>
          <a:noFill/>
        </p:spPr>
        <p:txBody>
          <a:bodyPr wrap="none" rtlCol="0">
            <a:spAutoFit/>
          </a:bodyPr>
          <a:lstStyle/>
          <a:p>
            <a:pPr algn="ctr"/>
            <a:r>
              <a:rPr lang="es-ES" b="1" i="1" dirty="0" smtClean="0">
                <a:latin typeface="Arial Narrow" panose="020B0606020202030204" pitchFamily="34" charset="0"/>
                <a:cs typeface="Arial"/>
              </a:rPr>
              <a:t>TRABAJADOR</a:t>
            </a:r>
            <a:endParaRPr lang="es-ES" b="1" i="1" dirty="0">
              <a:latin typeface="Arial Narrow" panose="020B0606020202030204" pitchFamily="34" charset="0"/>
              <a:cs typeface="Arial"/>
            </a:endParaRPr>
          </a:p>
        </p:txBody>
      </p:sp>
      <p:sp>
        <p:nvSpPr>
          <p:cNvPr id="12" name="11 CuadroTexto"/>
          <p:cNvSpPr txBox="1"/>
          <p:nvPr/>
        </p:nvSpPr>
        <p:spPr>
          <a:xfrm>
            <a:off x="230564" y="3881827"/>
            <a:ext cx="2757260" cy="1538883"/>
          </a:xfrm>
          <a:prstGeom prst="rect">
            <a:avLst/>
          </a:prstGeom>
          <a:noFill/>
        </p:spPr>
        <p:txBody>
          <a:bodyPr wrap="square" rtlCol="0">
            <a:spAutoFit/>
          </a:bodyPr>
          <a:lstStyle/>
          <a:p>
            <a:pPr marL="285750" indent="-285750">
              <a:spcBef>
                <a:spcPts val="1200"/>
              </a:spcBef>
              <a:spcAft>
                <a:spcPts val="1200"/>
              </a:spcAft>
              <a:buFont typeface="Arial" panose="020B0604020202020204" pitchFamily="34" charset="0"/>
              <a:buChar char="•"/>
            </a:pPr>
            <a:r>
              <a:rPr lang="es-CO" dirty="0" smtClean="0">
                <a:latin typeface="Arial Narrow" panose="020B0606020202030204" pitchFamily="34" charset="0"/>
              </a:rPr>
              <a:t>Pensiones: $17.685</a:t>
            </a:r>
          </a:p>
          <a:p>
            <a:pPr marL="285750" indent="-285750">
              <a:spcBef>
                <a:spcPts val="1200"/>
              </a:spcBef>
              <a:spcAft>
                <a:spcPts val="1200"/>
              </a:spcAft>
              <a:buFont typeface="Arial" panose="020B0604020202020204" pitchFamily="34" charset="0"/>
              <a:buChar char="•"/>
            </a:pPr>
            <a:r>
              <a:rPr lang="es-CO" dirty="0" smtClean="0">
                <a:latin typeface="Arial Narrow" panose="020B0606020202030204" pitchFamily="34" charset="0"/>
              </a:rPr>
              <a:t>Riesgos Laborales: $3.077 </a:t>
            </a:r>
          </a:p>
          <a:p>
            <a:pPr marL="285750" indent="-285750">
              <a:spcBef>
                <a:spcPts val="1200"/>
              </a:spcBef>
              <a:spcAft>
                <a:spcPts val="1200"/>
              </a:spcAft>
              <a:buFont typeface="Arial" panose="020B0604020202020204" pitchFamily="34" charset="0"/>
              <a:buChar char="•"/>
            </a:pPr>
            <a:r>
              <a:rPr lang="es-CO" dirty="0" smtClean="0">
                <a:latin typeface="Arial Narrow" panose="020B0606020202030204" pitchFamily="34" charset="0"/>
              </a:rPr>
              <a:t>CCF: $5.895</a:t>
            </a:r>
            <a:endParaRPr lang="es-CO" dirty="0">
              <a:latin typeface="Arial Narrow" panose="020B0606020202030204" pitchFamily="34" charset="0"/>
            </a:endParaRPr>
          </a:p>
        </p:txBody>
      </p:sp>
      <p:sp>
        <p:nvSpPr>
          <p:cNvPr id="13" name="12 CuadroTexto"/>
          <p:cNvSpPr txBox="1"/>
          <p:nvPr/>
        </p:nvSpPr>
        <p:spPr>
          <a:xfrm>
            <a:off x="3080788" y="3891317"/>
            <a:ext cx="3292334" cy="369332"/>
          </a:xfrm>
          <a:prstGeom prst="rect">
            <a:avLst/>
          </a:prstGeom>
          <a:noFill/>
        </p:spPr>
        <p:txBody>
          <a:bodyPr wrap="square" rtlCol="0">
            <a:spAutoFit/>
          </a:bodyPr>
          <a:lstStyle/>
          <a:p>
            <a:pPr marL="285750" indent="-285750">
              <a:buFont typeface="Arial" panose="020B0604020202020204" pitchFamily="34" charset="0"/>
              <a:buChar char="•"/>
            </a:pPr>
            <a:r>
              <a:rPr lang="es-CO" dirty="0">
                <a:latin typeface="Arial Narrow" panose="020B0606020202030204" pitchFamily="34" charset="0"/>
              </a:rPr>
              <a:t>Pensiones: $5.895</a:t>
            </a:r>
          </a:p>
        </p:txBody>
      </p:sp>
      <p:sp>
        <p:nvSpPr>
          <p:cNvPr id="14" name="13 CuadroTexto"/>
          <p:cNvSpPr txBox="1"/>
          <p:nvPr/>
        </p:nvSpPr>
        <p:spPr>
          <a:xfrm>
            <a:off x="5925209" y="2424748"/>
            <a:ext cx="3240360" cy="707886"/>
          </a:xfrm>
          <a:prstGeom prst="rect">
            <a:avLst/>
          </a:prstGeom>
          <a:noFill/>
        </p:spPr>
        <p:txBody>
          <a:bodyPr wrap="square" rtlCol="0">
            <a:spAutoFit/>
          </a:bodyPr>
          <a:lstStyle/>
          <a:p>
            <a:pPr algn="ctr"/>
            <a:r>
              <a:rPr lang="es-CO" sz="2000" b="1" dirty="0" smtClean="0">
                <a:latin typeface="Arial Narrow" panose="020B0606020202030204" pitchFamily="34" charset="0"/>
              </a:rPr>
              <a:t>Monto de cotización</a:t>
            </a:r>
          </a:p>
          <a:p>
            <a:pPr algn="ctr"/>
            <a:r>
              <a:rPr lang="es-CO" sz="2000" b="1" dirty="0" smtClean="0">
                <a:latin typeface="Arial Narrow" panose="020B0606020202030204" pitchFamily="34" charset="0"/>
              </a:rPr>
              <a:t> según días laborados</a:t>
            </a:r>
            <a:endParaRPr lang="es-CO" sz="2000" b="1" dirty="0">
              <a:latin typeface="Arial Narrow" panose="020B0606020202030204" pitchFamily="34" charset="0"/>
            </a:endParaRPr>
          </a:p>
        </p:txBody>
      </p:sp>
      <p:sp>
        <p:nvSpPr>
          <p:cNvPr id="15" name="14 Flecha derecha"/>
          <p:cNvSpPr/>
          <p:nvPr/>
        </p:nvSpPr>
        <p:spPr>
          <a:xfrm>
            <a:off x="5580112" y="3398731"/>
            <a:ext cx="345097" cy="246293"/>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5547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3038755" y="819720"/>
            <a:ext cx="3208251" cy="781752"/>
          </a:xfrm>
          <a:prstGeom prst="rect">
            <a:avLst/>
          </a:prstGeom>
          <a:noFill/>
        </p:spPr>
        <p:txBody>
          <a:bodyPr wrap="none" rtlCol="0">
            <a:spAutoFit/>
          </a:bodyPr>
          <a:lstStyle/>
          <a:p>
            <a:pPr algn="ctr">
              <a:lnSpc>
                <a:spcPct val="80000"/>
              </a:lnSpc>
            </a:pPr>
            <a:r>
              <a:rPr lang="es-ES" sz="2800" b="1" dirty="0" smtClean="0">
                <a:solidFill>
                  <a:schemeClr val="bg1">
                    <a:lumMod val="50000"/>
                  </a:schemeClr>
                </a:solidFill>
                <a:latin typeface="Arial Narrow" panose="020B0606020202030204" pitchFamily="34" charset="0"/>
                <a:cs typeface="Arial"/>
              </a:rPr>
              <a:t>RECAUDO A TRAVÉS</a:t>
            </a:r>
          </a:p>
          <a:p>
            <a:pPr algn="ctr">
              <a:lnSpc>
                <a:spcPct val="80000"/>
              </a:lnSpc>
            </a:pPr>
            <a:r>
              <a:rPr lang="es-ES" sz="2800" b="1" dirty="0" smtClean="0">
                <a:solidFill>
                  <a:schemeClr val="bg1">
                    <a:lumMod val="50000"/>
                  </a:schemeClr>
                </a:solidFill>
                <a:latin typeface="Arial Narrow" panose="020B0606020202030204" pitchFamily="34" charset="0"/>
                <a:cs typeface="Arial"/>
              </a:rPr>
              <a:t>DE LA </a:t>
            </a:r>
            <a:r>
              <a:rPr lang="es-ES" sz="2800" b="1" dirty="0" smtClean="0">
                <a:solidFill>
                  <a:srgbClr val="C00000"/>
                </a:solidFill>
                <a:latin typeface="Arial Narrow" panose="020B0606020202030204" pitchFamily="34" charset="0"/>
                <a:cs typeface="Arial"/>
              </a:rPr>
              <a:t>PILA</a:t>
            </a:r>
            <a:endParaRPr lang="es-ES" sz="3300" b="1" dirty="0">
              <a:solidFill>
                <a:srgbClr val="C00000"/>
              </a:solidFill>
              <a:latin typeface="Arial Narrow" panose="020B0606020202030204" pitchFamily="34" charset="0"/>
              <a:cs typeface="Arial"/>
            </a:endParaRPr>
          </a:p>
        </p:txBody>
      </p:sp>
      <p:sp>
        <p:nvSpPr>
          <p:cNvPr id="8" name="CuadroTexto 7"/>
          <p:cNvSpPr txBox="1"/>
          <p:nvPr/>
        </p:nvSpPr>
        <p:spPr>
          <a:xfrm rot="16200000">
            <a:off x="4001835" y="76380"/>
            <a:ext cx="720079" cy="3770263"/>
          </a:xfrm>
          <a:prstGeom prst="rect">
            <a:avLst/>
          </a:prstGeom>
          <a:noFill/>
        </p:spPr>
        <p:txBody>
          <a:bodyPr wrap="square" rtlCol="0">
            <a:spAutoFit/>
          </a:bodyPr>
          <a:lstStyle/>
          <a:p>
            <a:r>
              <a:rPr lang="es-ES" sz="23900" dirty="0" smtClean="0">
                <a:solidFill>
                  <a:srgbClr val="1E7287"/>
                </a:solidFill>
                <a:latin typeface="Arial Narrow" panose="020B0606020202030204" pitchFamily="34" charset="0"/>
              </a:rPr>
              <a:t>{</a:t>
            </a:r>
            <a:endParaRPr lang="es-ES" sz="23900" b="1" dirty="0">
              <a:solidFill>
                <a:srgbClr val="1E7287"/>
              </a:solidFill>
              <a:latin typeface="Arial Narrow" panose="020B0606020202030204" pitchFamily="34" charset="0"/>
            </a:endParaRPr>
          </a:p>
        </p:txBody>
      </p:sp>
      <p:graphicFrame>
        <p:nvGraphicFramePr>
          <p:cNvPr id="9" name="Tabla 8"/>
          <p:cNvGraphicFramePr>
            <a:graphicFrameLocks noGrp="1"/>
          </p:cNvGraphicFramePr>
          <p:nvPr>
            <p:extLst>
              <p:ext uri="{D42A27DB-BD31-4B8C-83A1-F6EECF244321}">
                <p14:modId xmlns:p14="http://schemas.microsoft.com/office/powerpoint/2010/main" val="745088514"/>
              </p:ext>
            </p:extLst>
          </p:nvPr>
        </p:nvGraphicFramePr>
        <p:xfrm>
          <a:off x="696667" y="2718399"/>
          <a:ext cx="7974386" cy="3297936"/>
        </p:xfrm>
        <a:graphic>
          <a:graphicData uri="http://schemas.openxmlformats.org/drawingml/2006/table">
            <a:tbl>
              <a:tblPr firstRow="1" bandRow="1">
                <a:tableStyleId>{D113A9D2-9D6B-4929-AA2D-F23B5EE8CBE7}</a:tableStyleId>
              </a:tblPr>
              <a:tblGrid>
                <a:gridCol w="1627512"/>
                <a:gridCol w="2391334"/>
                <a:gridCol w="1977770"/>
                <a:gridCol w="1977770"/>
              </a:tblGrid>
              <a:tr h="1583670">
                <a:tc>
                  <a:txBody>
                    <a:bodyPr/>
                    <a:lstStyle/>
                    <a:p>
                      <a:pPr algn="ctr">
                        <a:lnSpc>
                          <a:spcPct val="70000"/>
                        </a:lnSpc>
                      </a:pPr>
                      <a:endParaRPr lang="es-ES" sz="2800" dirty="0" smtClean="0">
                        <a:latin typeface="Arial Narrow" panose="020B0606020202030204" pitchFamily="34" charset="0"/>
                      </a:endParaRPr>
                    </a:p>
                    <a:p>
                      <a:pPr algn="ctr">
                        <a:lnSpc>
                          <a:spcPct val="80000"/>
                        </a:lnSpc>
                      </a:pPr>
                      <a:endParaRPr lang="es-ES" sz="2800" dirty="0" smtClean="0">
                        <a:latin typeface="Arial Narrow" panose="020B0606020202030204" pitchFamily="34" charset="0"/>
                      </a:endParaRPr>
                    </a:p>
                    <a:p>
                      <a:pPr algn="ctr">
                        <a:lnSpc>
                          <a:spcPct val="100000"/>
                        </a:lnSpc>
                      </a:pPr>
                      <a:r>
                        <a:rPr lang="es-ES" sz="2800" dirty="0" smtClean="0">
                          <a:latin typeface="Arial Narrow" panose="020B0606020202030204" pitchFamily="34" charset="0"/>
                        </a:rPr>
                        <a:t>PENSIÓN</a:t>
                      </a:r>
                    </a:p>
                    <a:p>
                      <a:pPr algn="ctr">
                        <a:lnSpc>
                          <a:spcPct val="100000"/>
                        </a:lnSpc>
                      </a:pPr>
                      <a:r>
                        <a:rPr lang="es-ES" sz="1800" dirty="0" smtClean="0">
                          <a:latin typeface="Arial Narrow" panose="020B0606020202030204" pitchFamily="34" charset="0"/>
                        </a:rPr>
                        <a:t>o</a:t>
                      </a:r>
                    </a:p>
                    <a:p>
                      <a:pPr algn="ctr">
                        <a:lnSpc>
                          <a:spcPct val="100000"/>
                        </a:lnSpc>
                      </a:pPr>
                      <a:r>
                        <a:rPr lang="es-ES" sz="3600" dirty="0" smtClean="0">
                          <a:latin typeface="Arial Narrow" panose="020B0606020202030204" pitchFamily="34" charset="0"/>
                        </a:rPr>
                        <a:t>BEPS</a:t>
                      </a:r>
                      <a:endParaRPr lang="es-ES" sz="3600" dirty="0">
                        <a:latin typeface="Arial Narrow" panose="020B0606020202030204" pitchFamily="34" charset="0"/>
                      </a:endParaRPr>
                    </a:p>
                  </a:txBody>
                  <a:tcPr>
                    <a:lnL w="38100" cap="flat" cmpd="sng" algn="ctr">
                      <a:solidFill>
                        <a:prstClr val="white"/>
                      </a:solidFill>
                      <a:prstDash val="solid"/>
                      <a:round/>
                      <a:headEnd type="none" w="med" len="med"/>
                      <a:tailEnd type="none" w="med" len="med"/>
                    </a:lnL>
                    <a:lnR w="38100" cap="flat" cmpd="sng" algn="ctr">
                      <a:solidFill>
                        <a:prstClr val="white"/>
                      </a:solidFill>
                      <a:prstDash val="solid"/>
                      <a:round/>
                      <a:headEnd type="none" w="med" len="med"/>
                      <a:tailEnd type="none" w="med" len="med"/>
                    </a:ln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50000"/>
                      </a:schemeClr>
                    </a:solidFill>
                  </a:tcPr>
                </a:tc>
                <a:tc>
                  <a:txBody>
                    <a:bodyPr/>
                    <a:lstStyle/>
                    <a:p>
                      <a:pPr algn="ctr">
                        <a:lnSpc>
                          <a:spcPct val="70000"/>
                        </a:lnSpc>
                      </a:pPr>
                      <a:endParaRPr lang="es-ES" sz="2800" dirty="0" smtClean="0">
                        <a:latin typeface="Arial Narrow" panose="020B0606020202030204" pitchFamily="34" charset="0"/>
                      </a:endParaRPr>
                    </a:p>
                    <a:p>
                      <a:pPr algn="ctr">
                        <a:lnSpc>
                          <a:spcPct val="70000"/>
                        </a:lnSpc>
                      </a:pPr>
                      <a:r>
                        <a:rPr lang="es-ES" sz="2800" dirty="0" smtClean="0">
                          <a:latin typeface="Arial Narrow" panose="020B0606020202030204" pitchFamily="34" charset="0"/>
                        </a:rPr>
                        <a:t>ECONOMICAS</a:t>
                      </a:r>
                    </a:p>
                    <a:p>
                      <a:pPr algn="ctr">
                        <a:lnSpc>
                          <a:spcPct val="70000"/>
                        </a:lnSpc>
                      </a:pPr>
                      <a:r>
                        <a:rPr lang="es-ES" sz="2000" dirty="0" smtClean="0">
                          <a:latin typeface="Arial Narrow" panose="020B0606020202030204" pitchFamily="34" charset="0"/>
                        </a:rPr>
                        <a:t>y</a:t>
                      </a:r>
                    </a:p>
                    <a:p>
                      <a:pPr algn="ctr">
                        <a:lnSpc>
                          <a:spcPct val="100000"/>
                        </a:lnSpc>
                      </a:pPr>
                      <a:r>
                        <a:rPr lang="es-ES" sz="2800" dirty="0" smtClean="0">
                          <a:latin typeface="Arial Narrow" panose="020B0606020202030204" pitchFamily="34" charset="0"/>
                        </a:rPr>
                        <a:t>SEGURIDAD</a:t>
                      </a:r>
                      <a:r>
                        <a:rPr lang="es-ES" sz="2800" baseline="0" dirty="0" smtClean="0">
                          <a:latin typeface="Arial Narrow" panose="020B0606020202030204" pitchFamily="34" charset="0"/>
                        </a:rPr>
                        <a:t> </a:t>
                      </a:r>
                      <a:r>
                        <a:rPr lang="es-ES" sz="4400" baseline="0" dirty="0" smtClean="0">
                          <a:latin typeface="Arial Narrow" panose="020B0606020202030204" pitchFamily="34" charset="0"/>
                        </a:rPr>
                        <a:t>SOCIAL</a:t>
                      </a:r>
                    </a:p>
                    <a:p>
                      <a:pPr algn="ctr">
                        <a:lnSpc>
                          <a:spcPct val="100000"/>
                        </a:lnSpc>
                      </a:pPr>
                      <a:r>
                        <a:rPr lang="es-ES" sz="2400" baseline="0" dirty="0" smtClean="0">
                          <a:latin typeface="Arial Narrow" panose="020B0606020202030204" pitchFamily="34" charset="0"/>
                        </a:rPr>
                        <a:t>EN EL</a:t>
                      </a:r>
                    </a:p>
                    <a:p>
                      <a:pPr algn="ctr">
                        <a:lnSpc>
                          <a:spcPct val="100000"/>
                        </a:lnSpc>
                      </a:pPr>
                      <a:r>
                        <a:rPr lang="es-ES" sz="3600" baseline="0" dirty="0" smtClean="0">
                          <a:latin typeface="Arial Narrow" panose="020B0606020202030204" pitchFamily="34" charset="0"/>
                        </a:rPr>
                        <a:t>TRABAJO</a:t>
                      </a:r>
                    </a:p>
                    <a:p>
                      <a:pPr algn="ctr">
                        <a:lnSpc>
                          <a:spcPct val="70000"/>
                        </a:lnSpc>
                      </a:pPr>
                      <a:endParaRPr lang="es-ES" sz="3600" dirty="0" smtClean="0">
                        <a:latin typeface="Arial Narrow" panose="020B0606020202030204" pitchFamily="34" charset="0"/>
                      </a:endParaRPr>
                    </a:p>
                  </a:txBody>
                  <a:tcPr>
                    <a:lnL w="38100" cap="flat" cmpd="sng" algn="ctr">
                      <a:solidFill>
                        <a:prstClr val="white"/>
                      </a:solidFill>
                      <a:prstDash val="solid"/>
                      <a:round/>
                      <a:headEnd type="none" w="med" len="med"/>
                      <a:tailEnd type="none" w="med" len="med"/>
                    </a:lnL>
                    <a:lnR w="38100" cap="flat" cmpd="sng" algn="ctr">
                      <a:solidFill>
                        <a:prstClr val="white"/>
                      </a:solidFill>
                      <a:prstDash val="solid"/>
                      <a:round/>
                      <a:headEnd type="none" w="med" len="med"/>
                      <a:tailEnd type="none" w="med" len="med"/>
                    </a:ln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50000"/>
                      </a:schemeClr>
                    </a:solidFill>
                  </a:tcPr>
                </a:tc>
                <a:tc>
                  <a:txBody>
                    <a:bodyPr/>
                    <a:lstStyle/>
                    <a:p>
                      <a:pPr>
                        <a:lnSpc>
                          <a:spcPct val="70000"/>
                        </a:lnSpc>
                      </a:pPr>
                      <a:endParaRPr lang="es-ES" dirty="0" smtClean="0">
                        <a:latin typeface="Arial Narrow" panose="020B0606020202030204" pitchFamily="34" charset="0"/>
                      </a:endParaRPr>
                    </a:p>
                    <a:p>
                      <a:pPr algn="ctr">
                        <a:lnSpc>
                          <a:spcPct val="70000"/>
                        </a:lnSpc>
                      </a:pPr>
                      <a:r>
                        <a:rPr lang="es-ES" sz="2000" dirty="0" smtClean="0">
                          <a:latin typeface="Arial Narrow" panose="020B0606020202030204" pitchFamily="34" charset="0"/>
                        </a:rPr>
                        <a:t>SUBSIDIO</a:t>
                      </a:r>
                    </a:p>
                    <a:p>
                      <a:pPr algn="ctr">
                        <a:lnSpc>
                          <a:spcPct val="70000"/>
                        </a:lnSpc>
                      </a:pPr>
                      <a:r>
                        <a:rPr lang="es-ES" sz="2000" baseline="0" dirty="0" smtClean="0">
                          <a:latin typeface="Arial Narrow" panose="020B0606020202030204" pitchFamily="34" charset="0"/>
                        </a:rPr>
                        <a:t>FAMILIAR</a:t>
                      </a:r>
                    </a:p>
                    <a:p>
                      <a:pPr algn="ctr">
                        <a:lnSpc>
                          <a:spcPct val="70000"/>
                        </a:lnSpc>
                      </a:pPr>
                      <a:endParaRPr lang="es-ES" sz="2000" baseline="0" dirty="0" smtClean="0">
                        <a:latin typeface="Arial Narrow" panose="020B0606020202030204" pitchFamily="34" charset="0"/>
                      </a:endParaRPr>
                    </a:p>
                    <a:p>
                      <a:pPr algn="ctr">
                        <a:lnSpc>
                          <a:spcPct val="70000"/>
                        </a:lnSpc>
                      </a:pPr>
                      <a:r>
                        <a:rPr lang="es-ES" sz="3200" baseline="0" dirty="0" smtClean="0">
                          <a:latin typeface="Arial Narrow" panose="020B0606020202030204" pitchFamily="34" charset="0"/>
                        </a:rPr>
                        <a:t>CUOTA</a:t>
                      </a:r>
                    </a:p>
                    <a:p>
                      <a:pPr algn="ctr">
                        <a:lnSpc>
                          <a:spcPct val="70000"/>
                        </a:lnSpc>
                      </a:pPr>
                      <a:r>
                        <a:rPr lang="es-ES" sz="1800" baseline="0" dirty="0" smtClean="0">
                          <a:latin typeface="Arial Narrow" panose="020B0606020202030204" pitchFamily="34" charset="0"/>
                        </a:rPr>
                        <a:t>MONETARIA</a:t>
                      </a:r>
                    </a:p>
                    <a:p>
                      <a:pPr algn="ctr">
                        <a:lnSpc>
                          <a:spcPct val="70000"/>
                        </a:lnSpc>
                      </a:pPr>
                      <a:endParaRPr lang="es-ES" sz="1600" baseline="0" dirty="0" smtClean="0">
                        <a:latin typeface="Arial Narrow" panose="020B0606020202030204" pitchFamily="34" charset="0"/>
                      </a:endParaRPr>
                    </a:p>
                    <a:p>
                      <a:pPr algn="ctr">
                        <a:lnSpc>
                          <a:spcPct val="70000"/>
                        </a:lnSpc>
                      </a:pPr>
                      <a:r>
                        <a:rPr lang="es-ES" sz="2800" baseline="0" dirty="0" smtClean="0">
                          <a:latin typeface="Arial Narrow" panose="020B0606020202030204" pitchFamily="34" charset="0"/>
                        </a:rPr>
                        <a:t>SERVICIOS </a:t>
                      </a:r>
                    </a:p>
                    <a:p>
                      <a:pPr algn="ctr">
                        <a:lnSpc>
                          <a:spcPct val="70000"/>
                        </a:lnSpc>
                      </a:pPr>
                      <a:r>
                        <a:rPr lang="es-ES" sz="1600" baseline="0" dirty="0" smtClean="0">
                          <a:latin typeface="Arial Narrow" panose="020B0606020202030204" pitchFamily="34" charset="0"/>
                        </a:rPr>
                        <a:t>SOCIALES</a:t>
                      </a:r>
                    </a:p>
                    <a:p>
                      <a:pPr algn="ctr">
                        <a:lnSpc>
                          <a:spcPct val="70000"/>
                        </a:lnSpc>
                      </a:pPr>
                      <a:endParaRPr lang="es-ES" sz="1600" baseline="0" dirty="0" smtClean="0">
                        <a:latin typeface="Arial Narrow" panose="020B0606020202030204" pitchFamily="34" charset="0"/>
                      </a:endParaRPr>
                    </a:p>
                    <a:p>
                      <a:pPr algn="ctr">
                        <a:lnSpc>
                          <a:spcPct val="70000"/>
                        </a:lnSpc>
                      </a:pPr>
                      <a:endParaRPr lang="es-ES" sz="1600" baseline="0" dirty="0" smtClean="0">
                        <a:latin typeface="Arial Narrow" panose="020B0606020202030204" pitchFamily="34" charset="0"/>
                      </a:endParaRPr>
                    </a:p>
                    <a:p>
                      <a:pPr algn="ctr">
                        <a:lnSpc>
                          <a:spcPct val="70000"/>
                        </a:lnSpc>
                      </a:pPr>
                      <a:r>
                        <a:rPr lang="es-ES" sz="2000" baseline="0" dirty="0" smtClean="0">
                          <a:latin typeface="Arial Narrow" panose="020B0606020202030204" pitchFamily="34" charset="0"/>
                        </a:rPr>
                        <a:t>Subsidio </a:t>
                      </a:r>
                    </a:p>
                    <a:p>
                      <a:pPr algn="ctr">
                        <a:lnSpc>
                          <a:spcPct val="70000"/>
                        </a:lnSpc>
                      </a:pPr>
                      <a:r>
                        <a:rPr lang="es-ES" sz="2800" baseline="0" dirty="0" smtClean="0">
                          <a:latin typeface="Arial Narrow" panose="020B0606020202030204" pitchFamily="34" charset="0"/>
                        </a:rPr>
                        <a:t>VIS</a:t>
                      </a:r>
                    </a:p>
                    <a:p>
                      <a:pPr algn="ctr">
                        <a:lnSpc>
                          <a:spcPct val="70000"/>
                        </a:lnSpc>
                      </a:pPr>
                      <a:endParaRPr lang="es-ES" sz="1600" baseline="0" dirty="0" smtClean="0">
                        <a:latin typeface="Arial Narrow" panose="020B0606020202030204" pitchFamily="34" charset="0"/>
                      </a:endParaRPr>
                    </a:p>
                  </a:txBody>
                  <a:tcPr>
                    <a:lnL w="38100" cap="flat" cmpd="sng" algn="ctr">
                      <a:solidFill>
                        <a:prstClr val="white"/>
                      </a:solidFill>
                      <a:prstDash val="solid"/>
                      <a:round/>
                      <a:headEnd type="none" w="med" len="med"/>
                      <a:tailEnd type="none" w="med" len="med"/>
                    </a:lnL>
                    <a:lnR w="38100" cap="flat" cmpd="sng" algn="ctr">
                      <a:solidFill>
                        <a:prstClr val="white"/>
                      </a:solidFill>
                      <a:prstDash val="solid"/>
                      <a:round/>
                      <a:headEnd type="none" w="med" len="med"/>
                      <a:tailEnd type="none" w="med" len="med"/>
                    </a:ln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50000"/>
                      </a:schemeClr>
                    </a:solidFill>
                  </a:tcPr>
                </a:tc>
                <a:tc>
                  <a:txBody>
                    <a:bodyPr/>
                    <a:lstStyle/>
                    <a:p>
                      <a:pPr algn="ctr">
                        <a:lnSpc>
                          <a:spcPct val="70000"/>
                        </a:lnSpc>
                      </a:pPr>
                      <a:endParaRPr lang="es-ES" sz="2000" baseline="0" dirty="0" smtClean="0">
                        <a:latin typeface="Arial Narrow" panose="020B0606020202030204" pitchFamily="34" charset="0"/>
                      </a:endParaRPr>
                    </a:p>
                    <a:p>
                      <a:pPr algn="ctr">
                        <a:lnSpc>
                          <a:spcPct val="70000"/>
                        </a:lnSpc>
                      </a:pPr>
                      <a:endParaRPr lang="es-ES" sz="2000" baseline="0" dirty="0" smtClean="0">
                        <a:latin typeface="Arial Narrow" panose="020B0606020202030204" pitchFamily="34" charset="0"/>
                      </a:endParaRPr>
                    </a:p>
                    <a:p>
                      <a:pPr algn="ctr">
                        <a:lnSpc>
                          <a:spcPct val="70000"/>
                        </a:lnSpc>
                      </a:pPr>
                      <a:r>
                        <a:rPr lang="es-ES" sz="2200" baseline="0" dirty="0" smtClean="0">
                          <a:latin typeface="Arial Narrow" panose="020B0606020202030204" pitchFamily="34" charset="0"/>
                        </a:rPr>
                        <a:t>MECANISMO</a:t>
                      </a:r>
                    </a:p>
                    <a:p>
                      <a:pPr algn="ctr">
                        <a:lnSpc>
                          <a:spcPct val="70000"/>
                        </a:lnSpc>
                      </a:pPr>
                      <a:endParaRPr lang="es-ES" sz="2000" b="0" i="1" baseline="0" dirty="0" smtClean="0">
                        <a:latin typeface="Arial Narrow" panose="020B0606020202030204" pitchFamily="34" charset="0"/>
                      </a:endParaRPr>
                    </a:p>
                    <a:p>
                      <a:pPr algn="ctr">
                        <a:lnSpc>
                          <a:spcPct val="70000"/>
                        </a:lnSpc>
                      </a:pPr>
                      <a:r>
                        <a:rPr lang="es-ES" sz="2000" b="0" i="1" baseline="0" dirty="0" smtClean="0">
                          <a:latin typeface="Arial Narrow" panose="020B0606020202030204" pitchFamily="34" charset="0"/>
                        </a:rPr>
                        <a:t>de</a:t>
                      </a:r>
                    </a:p>
                    <a:p>
                      <a:pPr algn="ctr">
                        <a:lnSpc>
                          <a:spcPct val="70000"/>
                        </a:lnSpc>
                      </a:pPr>
                      <a:endParaRPr lang="es-ES" sz="2200" baseline="0" dirty="0" smtClean="0">
                        <a:latin typeface="Arial Narrow" panose="020B0606020202030204" pitchFamily="34" charset="0"/>
                      </a:endParaRPr>
                    </a:p>
                    <a:p>
                      <a:pPr algn="ctr">
                        <a:lnSpc>
                          <a:spcPct val="70000"/>
                        </a:lnSpc>
                      </a:pPr>
                      <a:r>
                        <a:rPr lang="es-ES" sz="2200" baseline="0" dirty="0" smtClean="0">
                          <a:latin typeface="Arial Narrow" panose="020B0606020202030204" pitchFamily="34" charset="0"/>
                        </a:rPr>
                        <a:t>PROTECCIÓN</a:t>
                      </a:r>
                    </a:p>
                    <a:p>
                      <a:pPr algn="ctr">
                        <a:lnSpc>
                          <a:spcPct val="70000"/>
                        </a:lnSpc>
                      </a:pPr>
                      <a:r>
                        <a:rPr lang="es-ES" sz="2400" baseline="0" dirty="0" smtClean="0">
                          <a:latin typeface="Arial Narrow" panose="020B0606020202030204" pitchFamily="34" charset="0"/>
                        </a:rPr>
                        <a:t>AL CESANTE</a:t>
                      </a:r>
                    </a:p>
                  </a:txBody>
                  <a:tcPr>
                    <a:lnL w="38100" cap="flat" cmpd="sng" algn="ctr">
                      <a:solidFill>
                        <a:prstClr val="white"/>
                      </a:solidFill>
                      <a:prstDash val="solid"/>
                      <a:round/>
                      <a:headEnd type="none" w="med" len="med"/>
                      <a:tailEnd type="none" w="med" len="med"/>
                    </a:lnL>
                    <a:lnR w="38100" cap="flat" cmpd="sng" algn="ctr">
                      <a:solidFill>
                        <a:prstClr val="white"/>
                      </a:solidFill>
                      <a:prstDash val="solid"/>
                      <a:round/>
                      <a:headEnd type="none" w="med" len="med"/>
                      <a:tailEnd type="none" w="med" len="med"/>
                    </a:ln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50000"/>
                      </a:schemeClr>
                    </a:solidFill>
                  </a:tcPr>
                </a:tc>
              </a:tr>
            </a:tbl>
          </a:graphicData>
        </a:graphic>
      </p:graphicFrame>
      <p:sp>
        <p:nvSpPr>
          <p:cNvPr id="10" name="Rectángulo 9"/>
          <p:cNvSpPr/>
          <p:nvPr/>
        </p:nvSpPr>
        <p:spPr>
          <a:xfrm>
            <a:off x="683568" y="2204864"/>
            <a:ext cx="7992888" cy="501758"/>
          </a:xfrm>
          <a:prstGeom prst="rect">
            <a:avLst/>
          </a:prstGeom>
          <a:solidFill>
            <a:schemeClr val="accent2">
              <a:lumMod val="75000"/>
            </a:schemeClr>
          </a:solid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latin typeface="Arial Narrow" panose="020B0606020202030204" pitchFamily="34" charset="0"/>
            </a:endParaRPr>
          </a:p>
        </p:txBody>
      </p:sp>
      <p:sp>
        <p:nvSpPr>
          <p:cNvPr id="11" name="CuadroTexto 10"/>
          <p:cNvSpPr txBox="1"/>
          <p:nvPr/>
        </p:nvSpPr>
        <p:spPr>
          <a:xfrm>
            <a:off x="3468745" y="2228389"/>
            <a:ext cx="2492285" cy="523220"/>
          </a:xfrm>
          <a:prstGeom prst="rect">
            <a:avLst/>
          </a:prstGeom>
          <a:noFill/>
        </p:spPr>
        <p:txBody>
          <a:bodyPr wrap="none" rtlCol="0">
            <a:spAutoFit/>
          </a:bodyPr>
          <a:lstStyle/>
          <a:p>
            <a:r>
              <a:rPr lang="es-ES" sz="2800" b="1" dirty="0" smtClean="0">
                <a:solidFill>
                  <a:schemeClr val="bg1"/>
                </a:solidFill>
                <a:latin typeface="Arial Narrow" panose="020B0606020202030204" pitchFamily="34" charset="0"/>
                <a:cs typeface="Arial"/>
              </a:rPr>
              <a:t>PRESTACIONES</a:t>
            </a:r>
            <a:endParaRPr lang="es-ES" sz="2800" b="1" dirty="0">
              <a:solidFill>
                <a:schemeClr val="bg1"/>
              </a:solidFill>
              <a:latin typeface="Arial Narrow" panose="020B0606020202030204" pitchFamily="34" charset="0"/>
              <a:cs typeface="Arial"/>
            </a:endParaRPr>
          </a:p>
        </p:txBody>
      </p:sp>
      <p:cxnSp>
        <p:nvCxnSpPr>
          <p:cNvPr id="12" name="Conector recto 11"/>
          <p:cNvCxnSpPr/>
          <p:nvPr/>
        </p:nvCxnSpPr>
        <p:spPr>
          <a:xfrm>
            <a:off x="7884368" y="3640071"/>
            <a:ext cx="443458"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 name="Conector recto 14"/>
          <p:cNvCxnSpPr/>
          <p:nvPr/>
        </p:nvCxnSpPr>
        <p:spPr>
          <a:xfrm>
            <a:off x="7020272" y="3640071"/>
            <a:ext cx="443458"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 name="Conector recto 11"/>
          <p:cNvCxnSpPr/>
          <p:nvPr/>
        </p:nvCxnSpPr>
        <p:spPr>
          <a:xfrm>
            <a:off x="7872958" y="4216135"/>
            <a:ext cx="443458"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 name="Conector recto 14"/>
          <p:cNvCxnSpPr/>
          <p:nvPr/>
        </p:nvCxnSpPr>
        <p:spPr>
          <a:xfrm>
            <a:off x="7008862" y="4216135"/>
            <a:ext cx="443458"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7" name="1 Título"/>
          <p:cNvSpPr>
            <a:spLocks noGrp="1"/>
          </p:cNvSpPr>
          <p:nvPr>
            <p:ph type="title"/>
          </p:nvPr>
        </p:nvSpPr>
        <p:spPr>
          <a:xfrm>
            <a:off x="3997761" y="-243408"/>
            <a:ext cx="5112568" cy="1143000"/>
          </a:xfrm>
        </p:spPr>
        <p:txBody>
          <a:bodyPr>
            <a:normAutofit/>
          </a:bodyPr>
          <a:lstStyle/>
          <a:p>
            <a:r>
              <a:rPr lang="es-CO" sz="2000" b="1" dirty="0" smtClean="0">
                <a:solidFill>
                  <a:schemeClr val="bg1"/>
                </a:solidFill>
                <a:latin typeface="Arial Narrow" panose="020B0606020202030204" pitchFamily="34" charset="0"/>
              </a:rPr>
              <a:t>Recaudo y prestaciones de la cotización por semanas</a:t>
            </a:r>
            <a:endParaRPr lang="es-CO" sz="20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6009253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052736"/>
            <a:ext cx="8229600" cy="4525963"/>
          </a:xfrm>
        </p:spPr>
        <p:txBody>
          <a:bodyPr>
            <a:normAutofit/>
          </a:bodyPr>
          <a:lstStyle/>
          <a:p>
            <a:pPr marL="0" indent="0" algn="ctr">
              <a:buNone/>
            </a:pPr>
            <a:r>
              <a:rPr lang="es-CO" sz="2800" u="sng" dirty="0" smtClean="0">
                <a:latin typeface="Arial Narrow" panose="020B0606020202030204" pitchFamily="34" charset="0"/>
              </a:rPr>
              <a:t>Mintrabajo</a:t>
            </a:r>
            <a:r>
              <a:rPr lang="es-CO" sz="2800" dirty="0" smtClean="0">
                <a:latin typeface="Arial Narrow" panose="020B0606020202030204" pitchFamily="34" charset="0"/>
              </a:rPr>
              <a:t> promoverá el trabajo a tiempo parcial productivo, libre y con todas las garantías: </a:t>
            </a:r>
            <a:r>
              <a:rPr lang="es-CO" sz="2800" u="sng" dirty="0" smtClean="0">
                <a:latin typeface="Arial Narrow" panose="020B0606020202030204" pitchFamily="34" charset="0"/>
              </a:rPr>
              <a:t>un trabajo como debe ser</a:t>
            </a:r>
          </a:p>
          <a:p>
            <a:pPr marL="0" indent="0" algn="ctr">
              <a:buNone/>
            </a:pPr>
            <a:endParaRPr lang="es-CO" sz="2800" u="sng" dirty="0" smtClean="0">
              <a:latin typeface="Arial Narrow" panose="020B0606020202030204" pitchFamily="34" charset="0"/>
            </a:endParaRPr>
          </a:p>
          <a:p>
            <a:pPr marL="0" indent="0" algn="ctr">
              <a:buNone/>
            </a:pPr>
            <a:r>
              <a:rPr lang="es-CO" sz="2800" u="sng" dirty="0" smtClean="0">
                <a:latin typeface="Arial Narrow" panose="020B0606020202030204" pitchFamily="34" charset="0"/>
              </a:rPr>
              <a:t>UGPP</a:t>
            </a:r>
            <a:r>
              <a:rPr lang="es-CO" sz="2800" dirty="0" smtClean="0">
                <a:latin typeface="Arial Narrow" panose="020B0606020202030204" pitchFamily="34" charset="0"/>
              </a:rPr>
              <a:t> vigilará el buen uso de la figura de la cotización a tiempo parcial respecto al pago a la seguridad social</a:t>
            </a:r>
            <a:endParaRPr lang="es-CO" sz="2800" dirty="0">
              <a:latin typeface="Arial Narrow" panose="020B0606020202030204" pitchFamily="34" charset="0"/>
            </a:endParaRPr>
          </a:p>
        </p:txBody>
      </p:sp>
      <p:sp>
        <p:nvSpPr>
          <p:cNvPr id="2" name="1 Rectángulo"/>
          <p:cNvSpPr/>
          <p:nvPr/>
        </p:nvSpPr>
        <p:spPr>
          <a:xfrm>
            <a:off x="467544" y="4221088"/>
            <a:ext cx="7992888" cy="1569660"/>
          </a:xfrm>
          <a:prstGeom prst="rect">
            <a:avLst/>
          </a:prstGeom>
        </p:spPr>
        <p:txBody>
          <a:bodyPr wrap="square">
            <a:spAutoFit/>
          </a:bodyPr>
          <a:lstStyle/>
          <a:p>
            <a:pPr algn="ctr"/>
            <a:r>
              <a:rPr lang="es-ES_tradnl" altLang="es-ES" sz="2400" b="1" i="1" dirty="0">
                <a:solidFill>
                  <a:srgbClr val="C00000"/>
                </a:solidFill>
                <a:latin typeface="Arial Narrow" pitchFamily="34" charset="0"/>
              </a:rPr>
              <a:t>“</a:t>
            </a:r>
            <a:r>
              <a:rPr lang="es-ES_tradnl" altLang="ja-JP" sz="2400" b="1" i="1" dirty="0">
                <a:solidFill>
                  <a:srgbClr val="C00000"/>
                </a:solidFill>
                <a:latin typeface="Arial Narrow" pitchFamily="34" charset="0"/>
              </a:rPr>
              <a:t>Esta nueva visión del trabajo, con plenas garantías de bienestar para la vejez, inspira la reforma que lideramos y se inscribe en el marco de las profundas transformaciones sociales que ha emprendido este Gobierno</a:t>
            </a:r>
            <a:r>
              <a:rPr lang="es-ES_tradnl" altLang="es-ES" sz="2400" b="1" i="1" dirty="0">
                <a:solidFill>
                  <a:srgbClr val="C00000"/>
                </a:solidFill>
                <a:latin typeface="Arial Narrow" pitchFamily="34" charset="0"/>
              </a:rPr>
              <a:t>”</a:t>
            </a:r>
            <a:endParaRPr lang="es-ES_tradnl" sz="2400" b="1" i="1" dirty="0">
              <a:solidFill>
                <a:srgbClr val="C00000"/>
              </a:solidFill>
              <a:latin typeface="Arial Narrow" pitchFamily="34" charset="0"/>
            </a:endParaRPr>
          </a:p>
        </p:txBody>
      </p:sp>
      <p:sp>
        <p:nvSpPr>
          <p:cNvPr id="4" name="3 CuadroTexto"/>
          <p:cNvSpPr txBox="1"/>
          <p:nvPr/>
        </p:nvSpPr>
        <p:spPr>
          <a:xfrm>
            <a:off x="4311263" y="-27384"/>
            <a:ext cx="4680520" cy="584775"/>
          </a:xfrm>
          <a:prstGeom prst="rect">
            <a:avLst/>
          </a:prstGeom>
          <a:noFill/>
        </p:spPr>
        <p:txBody>
          <a:bodyPr wrap="square" rtlCol="0">
            <a:spAutoFit/>
          </a:bodyPr>
          <a:lstStyle/>
          <a:p>
            <a:pPr algn="ctr"/>
            <a:r>
              <a:rPr lang="es-CO" sz="3200" b="1" dirty="0">
                <a:solidFill>
                  <a:schemeClr val="bg1"/>
                </a:solidFill>
                <a:latin typeface="Arial Narrow" pitchFamily="34" charset="0"/>
              </a:rPr>
              <a:t>¡El trabajo como debe ser!</a:t>
            </a:r>
          </a:p>
        </p:txBody>
      </p:sp>
    </p:spTree>
    <p:extLst>
      <p:ext uri="{BB962C8B-B14F-4D97-AF65-F5344CB8AC3E}">
        <p14:creationId xmlns:p14="http://schemas.microsoft.com/office/powerpoint/2010/main" val="1087917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Hexágono"/>
          <p:cNvSpPr/>
          <p:nvPr/>
        </p:nvSpPr>
        <p:spPr>
          <a:xfrm>
            <a:off x="2339752" y="1700808"/>
            <a:ext cx="4230216" cy="3888432"/>
          </a:xfrm>
          <a:prstGeom prst="hexagon">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CO" dirty="0">
              <a:latin typeface="Arial" panose="020B0604020202020204" pitchFamily="34" charset="0"/>
              <a:cs typeface="Arial" panose="020B0604020202020204" pitchFamily="34" charset="0"/>
            </a:endParaRPr>
          </a:p>
        </p:txBody>
      </p:sp>
      <p:sp>
        <p:nvSpPr>
          <p:cNvPr id="4" name="3 CuadroTexto"/>
          <p:cNvSpPr txBox="1"/>
          <p:nvPr/>
        </p:nvSpPr>
        <p:spPr>
          <a:xfrm>
            <a:off x="3098146" y="3081734"/>
            <a:ext cx="2769998" cy="830997"/>
          </a:xfrm>
          <a:prstGeom prst="rect">
            <a:avLst/>
          </a:prstGeom>
          <a:noFill/>
        </p:spPr>
        <p:txBody>
          <a:bodyPr wrap="square" rtlCol="0">
            <a:spAutoFit/>
          </a:bodyPr>
          <a:lstStyle/>
          <a:p>
            <a:pPr algn="ctr"/>
            <a:r>
              <a:rPr lang="es-CO" sz="4800" dirty="0" smtClean="0">
                <a:latin typeface="Arial" panose="020B0604020202020204" pitchFamily="34" charset="0"/>
                <a:cs typeface="Arial" panose="020B0604020202020204" pitchFamily="34" charset="0"/>
              </a:rPr>
              <a:t>EMPLEO</a:t>
            </a:r>
            <a:endParaRPr lang="es-CO" sz="4800" dirty="0">
              <a:latin typeface="Arial" panose="020B0604020202020204" pitchFamily="34" charset="0"/>
              <a:cs typeface="Arial" panose="020B0604020202020204" pitchFamily="34" charset="0"/>
            </a:endParaRPr>
          </a:p>
        </p:txBody>
      </p:sp>
      <p:sp>
        <p:nvSpPr>
          <p:cNvPr id="38" name="37 CuadroTexto"/>
          <p:cNvSpPr txBox="1"/>
          <p:nvPr/>
        </p:nvSpPr>
        <p:spPr>
          <a:xfrm>
            <a:off x="827584" y="910461"/>
            <a:ext cx="2376264" cy="1077218"/>
          </a:xfrm>
          <a:prstGeom prst="rect">
            <a:avLst/>
          </a:prstGeom>
          <a:noFill/>
        </p:spPr>
        <p:txBody>
          <a:bodyPr wrap="square" rtlCol="0">
            <a:spAutoFit/>
          </a:bodyPr>
          <a:lstStyle/>
          <a:p>
            <a:pPr algn="ctr"/>
            <a:r>
              <a:rPr lang="es-CO" sz="3200" dirty="0" smtClean="0">
                <a:latin typeface="Arial" panose="020B0604020202020204" pitchFamily="34" charset="0"/>
                <a:cs typeface="Arial" panose="020B0604020202020204" pitchFamily="34" charset="0"/>
              </a:rPr>
              <a:t>Generación de trabajo</a:t>
            </a:r>
            <a:endParaRPr lang="es-CO" sz="3200" dirty="0">
              <a:latin typeface="Arial" panose="020B0604020202020204" pitchFamily="34" charset="0"/>
              <a:cs typeface="Arial" panose="020B0604020202020204" pitchFamily="34" charset="0"/>
            </a:endParaRPr>
          </a:p>
        </p:txBody>
      </p:sp>
      <p:sp>
        <p:nvSpPr>
          <p:cNvPr id="46" name="45 CuadroTexto"/>
          <p:cNvSpPr txBox="1"/>
          <p:nvPr/>
        </p:nvSpPr>
        <p:spPr>
          <a:xfrm>
            <a:off x="5848987" y="1187459"/>
            <a:ext cx="2880320" cy="584775"/>
          </a:xfrm>
          <a:prstGeom prst="rect">
            <a:avLst/>
          </a:prstGeom>
          <a:noFill/>
        </p:spPr>
        <p:txBody>
          <a:bodyPr wrap="square" rtlCol="0">
            <a:spAutoFit/>
          </a:bodyPr>
          <a:lstStyle/>
          <a:p>
            <a:pPr algn="ctr"/>
            <a:r>
              <a:rPr lang="es-CO" sz="3200" dirty="0" smtClean="0">
                <a:latin typeface="Arial" panose="020B0604020202020204" pitchFamily="34" charset="0"/>
                <a:cs typeface="Arial" panose="020B0604020202020204" pitchFamily="34" charset="0"/>
              </a:rPr>
              <a:t>Formalización</a:t>
            </a:r>
            <a:endParaRPr lang="es-CO" sz="3200" dirty="0">
              <a:latin typeface="Arial" panose="020B0604020202020204" pitchFamily="34" charset="0"/>
              <a:cs typeface="Arial" panose="020B0604020202020204" pitchFamily="34" charset="0"/>
            </a:endParaRPr>
          </a:p>
        </p:txBody>
      </p:sp>
      <p:sp>
        <p:nvSpPr>
          <p:cNvPr id="47" name="46 CuadroTexto"/>
          <p:cNvSpPr txBox="1"/>
          <p:nvPr/>
        </p:nvSpPr>
        <p:spPr>
          <a:xfrm>
            <a:off x="6515708" y="3020759"/>
            <a:ext cx="2376264" cy="1077218"/>
          </a:xfrm>
          <a:prstGeom prst="rect">
            <a:avLst/>
          </a:prstGeom>
          <a:noFill/>
        </p:spPr>
        <p:txBody>
          <a:bodyPr wrap="square" rtlCol="0">
            <a:spAutoFit/>
          </a:bodyPr>
          <a:lstStyle/>
          <a:p>
            <a:pPr algn="ctr"/>
            <a:r>
              <a:rPr lang="es-CO" sz="3200" dirty="0" smtClean="0">
                <a:latin typeface="Arial" panose="020B0604020202020204" pitchFamily="34" charset="0"/>
                <a:cs typeface="Arial" panose="020B0604020202020204" pitchFamily="34" charset="0"/>
              </a:rPr>
              <a:t>Gestión de empleo</a:t>
            </a:r>
            <a:endParaRPr lang="es-CO" sz="3200" dirty="0">
              <a:latin typeface="Arial" panose="020B0604020202020204" pitchFamily="34" charset="0"/>
              <a:cs typeface="Arial" panose="020B0604020202020204" pitchFamily="34" charset="0"/>
            </a:endParaRPr>
          </a:p>
        </p:txBody>
      </p:sp>
      <p:sp>
        <p:nvSpPr>
          <p:cNvPr id="48" name="47 CuadroTexto"/>
          <p:cNvSpPr txBox="1"/>
          <p:nvPr/>
        </p:nvSpPr>
        <p:spPr>
          <a:xfrm>
            <a:off x="5626067" y="5373216"/>
            <a:ext cx="2880320" cy="584775"/>
          </a:xfrm>
          <a:prstGeom prst="rect">
            <a:avLst/>
          </a:prstGeom>
          <a:noFill/>
        </p:spPr>
        <p:txBody>
          <a:bodyPr wrap="square" rtlCol="0">
            <a:spAutoFit/>
          </a:bodyPr>
          <a:lstStyle/>
          <a:p>
            <a:pPr algn="ctr"/>
            <a:r>
              <a:rPr lang="es-CO" sz="3200" dirty="0" smtClean="0">
                <a:latin typeface="Arial" panose="020B0604020202020204" pitchFamily="34" charset="0"/>
                <a:cs typeface="Arial" panose="020B0604020202020204" pitchFamily="34" charset="0"/>
              </a:rPr>
              <a:t>Formación</a:t>
            </a:r>
            <a:endParaRPr lang="es-CO" sz="3200" dirty="0">
              <a:latin typeface="Arial" panose="020B0604020202020204" pitchFamily="34" charset="0"/>
              <a:cs typeface="Arial" panose="020B0604020202020204" pitchFamily="34" charset="0"/>
            </a:endParaRPr>
          </a:p>
        </p:txBody>
      </p:sp>
      <p:sp>
        <p:nvSpPr>
          <p:cNvPr id="49" name="48 CuadroTexto"/>
          <p:cNvSpPr txBox="1"/>
          <p:nvPr/>
        </p:nvSpPr>
        <p:spPr>
          <a:xfrm>
            <a:off x="647564" y="5391106"/>
            <a:ext cx="2880320" cy="584775"/>
          </a:xfrm>
          <a:prstGeom prst="rect">
            <a:avLst/>
          </a:prstGeom>
          <a:noFill/>
        </p:spPr>
        <p:txBody>
          <a:bodyPr wrap="square" rtlCol="0">
            <a:spAutoFit/>
          </a:bodyPr>
          <a:lstStyle/>
          <a:p>
            <a:pPr algn="ctr"/>
            <a:r>
              <a:rPr lang="es-CO" sz="3200" dirty="0" smtClean="0">
                <a:latin typeface="Arial" panose="020B0604020202020204" pitchFamily="34" charset="0"/>
                <a:cs typeface="Arial" panose="020B0604020202020204" pitchFamily="34" charset="0"/>
              </a:rPr>
              <a:t>Movilidad</a:t>
            </a:r>
            <a:endParaRPr lang="es-CO" sz="3200" dirty="0">
              <a:latin typeface="Arial" panose="020B0604020202020204" pitchFamily="34" charset="0"/>
              <a:cs typeface="Arial" panose="020B0604020202020204" pitchFamily="34" charset="0"/>
            </a:endParaRPr>
          </a:p>
        </p:txBody>
      </p:sp>
      <p:sp>
        <p:nvSpPr>
          <p:cNvPr id="50" name="49 CuadroTexto"/>
          <p:cNvSpPr txBox="1"/>
          <p:nvPr/>
        </p:nvSpPr>
        <p:spPr>
          <a:xfrm>
            <a:off x="0" y="3212976"/>
            <a:ext cx="2880320" cy="584775"/>
          </a:xfrm>
          <a:prstGeom prst="rect">
            <a:avLst/>
          </a:prstGeom>
          <a:noFill/>
        </p:spPr>
        <p:txBody>
          <a:bodyPr wrap="square" rtlCol="0">
            <a:spAutoFit/>
          </a:bodyPr>
          <a:lstStyle/>
          <a:p>
            <a:pPr algn="ctr"/>
            <a:r>
              <a:rPr lang="es-CO" sz="3200" dirty="0" smtClean="0">
                <a:latin typeface="Arial" panose="020B0604020202020204" pitchFamily="34" charset="0"/>
                <a:cs typeface="Arial" panose="020B0604020202020204" pitchFamily="34" charset="0"/>
              </a:rPr>
              <a:t>Diálogo</a:t>
            </a:r>
            <a:endParaRPr lang="es-CO" sz="3200" dirty="0">
              <a:latin typeface="Arial" panose="020B0604020202020204" pitchFamily="34" charset="0"/>
              <a:cs typeface="Arial" panose="020B0604020202020204" pitchFamily="34" charset="0"/>
            </a:endParaRPr>
          </a:p>
        </p:txBody>
      </p:sp>
      <p:sp>
        <p:nvSpPr>
          <p:cNvPr id="3" name="2 Título"/>
          <p:cNvSpPr>
            <a:spLocks noGrp="1"/>
          </p:cNvSpPr>
          <p:nvPr>
            <p:ph type="ctrTitle"/>
          </p:nvPr>
        </p:nvSpPr>
        <p:spPr>
          <a:xfrm>
            <a:off x="4644008" y="44624"/>
            <a:ext cx="3924048" cy="575408"/>
          </a:xfrm>
        </p:spPr>
        <p:txBody>
          <a:bodyPr>
            <a:normAutofit/>
          </a:bodyPr>
          <a:lstStyle/>
          <a:p>
            <a:pPr algn="ctr"/>
            <a:r>
              <a:rPr lang="es-CO" sz="2300" dirty="0">
                <a:solidFill>
                  <a:schemeClr val="bg1"/>
                </a:solidFill>
                <a:latin typeface="Arial" panose="020B0604020202020204" pitchFamily="34" charset="0"/>
                <a:cs typeface="Arial" panose="020B0604020202020204" pitchFamily="34" charset="0"/>
              </a:rPr>
              <a:t>Elementos del empleo</a:t>
            </a:r>
          </a:p>
        </p:txBody>
      </p:sp>
    </p:spTree>
    <p:extLst>
      <p:ext uri="{BB962C8B-B14F-4D97-AF65-F5344CB8AC3E}">
        <p14:creationId xmlns:p14="http://schemas.microsoft.com/office/powerpoint/2010/main" val="84483317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3" name="Agrupar 12"/>
          <p:cNvGrpSpPr/>
          <p:nvPr/>
        </p:nvGrpSpPr>
        <p:grpSpPr>
          <a:xfrm>
            <a:off x="7248026" y="5156500"/>
            <a:ext cx="1932486" cy="1368844"/>
            <a:chOff x="-885033" y="4768291"/>
            <a:chExt cx="3132000" cy="2189589"/>
          </a:xfrm>
        </p:grpSpPr>
        <p:pic>
          <p:nvPicPr>
            <p:cNvPr id="314" name="Imagen 10" descr="hombre-1.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85033" y="4768291"/>
              <a:ext cx="3132000" cy="2189589"/>
            </a:xfrm>
            <a:prstGeom prst="rect">
              <a:avLst/>
            </a:prstGeom>
          </p:spPr>
        </p:pic>
        <p:pic>
          <p:nvPicPr>
            <p:cNvPr id="315" name="Imagen 11" descr="mujer-2.gif"/>
            <p:cNvPicPr>
              <a:picLocks noChangeAspect="1"/>
            </p:cNvPicPr>
            <p:nvPr/>
          </p:nvPicPr>
          <p:blipFill rotWithShape="1">
            <a:blip r:embed="rId3" cstate="print">
              <a:extLst>
                <a:ext uri="{28A0092B-C50C-407E-A947-70E740481C1C}">
                  <a14:useLocalDpi xmlns:a14="http://schemas.microsoft.com/office/drawing/2010/main" val="0"/>
                </a:ext>
              </a:extLst>
            </a:blip>
            <a:srcRect l="36712" t="5614" r="31644"/>
            <a:stretch/>
          </p:blipFill>
          <p:spPr>
            <a:xfrm flipH="1">
              <a:off x="956007" y="4814441"/>
              <a:ext cx="991093" cy="2096602"/>
            </a:xfrm>
            <a:prstGeom prst="rect">
              <a:avLst/>
            </a:prstGeom>
          </p:spPr>
        </p:pic>
      </p:grpSp>
      <p:grpSp>
        <p:nvGrpSpPr>
          <p:cNvPr id="4" name="3 Grupo"/>
          <p:cNvGrpSpPr/>
          <p:nvPr/>
        </p:nvGrpSpPr>
        <p:grpSpPr>
          <a:xfrm>
            <a:off x="241234" y="729704"/>
            <a:ext cx="8862587" cy="5481983"/>
            <a:chOff x="241234" y="729704"/>
            <a:chExt cx="8862587" cy="5481983"/>
          </a:xfrm>
        </p:grpSpPr>
        <p:sp>
          <p:nvSpPr>
            <p:cNvPr id="5" name="4 Rectángulo">
              <a:hlinkClick r:id="" action="ppaction://noaction"/>
            </p:cNvPr>
            <p:cNvSpPr/>
            <p:nvPr/>
          </p:nvSpPr>
          <p:spPr>
            <a:xfrm>
              <a:off x="891847" y="1820724"/>
              <a:ext cx="1389600" cy="600164"/>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pPr lvl="0" defTabSz="273050">
                <a:buFont typeface="Arial" panose="020B0604020202020204" pitchFamily="34" charset="0"/>
                <a:buChar char="•"/>
              </a:pPr>
              <a:r>
                <a:rPr lang="es-CO" sz="1100" dirty="0" smtClean="0">
                  <a:latin typeface="Arial Narrow" panose="020B0606020202030204" pitchFamily="34" charset="0"/>
                </a:rPr>
                <a:t>ABECÉ formalización</a:t>
              </a:r>
            </a:p>
            <a:p>
              <a:pPr lvl="0" defTabSz="273050">
                <a:buFont typeface="Arial" panose="020B0604020202020204" pitchFamily="34" charset="0"/>
                <a:buChar char="•"/>
              </a:pPr>
              <a:r>
                <a:rPr lang="es-CO" sz="1100" dirty="0" smtClean="0">
                  <a:latin typeface="Arial Narrow" panose="020B0606020202030204" pitchFamily="34" charset="0"/>
                </a:rPr>
                <a:t>Documentos</a:t>
              </a:r>
            </a:p>
            <a:p>
              <a:pPr lvl="0" defTabSz="273050">
                <a:buFont typeface="Arial" panose="020B0604020202020204" pitchFamily="34" charset="0"/>
                <a:buChar char="•"/>
              </a:pPr>
              <a:r>
                <a:rPr lang="es-CO" sz="1100" dirty="0" smtClean="0">
                  <a:latin typeface="Arial Narrow" panose="020B0606020202030204" pitchFamily="34" charset="0"/>
                </a:rPr>
                <a:t>Proyectos normativos</a:t>
              </a:r>
              <a:endParaRPr lang="es-CO" sz="1100" dirty="0">
                <a:latin typeface="Arial Narrow" panose="020B0606020202030204" pitchFamily="34" charset="0"/>
              </a:endParaRPr>
            </a:p>
          </p:txBody>
        </p:sp>
        <p:sp>
          <p:nvSpPr>
            <p:cNvPr id="27" name="26 Rectángulo"/>
            <p:cNvSpPr/>
            <p:nvPr/>
          </p:nvSpPr>
          <p:spPr>
            <a:xfrm>
              <a:off x="251763" y="729704"/>
              <a:ext cx="1390242" cy="830997"/>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nchorCtr="0">
              <a:spAutoFit/>
            </a:bodyPr>
            <a:lstStyle/>
            <a:p>
              <a:pPr lvl="0" algn="ctr"/>
              <a:r>
                <a:rPr lang="es-CO" sz="1200" b="1" dirty="0" smtClean="0">
                  <a:solidFill>
                    <a:prstClr val="black"/>
                  </a:solidFill>
                  <a:latin typeface="Arial Narrow" panose="020B0606020202030204" pitchFamily="34" charset="0"/>
                </a:rPr>
                <a:t>Diseño y capacitación </a:t>
              </a:r>
            </a:p>
            <a:p>
              <a:pPr lvl="0" algn="ctr"/>
              <a:r>
                <a:rPr lang="es-CO" sz="1200" b="1" dirty="0" smtClean="0">
                  <a:solidFill>
                    <a:prstClr val="black"/>
                  </a:solidFill>
                  <a:latin typeface="Arial Narrow" panose="020B0606020202030204" pitchFamily="34" charset="0"/>
                </a:rPr>
                <a:t>MT/CNCPL/OIT/ Congreso </a:t>
              </a:r>
              <a:endParaRPr lang="es-CO" sz="1200" b="1" dirty="0">
                <a:solidFill>
                  <a:prstClr val="black"/>
                </a:solidFill>
                <a:latin typeface="Arial Narrow" panose="020B0606020202030204" pitchFamily="34" charset="0"/>
              </a:endParaRPr>
            </a:p>
          </p:txBody>
        </p:sp>
        <p:sp>
          <p:nvSpPr>
            <p:cNvPr id="28" name="27 Rectángulo"/>
            <p:cNvSpPr/>
            <p:nvPr/>
          </p:nvSpPr>
          <p:spPr>
            <a:xfrm>
              <a:off x="2420227" y="729705"/>
              <a:ext cx="1389600" cy="830997"/>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lgn="ctr"/>
              <a:r>
                <a:rPr lang="es-CO" sz="1200" b="1" dirty="0" smtClean="0">
                  <a:solidFill>
                    <a:prstClr val="black"/>
                  </a:solidFill>
                  <a:latin typeface="Arial Narrow" panose="020B0606020202030204" pitchFamily="34" charset="0"/>
                </a:rPr>
                <a:t>Socialización y Capacitación </a:t>
              </a:r>
            </a:p>
            <a:p>
              <a:pPr lvl="0" algn="ctr"/>
              <a:r>
                <a:rPr lang="es-CO" sz="1200" b="1" dirty="0" smtClean="0">
                  <a:solidFill>
                    <a:prstClr val="black"/>
                  </a:solidFill>
                  <a:latin typeface="Arial Narrow" panose="020B0606020202030204" pitchFamily="34" charset="0"/>
                </a:rPr>
                <a:t>MT/OIT/Otros</a:t>
              </a:r>
            </a:p>
            <a:p>
              <a:pPr lvl="0" algn="ctr"/>
              <a:endParaRPr lang="es-CO" sz="1200" b="1" dirty="0" smtClean="0">
                <a:solidFill>
                  <a:prstClr val="black"/>
                </a:solidFill>
                <a:latin typeface="Arial Narrow" panose="020B0606020202030204" pitchFamily="34" charset="0"/>
              </a:endParaRPr>
            </a:p>
          </p:txBody>
        </p:sp>
        <p:sp>
          <p:nvSpPr>
            <p:cNvPr id="84" name="AutoShape 13"/>
            <p:cNvSpPr>
              <a:spLocks/>
            </p:cNvSpPr>
            <p:nvPr/>
          </p:nvSpPr>
          <p:spPr bwMode="auto">
            <a:xfrm>
              <a:off x="6881649" y="787955"/>
              <a:ext cx="171928" cy="54237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ln/>
            <a:extLst/>
          </p:spPr>
          <p:style>
            <a:lnRef idx="2">
              <a:schemeClr val="accent3"/>
            </a:lnRef>
            <a:fillRef idx="1">
              <a:schemeClr val="lt1"/>
            </a:fillRef>
            <a:effectRef idx="0">
              <a:schemeClr val="accent3"/>
            </a:effectRef>
            <a:fontRef idx="minor">
              <a:schemeClr val="dk1"/>
            </a:fontRef>
          </p:style>
          <p:txBody>
            <a:bodyPr lIns="45719" tIns="45719" rIns="45719" bIns="45719"/>
            <a:lstStyle/>
            <a:p>
              <a:pPr algn="ctr">
                <a:defRPr/>
              </a:pPr>
              <a:endParaRPr lang="es-ES" sz="1300" b="1" dirty="0" smtClean="0">
                <a:latin typeface="Arial Narrow" panose="020B0606020202030204" pitchFamily="34" charset="0"/>
                <a:ea typeface="ＭＳ Ｐゴシック" charset="0"/>
                <a:cs typeface="Arial Black" charset="0"/>
                <a:sym typeface="Arial Black" charset="0"/>
              </a:endParaRPr>
            </a:p>
            <a:p>
              <a:pPr algn="ctr">
                <a:defRPr/>
              </a:pPr>
              <a:r>
                <a:rPr lang="es-ES" sz="1300" b="1" dirty="0" smtClean="0">
                  <a:latin typeface="Arial Narrow" panose="020B0606020202030204" pitchFamily="34" charset="0"/>
                  <a:ea typeface="ＭＳ Ｐゴシック" charset="0"/>
                  <a:cs typeface="Arial Black" charset="0"/>
                  <a:sym typeface="Arial Black" charset="0"/>
                  <a:hlinkClick r:id="" action="ppaction://noaction"/>
                </a:rPr>
                <a:t>ACUERDOS</a:t>
              </a:r>
            </a:p>
            <a:p>
              <a:pPr algn="ctr">
                <a:defRPr/>
              </a:pPr>
              <a:endParaRPr lang="es-ES" sz="1300" b="1" dirty="0">
                <a:latin typeface="Arial Narrow" panose="020B0606020202030204" pitchFamily="34" charset="0"/>
                <a:ea typeface="ＭＳ Ｐゴシック" charset="0"/>
                <a:cs typeface="Arial Black" charset="0"/>
                <a:sym typeface="Arial Black" charset="0"/>
                <a:hlinkClick r:id="" action="ppaction://noaction"/>
              </a:endParaRPr>
            </a:p>
            <a:p>
              <a:pPr algn="ctr">
                <a:defRPr/>
              </a:pPr>
              <a:r>
                <a:rPr lang="es-ES" sz="1300" b="1" dirty="0" smtClean="0">
                  <a:latin typeface="Arial Narrow" panose="020B0606020202030204" pitchFamily="34" charset="0"/>
                  <a:ea typeface="ＭＳ Ｐゴシック" charset="0"/>
                  <a:cs typeface="Arial Black" charset="0"/>
                  <a:sym typeface="Arial Black" charset="0"/>
                  <a:hlinkClick r:id="" action="ppaction://noaction"/>
                </a:rPr>
                <a:t>DE</a:t>
              </a:r>
            </a:p>
            <a:p>
              <a:pPr algn="ctr">
                <a:defRPr/>
              </a:pPr>
              <a:endParaRPr lang="es-ES" sz="1300" b="1" dirty="0">
                <a:latin typeface="Arial Narrow" panose="020B0606020202030204" pitchFamily="34" charset="0"/>
                <a:ea typeface="ＭＳ Ｐゴシック" charset="0"/>
                <a:cs typeface="Arial Black" charset="0"/>
                <a:sym typeface="Arial Black" charset="0"/>
                <a:hlinkClick r:id="" action="ppaction://noaction"/>
              </a:endParaRPr>
            </a:p>
            <a:p>
              <a:pPr algn="ctr">
                <a:defRPr/>
              </a:pPr>
              <a:r>
                <a:rPr lang="es-ES" sz="1300" b="1" dirty="0" smtClean="0">
                  <a:latin typeface="Arial Narrow" panose="020B0606020202030204" pitchFamily="34" charset="0"/>
                  <a:ea typeface="ＭＳ Ｐゴシック" charset="0"/>
                  <a:cs typeface="Arial Black" charset="0"/>
                  <a:sym typeface="Arial Black" charset="0"/>
                  <a:hlinkClick r:id="" action="ppaction://noaction"/>
                </a:rPr>
                <a:t>F</a:t>
              </a:r>
            </a:p>
            <a:p>
              <a:pPr algn="ctr">
                <a:defRPr/>
              </a:pPr>
              <a:r>
                <a:rPr lang="es-ES" sz="1300" b="1" dirty="0" smtClean="0">
                  <a:latin typeface="Arial Narrow" panose="020B0606020202030204" pitchFamily="34" charset="0"/>
                  <a:ea typeface="ＭＳ Ｐゴシック" charset="0"/>
                  <a:cs typeface="Arial Black" charset="0"/>
                  <a:sym typeface="Arial Black" charset="0"/>
                  <a:hlinkClick r:id="" action="ppaction://noaction"/>
                </a:rPr>
                <a:t>ORMAL</a:t>
              </a:r>
            </a:p>
            <a:p>
              <a:pPr algn="ctr">
                <a:defRPr/>
              </a:pPr>
              <a:r>
                <a:rPr lang="es-ES" sz="1300" b="1" dirty="0" smtClean="0">
                  <a:latin typeface="Arial Narrow" panose="020B0606020202030204" pitchFamily="34" charset="0"/>
                  <a:ea typeface="ＭＳ Ｐゴシック" charset="0"/>
                  <a:cs typeface="Arial Black" charset="0"/>
                  <a:sym typeface="Arial Black" charset="0"/>
                  <a:hlinkClick r:id="" action="ppaction://noaction"/>
                </a:rPr>
                <a:t>I</a:t>
              </a:r>
            </a:p>
            <a:p>
              <a:pPr algn="ctr">
                <a:defRPr/>
              </a:pPr>
              <a:r>
                <a:rPr lang="es-ES" sz="1300" b="1" dirty="0" smtClean="0">
                  <a:latin typeface="Arial Narrow" panose="020B0606020202030204" pitchFamily="34" charset="0"/>
                  <a:ea typeface="ＭＳ Ｐゴシック" charset="0"/>
                  <a:cs typeface="Arial Black" charset="0"/>
                  <a:sym typeface="Arial Black" charset="0"/>
                  <a:hlinkClick r:id="" action="ppaction://noaction"/>
                </a:rPr>
                <a:t>ZAC</a:t>
              </a:r>
            </a:p>
            <a:p>
              <a:pPr algn="ctr">
                <a:defRPr/>
              </a:pPr>
              <a:r>
                <a:rPr lang="es-ES" sz="1300" b="1" dirty="0" smtClean="0">
                  <a:latin typeface="Arial Narrow" panose="020B0606020202030204" pitchFamily="34" charset="0"/>
                  <a:ea typeface="ＭＳ Ｐゴシック" charset="0"/>
                  <a:cs typeface="Arial Black" charset="0"/>
                  <a:sym typeface="Arial Black" charset="0"/>
                  <a:hlinkClick r:id="" action="ppaction://noaction"/>
                </a:rPr>
                <a:t>I</a:t>
              </a:r>
            </a:p>
            <a:p>
              <a:pPr algn="ctr">
                <a:defRPr/>
              </a:pPr>
              <a:r>
                <a:rPr lang="es-ES" sz="1300" b="1" dirty="0" smtClean="0">
                  <a:latin typeface="Arial Narrow" panose="020B0606020202030204" pitchFamily="34" charset="0"/>
                  <a:ea typeface="ＭＳ Ｐゴシック" charset="0"/>
                  <a:cs typeface="Arial Black" charset="0"/>
                  <a:sym typeface="Arial Black" charset="0"/>
                  <a:hlinkClick r:id="" action="ppaction://noaction"/>
                </a:rPr>
                <a:t>ÓN</a:t>
              </a:r>
              <a:endParaRPr lang="es-ES" sz="1300" b="1" dirty="0">
                <a:latin typeface="Arial Narrow" panose="020B0606020202030204" pitchFamily="34" charset="0"/>
                <a:ea typeface="ＭＳ Ｐゴシック" charset="0"/>
                <a:cs typeface="Arial Black" charset="0"/>
                <a:sym typeface="Arial Black" charset="0"/>
              </a:endParaRPr>
            </a:p>
          </p:txBody>
        </p:sp>
        <p:sp>
          <p:nvSpPr>
            <p:cNvPr id="86" name="AutoShape 13"/>
            <p:cNvSpPr>
              <a:spLocks/>
            </p:cNvSpPr>
            <p:nvPr/>
          </p:nvSpPr>
          <p:spPr bwMode="auto">
            <a:xfrm>
              <a:off x="7168717" y="787955"/>
              <a:ext cx="171928" cy="54237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ln/>
            <a:extLst/>
          </p:spPr>
          <p:style>
            <a:lnRef idx="2">
              <a:schemeClr val="accent3"/>
            </a:lnRef>
            <a:fillRef idx="1">
              <a:schemeClr val="lt1"/>
            </a:fillRef>
            <a:effectRef idx="0">
              <a:schemeClr val="accent3"/>
            </a:effectRef>
            <a:fontRef idx="minor">
              <a:schemeClr val="dk1"/>
            </a:fontRef>
          </p:style>
          <p:txBody>
            <a:bodyPr lIns="45719" tIns="45719" rIns="45719" bIns="45719"/>
            <a:lstStyle/>
            <a:p>
              <a:pPr algn="ctr">
                <a:defRPr/>
              </a:pPr>
              <a:endParaRPr lang="es-ES" sz="1300" b="1" dirty="0" smtClean="0">
                <a:latin typeface="Arial Narrow" panose="020B0606020202030204" pitchFamily="34" charset="0"/>
                <a:ea typeface="ＭＳ Ｐゴシック" charset="0"/>
                <a:cs typeface="Arial Black" charset="0"/>
                <a:sym typeface="Arial Black" charset="0"/>
              </a:endParaRPr>
            </a:p>
            <a:p>
              <a:pPr algn="ctr">
                <a:defRPr/>
              </a:pPr>
              <a:r>
                <a:rPr lang="es-ES" sz="1300" b="1" dirty="0" smtClean="0">
                  <a:latin typeface="Arial Narrow" panose="020B0606020202030204" pitchFamily="34" charset="0"/>
                  <a:ea typeface="ＭＳ Ｐゴシック" charset="0"/>
                  <a:cs typeface="Arial Black" charset="0"/>
                  <a:sym typeface="Arial Black" charset="0"/>
                </a:rPr>
                <a:t>SEGU I M I  ENT O  </a:t>
              </a:r>
            </a:p>
            <a:p>
              <a:pPr algn="ctr">
                <a:defRPr/>
              </a:pPr>
              <a:r>
                <a:rPr lang="es-ES" sz="1300" b="1" dirty="0" smtClean="0">
                  <a:latin typeface="Arial Narrow" panose="020B0606020202030204" pitchFamily="34" charset="0"/>
                  <a:ea typeface="ＭＳ Ｐゴシック" charset="0"/>
                  <a:cs typeface="Arial Black" charset="0"/>
                  <a:sym typeface="Arial Black" charset="0"/>
                </a:rPr>
                <a:t>Y </a:t>
              </a:r>
            </a:p>
            <a:p>
              <a:pPr algn="ctr">
                <a:defRPr/>
              </a:pPr>
              <a:r>
                <a:rPr lang="es-ES" sz="1300" b="1" dirty="0" smtClean="0">
                  <a:latin typeface="Arial Narrow" panose="020B0606020202030204" pitchFamily="34" charset="0"/>
                  <a:ea typeface="ＭＳ Ｐゴシック" charset="0"/>
                  <a:cs typeface="Arial Black" charset="0"/>
                  <a:sym typeface="Arial Black" charset="0"/>
                </a:rPr>
                <a:t>EVALUACI ÓN</a:t>
              </a:r>
              <a:endParaRPr lang="es-ES" sz="1300" b="1" dirty="0">
                <a:latin typeface="Arial Narrow" panose="020B0606020202030204" pitchFamily="34" charset="0"/>
                <a:ea typeface="ＭＳ Ｐゴシック" charset="0"/>
                <a:cs typeface="Arial Black" charset="0"/>
                <a:sym typeface="Arial Black" charset="0"/>
              </a:endParaRPr>
            </a:p>
          </p:txBody>
        </p:sp>
        <p:sp>
          <p:nvSpPr>
            <p:cNvPr id="106" name="AutoShape 13"/>
            <p:cNvSpPr>
              <a:spLocks/>
            </p:cNvSpPr>
            <p:nvPr/>
          </p:nvSpPr>
          <p:spPr bwMode="auto">
            <a:xfrm>
              <a:off x="7456749" y="787955"/>
              <a:ext cx="171928" cy="54237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ln/>
            <a:extLst/>
          </p:spPr>
          <p:style>
            <a:lnRef idx="2">
              <a:schemeClr val="accent3"/>
            </a:lnRef>
            <a:fillRef idx="1">
              <a:schemeClr val="lt1"/>
            </a:fillRef>
            <a:effectRef idx="0">
              <a:schemeClr val="accent3"/>
            </a:effectRef>
            <a:fontRef idx="minor">
              <a:schemeClr val="dk1"/>
            </a:fontRef>
          </p:style>
          <p:txBody>
            <a:bodyPr lIns="45719" tIns="45719" rIns="45719" bIns="45719"/>
            <a:lstStyle/>
            <a:p>
              <a:pPr algn="ctr">
                <a:lnSpc>
                  <a:spcPct val="800000"/>
                </a:lnSpc>
                <a:defRPr/>
              </a:pPr>
              <a:r>
                <a:rPr lang="es-ES" sz="1300" b="1" dirty="0" smtClean="0">
                  <a:latin typeface="Arial Narrow" panose="020B0606020202030204" pitchFamily="34" charset="0"/>
                  <a:ea typeface="ＭＳ Ｐゴシック" charset="0"/>
                  <a:cs typeface="Arial Black" charset="0"/>
                  <a:sym typeface="Arial Black" charset="0"/>
                </a:rPr>
                <a:t>I</a:t>
              </a:r>
            </a:p>
            <a:p>
              <a:pPr algn="ctr">
                <a:lnSpc>
                  <a:spcPct val="800000"/>
                </a:lnSpc>
                <a:defRPr/>
              </a:pPr>
              <a:r>
                <a:rPr lang="es-ES" sz="1300" b="1" dirty="0" smtClean="0">
                  <a:latin typeface="Arial Narrow" panose="020B0606020202030204" pitchFamily="34" charset="0"/>
                  <a:ea typeface="ＭＳ Ｐゴシック" charset="0"/>
                  <a:cs typeface="Arial Black" charset="0"/>
                  <a:sym typeface="Arial Black" charset="0"/>
                </a:rPr>
                <a:t>V</a:t>
              </a:r>
            </a:p>
            <a:p>
              <a:pPr algn="ctr">
                <a:lnSpc>
                  <a:spcPct val="800000"/>
                </a:lnSpc>
                <a:defRPr/>
              </a:pPr>
              <a:r>
                <a:rPr lang="es-ES" sz="1300" b="1" dirty="0" smtClean="0">
                  <a:latin typeface="Arial Narrow" panose="020B0606020202030204" pitchFamily="34" charset="0"/>
                  <a:ea typeface="ＭＳ Ｐゴシック" charset="0"/>
                  <a:cs typeface="Arial Black" charset="0"/>
                  <a:sym typeface="Arial Black" charset="0"/>
                </a:rPr>
                <a:t>C</a:t>
              </a:r>
            </a:p>
            <a:p>
              <a:pPr algn="ctr">
                <a:defRPr/>
              </a:pPr>
              <a:endParaRPr lang="es-ES" sz="1300" b="1" dirty="0">
                <a:latin typeface="Arial Narrow" panose="020B0606020202030204" pitchFamily="34" charset="0"/>
                <a:ea typeface="ＭＳ Ｐゴシック" charset="0"/>
                <a:cs typeface="Arial Black" charset="0"/>
                <a:sym typeface="Arial Black" charset="0"/>
              </a:endParaRPr>
            </a:p>
          </p:txBody>
        </p:sp>
        <p:sp>
          <p:nvSpPr>
            <p:cNvPr id="107" name="106 Rectángulo"/>
            <p:cNvSpPr/>
            <p:nvPr/>
          </p:nvSpPr>
          <p:spPr>
            <a:xfrm>
              <a:off x="7994982" y="1183066"/>
              <a:ext cx="1029011" cy="461665"/>
            </a:xfrm>
            <a:prstGeom prst="rect">
              <a:avLst/>
            </a:prstGeom>
          </p:spPr>
          <p:style>
            <a:lnRef idx="2">
              <a:schemeClr val="accent5"/>
            </a:lnRef>
            <a:fillRef idx="1">
              <a:schemeClr val="lt1"/>
            </a:fillRef>
            <a:effectRef idx="0">
              <a:schemeClr val="accent5"/>
            </a:effectRef>
            <a:fontRef idx="minor">
              <a:schemeClr val="dk1"/>
            </a:fontRef>
          </p:style>
          <p:txBody>
            <a:bodyPr wrap="square" anchor="ctr" anchorCtr="0">
              <a:spAutoFit/>
            </a:bodyPr>
            <a:lstStyle/>
            <a:p>
              <a:pPr lvl="0" algn="ctr"/>
              <a:r>
                <a:rPr lang="es-CO" sz="1200" b="1" dirty="0" smtClean="0">
                  <a:solidFill>
                    <a:prstClr val="black"/>
                  </a:solidFill>
                  <a:latin typeface="Arial Narrow" panose="020B0606020202030204" pitchFamily="34" charset="0"/>
                </a:rPr>
                <a:t>Cultura Ciudadana</a:t>
              </a:r>
            </a:p>
          </p:txBody>
        </p:sp>
        <p:sp>
          <p:nvSpPr>
            <p:cNvPr id="108" name="107 Rectángulo"/>
            <p:cNvSpPr/>
            <p:nvPr/>
          </p:nvSpPr>
          <p:spPr>
            <a:xfrm>
              <a:off x="8016556" y="3147205"/>
              <a:ext cx="1087265" cy="1015663"/>
            </a:xfrm>
            <a:prstGeom prst="rect">
              <a:avLst/>
            </a:prstGeom>
          </p:spPr>
          <p:style>
            <a:lnRef idx="2">
              <a:schemeClr val="accent5"/>
            </a:lnRef>
            <a:fillRef idx="1">
              <a:schemeClr val="lt1"/>
            </a:fillRef>
            <a:effectRef idx="0">
              <a:schemeClr val="accent5"/>
            </a:effectRef>
            <a:fontRef idx="minor">
              <a:schemeClr val="dk1"/>
            </a:fontRef>
          </p:style>
          <p:txBody>
            <a:bodyPr wrap="square" anchor="ctr" anchorCtr="0">
              <a:spAutoFit/>
            </a:bodyPr>
            <a:lstStyle/>
            <a:p>
              <a:pPr lvl="0"/>
              <a:r>
                <a:rPr lang="es-CO" sz="1200" b="1" dirty="0" smtClean="0">
                  <a:solidFill>
                    <a:prstClr val="black"/>
                  </a:solidFill>
                  <a:latin typeface="Arial Narrow" panose="020B0606020202030204" pitchFamily="34" charset="0"/>
                </a:rPr>
                <a:t>Trabajo decente</a:t>
              </a:r>
            </a:p>
            <a:p>
              <a:pPr lvl="0"/>
              <a:endParaRPr lang="es-CO" sz="1200" b="1" dirty="0" smtClean="0">
                <a:solidFill>
                  <a:prstClr val="black"/>
                </a:solidFill>
                <a:latin typeface="Arial Narrow" panose="020B0606020202030204" pitchFamily="34" charset="0"/>
              </a:endParaRPr>
            </a:p>
            <a:p>
              <a:pPr lvl="0"/>
              <a:r>
                <a:rPr lang="es-CO" sz="1200" b="1" dirty="0" smtClean="0">
                  <a:solidFill>
                    <a:prstClr val="black"/>
                  </a:solidFill>
                  <a:latin typeface="Arial Narrow" panose="020B0606020202030204" pitchFamily="34" charset="0"/>
                </a:rPr>
                <a:t>Mayor</a:t>
              </a:r>
            </a:p>
            <a:p>
              <a:pPr lvl="0"/>
              <a:r>
                <a:rPr lang="es-CO" sz="1200" b="1" dirty="0" smtClean="0">
                  <a:solidFill>
                    <a:prstClr val="black"/>
                  </a:solidFill>
                  <a:latin typeface="Arial Narrow" panose="020B0606020202030204" pitchFamily="34" charset="0"/>
                </a:rPr>
                <a:t>productividad</a:t>
              </a:r>
            </a:p>
          </p:txBody>
        </p:sp>
        <p:sp>
          <p:nvSpPr>
            <p:cNvPr id="109" name="108 Rectángulo"/>
            <p:cNvSpPr/>
            <p:nvPr/>
          </p:nvSpPr>
          <p:spPr>
            <a:xfrm>
              <a:off x="7983277" y="5060893"/>
              <a:ext cx="1078547" cy="276999"/>
            </a:xfrm>
            <a:prstGeom prst="rect">
              <a:avLst/>
            </a:prstGeom>
          </p:spPr>
          <p:style>
            <a:lnRef idx="2">
              <a:schemeClr val="accent5"/>
            </a:lnRef>
            <a:fillRef idx="1">
              <a:schemeClr val="lt1"/>
            </a:fillRef>
            <a:effectRef idx="0">
              <a:schemeClr val="accent5"/>
            </a:effectRef>
            <a:fontRef idx="minor">
              <a:schemeClr val="dk1"/>
            </a:fontRef>
          </p:style>
          <p:txBody>
            <a:bodyPr wrap="square" anchor="ctr" anchorCtr="0">
              <a:spAutoFit/>
            </a:bodyPr>
            <a:lstStyle/>
            <a:p>
              <a:pPr lvl="0" algn="ctr"/>
              <a:r>
                <a:rPr lang="es-CO" sz="1200" b="1" dirty="0" smtClean="0">
                  <a:solidFill>
                    <a:prstClr val="black"/>
                  </a:solidFill>
                  <a:latin typeface="Arial Narrow" panose="020B0606020202030204" pitchFamily="34" charset="0"/>
                </a:rPr>
                <a:t>Control Social</a:t>
              </a:r>
            </a:p>
          </p:txBody>
        </p:sp>
        <p:sp>
          <p:nvSpPr>
            <p:cNvPr id="1034" name="1033 Flecha derecha"/>
            <p:cNvSpPr/>
            <p:nvPr/>
          </p:nvSpPr>
          <p:spPr>
            <a:xfrm>
              <a:off x="7665444" y="1267096"/>
              <a:ext cx="288032" cy="29360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111" name="110 Flecha derecha"/>
            <p:cNvSpPr/>
            <p:nvPr/>
          </p:nvSpPr>
          <p:spPr>
            <a:xfrm>
              <a:off x="7701058" y="3508235"/>
              <a:ext cx="288032" cy="29360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112" name="111 Flecha derecha"/>
            <p:cNvSpPr/>
            <p:nvPr/>
          </p:nvSpPr>
          <p:spPr>
            <a:xfrm>
              <a:off x="7685339" y="5066737"/>
              <a:ext cx="288032" cy="29360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117" name="116 Rectángulo"/>
            <p:cNvSpPr/>
            <p:nvPr/>
          </p:nvSpPr>
          <p:spPr>
            <a:xfrm>
              <a:off x="241234" y="2780405"/>
              <a:ext cx="1390242" cy="64633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nchorCtr="0">
              <a:spAutoFit/>
            </a:bodyPr>
            <a:lstStyle/>
            <a:p>
              <a:pPr lvl="0" algn="ctr"/>
              <a:r>
                <a:rPr lang="es-CO" sz="1200" b="1" dirty="0" smtClean="0">
                  <a:solidFill>
                    <a:prstClr val="black"/>
                  </a:solidFill>
                  <a:latin typeface="Arial Narrow" panose="020B0606020202030204" pitchFamily="34" charset="0"/>
                </a:rPr>
                <a:t>Formulación Política pública </a:t>
              </a:r>
            </a:p>
            <a:p>
              <a:pPr lvl="0" algn="ctr"/>
              <a:r>
                <a:rPr lang="es-CO" sz="1200" b="1" dirty="0" smtClean="0">
                  <a:solidFill>
                    <a:prstClr val="black"/>
                  </a:solidFill>
                  <a:latin typeface="Arial Narrow" panose="020B0606020202030204" pitchFamily="34" charset="0"/>
                </a:rPr>
                <a:t>Congreso/Gobierno</a:t>
              </a:r>
              <a:endParaRPr lang="es-CO" sz="1200" b="1" dirty="0">
                <a:solidFill>
                  <a:prstClr val="black"/>
                </a:solidFill>
                <a:latin typeface="Arial Narrow" panose="020B0606020202030204" pitchFamily="34" charset="0"/>
              </a:endParaRPr>
            </a:p>
          </p:txBody>
        </p:sp>
        <p:sp>
          <p:nvSpPr>
            <p:cNvPr id="123" name="122 Rectángulo"/>
            <p:cNvSpPr/>
            <p:nvPr/>
          </p:nvSpPr>
          <p:spPr>
            <a:xfrm>
              <a:off x="241234" y="5014726"/>
              <a:ext cx="1390242" cy="64633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nchorCtr="0">
              <a:spAutoFit/>
            </a:bodyPr>
            <a:lstStyle/>
            <a:p>
              <a:pPr lvl="0" algn="ctr"/>
              <a:r>
                <a:rPr lang="es-CO" sz="1200" b="1" dirty="0" smtClean="0">
                  <a:solidFill>
                    <a:prstClr val="black"/>
                  </a:solidFill>
                  <a:latin typeface="Arial Narrow" panose="020B0606020202030204" pitchFamily="34" charset="0"/>
                </a:rPr>
                <a:t>Apropiación ciudadana y divulgación MT</a:t>
              </a:r>
              <a:endParaRPr lang="es-CO" sz="1200" b="1" dirty="0">
                <a:solidFill>
                  <a:prstClr val="black"/>
                </a:solidFill>
                <a:latin typeface="Arial Narrow" panose="020B0606020202030204" pitchFamily="34" charset="0"/>
              </a:endParaRPr>
            </a:p>
          </p:txBody>
        </p:sp>
        <p:cxnSp>
          <p:nvCxnSpPr>
            <p:cNvPr id="124" name="123 Conector recto de flecha"/>
            <p:cNvCxnSpPr>
              <a:stCxn id="117" idx="2"/>
              <a:endCxn id="123" idx="0"/>
            </p:cNvCxnSpPr>
            <p:nvPr/>
          </p:nvCxnSpPr>
          <p:spPr>
            <a:xfrm>
              <a:off x="936355" y="3426736"/>
              <a:ext cx="0" cy="158799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
          <p:nvSpPr>
            <p:cNvPr id="149" name="148 Rectángulo"/>
            <p:cNvSpPr/>
            <p:nvPr/>
          </p:nvSpPr>
          <p:spPr>
            <a:xfrm>
              <a:off x="1796492" y="2767551"/>
              <a:ext cx="2643284" cy="212365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buFont typeface="Arial" panose="020B0604020202020204" pitchFamily="34" charset="0"/>
                <a:buChar char="•"/>
              </a:pPr>
              <a:r>
                <a:rPr lang="es-CO" sz="1200" b="1" dirty="0" smtClean="0">
                  <a:solidFill>
                    <a:prstClr val="black"/>
                  </a:solidFill>
                  <a:latin typeface="Arial Narrow" panose="020B0606020202030204" pitchFamily="34" charset="0"/>
                  <a:hlinkClick r:id="rId4" action="ppaction://hlinksldjump"/>
                </a:rPr>
                <a:t>Ley de Formalización</a:t>
              </a:r>
              <a:endParaRPr lang="es-CO" sz="1200" b="1" dirty="0" smtClean="0">
                <a:solidFill>
                  <a:prstClr val="black"/>
                </a:solidFill>
                <a:latin typeface="Arial Narrow" panose="020B0606020202030204" pitchFamily="34" charset="0"/>
              </a:endParaRPr>
            </a:p>
            <a:p>
              <a:pPr lvl="0">
                <a:buFont typeface="Arial" panose="020B0604020202020204" pitchFamily="34" charset="0"/>
                <a:buChar char="•"/>
              </a:pPr>
              <a:r>
                <a:rPr lang="es-CO" sz="1200" b="1" dirty="0" smtClean="0">
                  <a:solidFill>
                    <a:prstClr val="black"/>
                  </a:solidFill>
                  <a:latin typeface="Arial Narrow" panose="020B0606020202030204" pitchFamily="34" charset="0"/>
                  <a:hlinkClick r:id="" action="ppaction://noaction"/>
                </a:rPr>
                <a:t>Ley Reforma Tributaria</a:t>
              </a:r>
              <a:endParaRPr lang="es-CO" sz="1200" b="1" dirty="0" smtClean="0">
                <a:solidFill>
                  <a:prstClr val="black"/>
                </a:solidFill>
                <a:latin typeface="Arial Narrow" panose="020B0606020202030204" pitchFamily="34" charset="0"/>
              </a:endParaRPr>
            </a:p>
            <a:p>
              <a:pPr lvl="0">
                <a:buFont typeface="Arial" panose="020B0604020202020204" pitchFamily="34" charset="0"/>
                <a:buChar char="•"/>
              </a:pPr>
              <a:r>
                <a:rPr lang="es-CO" sz="1200" b="1" dirty="0" smtClean="0">
                  <a:solidFill>
                    <a:prstClr val="black"/>
                  </a:solidFill>
                  <a:latin typeface="Arial Narrow" panose="020B0606020202030204" pitchFamily="34" charset="0"/>
                </a:rPr>
                <a:t>Ley IVC</a:t>
              </a:r>
            </a:p>
            <a:p>
              <a:pPr lvl="0">
                <a:buFont typeface="Arial" panose="020B0604020202020204" pitchFamily="34" charset="0"/>
                <a:buChar char="•"/>
              </a:pPr>
              <a:r>
                <a:rPr lang="es-CO" sz="1200" b="1" dirty="0" smtClean="0">
                  <a:solidFill>
                    <a:prstClr val="black"/>
                  </a:solidFill>
                  <a:latin typeface="Arial Narrow" panose="020B0606020202030204" pitchFamily="34" charset="0"/>
                </a:rPr>
                <a:t>Ley de Riesgos Laborales</a:t>
              </a:r>
            </a:p>
            <a:p>
              <a:pPr lvl="0">
                <a:buFont typeface="Arial" panose="020B0604020202020204" pitchFamily="34" charset="0"/>
                <a:buChar char="•"/>
              </a:pPr>
              <a:r>
                <a:rPr lang="es-CO" sz="1200" b="1" dirty="0" smtClean="0">
                  <a:solidFill>
                    <a:prstClr val="black"/>
                  </a:solidFill>
                  <a:latin typeface="Arial Narrow" panose="020B0606020202030204" pitchFamily="34" charset="0"/>
                </a:rPr>
                <a:t>Desarrollo Pensión Familiar</a:t>
              </a:r>
            </a:p>
            <a:p>
              <a:pPr lvl="0">
                <a:buFont typeface="Arial" panose="020B0604020202020204" pitchFamily="34" charset="0"/>
                <a:buChar char="•"/>
              </a:pPr>
              <a:r>
                <a:rPr lang="es-CO" sz="1200" b="1" dirty="0" smtClean="0">
                  <a:solidFill>
                    <a:prstClr val="black"/>
                  </a:solidFill>
                  <a:latin typeface="Arial Narrow" panose="020B0606020202030204" pitchFamily="34" charset="0"/>
                  <a:hlinkClick r:id="" action="ppaction://noaction"/>
                </a:rPr>
                <a:t>Desarrollo BEPS</a:t>
              </a:r>
              <a:endParaRPr lang="es-CO" sz="1200" b="1" dirty="0" smtClean="0">
                <a:solidFill>
                  <a:prstClr val="black"/>
                </a:solidFill>
                <a:latin typeface="Arial Narrow" panose="020B0606020202030204" pitchFamily="34" charset="0"/>
              </a:endParaRPr>
            </a:p>
            <a:p>
              <a:pPr lvl="0">
                <a:buFont typeface="Arial" panose="020B0604020202020204" pitchFamily="34" charset="0"/>
                <a:buChar char="•"/>
              </a:pPr>
              <a:r>
                <a:rPr lang="es-CO" sz="1200" b="1" dirty="0" smtClean="0">
                  <a:solidFill>
                    <a:prstClr val="black"/>
                  </a:solidFill>
                  <a:latin typeface="Arial Narrow" panose="020B0606020202030204" pitchFamily="34" charset="0"/>
                  <a:hlinkClick r:id="" action="ppaction://noaction"/>
                </a:rPr>
                <a:t>Cotización periodos inferiores a un mes</a:t>
              </a:r>
              <a:endParaRPr lang="es-CO" sz="1200" b="1" dirty="0" smtClean="0">
                <a:solidFill>
                  <a:prstClr val="black"/>
                </a:solidFill>
                <a:latin typeface="Arial Narrow" panose="020B0606020202030204" pitchFamily="34" charset="0"/>
              </a:endParaRPr>
            </a:p>
            <a:p>
              <a:pPr lvl="0">
                <a:buFont typeface="Arial" panose="020B0604020202020204" pitchFamily="34" charset="0"/>
                <a:buChar char="•"/>
              </a:pPr>
              <a:r>
                <a:rPr lang="es-CO" sz="1200" b="1" dirty="0" smtClean="0">
                  <a:solidFill>
                    <a:prstClr val="black"/>
                  </a:solidFill>
                  <a:latin typeface="Arial Narrow" panose="020B0606020202030204" pitchFamily="34" charset="0"/>
                </a:rPr>
                <a:t>Formalización taxistas</a:t>
              </a:r>
            </a:p>
            <a:p>
              <a:pPr lvl="0">
                <a:buFont typeface="Arial" panose="020B0604020202020204" pitchFamily="34" charset="0"/>
                <a:buChar char="•"/>
              </a:pPr>
              <a:r>
                <a:rPr lang="es-CO" sz="1200" b="1" dirty="0" smtClean="0">
                  <a:solidFill>
                    <a:prstClr val="black"/>
                  </a:solidFill>
                  <a:latin typeface="Arial Narrow" panose="020B0606020202030204" pitchFamily="34" charset="0"/>
                </a:rPr>
                <a:t>Propuesta responsabilidad gremial rural</a:t>
              </a:r>
            </a:p>
            <a:p>
              <a:pPr lvl="0">
                <a:buFont typeface="Arial" panose="020B0604020202020204" pitchFamily="34" charset="0"/>
                <a:buChar char="•"/>
              </a:pPr>
              <a:r>
                <a:rPr lang="es-CO" sz="1200" b="1" dirty="0" smtClean="0">
                  <a:solidFill>
                    <a:prstClr val="black"/>
                  </a:solidFill>
                  <a:latin typeface="Arial Narrow" panose="020B0606020202030204" pitchFamily="34" charset="0"/>
                </a:rPr>
                <a:t>Trabajadores domésticas </a:t>
              </a:r>
            </a:p>
            <a:p>
              <a:pPr lvl="0">
                <a:buFont typeface="Arial" panose="020B0604020202020204" pitchFamily="34" charset="0"/>
                <a:buChar char="•"/>
              </a:pPr>
              <a:r>
                <a:rPr lang="es-CO" sz="1200" b="1" dirty="0" smtClean="0">
                  <a:solidFill>
                    <a:prstClr val="black"/>
                  </a:solidFill>
                  <a:latin typeface="Arial Narrow" panose="020B0606020202030204" pitchFamily="34" charset="0"/>
                  <a:hlinkClick r:id="" action="ppaction://noaction"/>
                </a:rPr>
                <a:t>Desarrollo SPE</a:t>
              </a:r>
              <a:endParaRPr lang="es-CO" sz="1200" b="1" dirty="0" smtClean="0">
                <a:solidFill>
                  <a:prstClr val="black"/>
                </a:solidFill>
                <a:latin typeface="Arial Narrow" panose="020B0606020202030204" pitchFamily="34" charset="0"/>
              </a:endParaRPr>
            </a:p>
          </p:txBody>
        </p:sp>
        <p:cxnSp>
          <p:nvCxnSpPr>
            <p:cNvPr id="171" name="170 Conector recto de flecha"/>
            <p:cNvCxnSpPr>
              <a:stCxn id="27" idx="3"/>
              <a:endCxn id="28" idx="1"/>
            </p:cNvCxnSpPr>
            <p:nvPr/>
          </p:nvCxnSpPr>
          <p:spPr>
            <a:xfrm>
              <a:off x="1642005" y="1145203"/>
              <a:ext cx="778222" cy="1"/>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146" name="145 Conector recto"/>
            <p:cNvCxnSpPr>
              <a:stCxn id="28" idx="2"/>
              <a:endCxn id="149" idx="0"/>
            </p:cNvCxnSpPr>
            <p:nvPr/>
          </p:nvCxnSpPr>
          <p:spPr>
            <a:xfrm>
              <a:off x="3115027" y="1560702"/>
              <a:ext cx="3107" cy="1206849"/>
            </a:xfrm>
            <a:prstGeom prst="line">
              <a:avLst/>
            </a:prstGeom>
            <a:ln>
              <a:solidFill>
                <a:srgbClr val="FF0000"/>
              </a:solidFill>
              <a:prstDash val="dash"/>
            </a:ln>
          </p:spPr>
          <p:style>
            <a:lnRef idx="2">
              <a:schemeClr val="accent2"/>
            </a:lnRef>
            <a:fillRef idx="0">
              <a:schemeClr val="accent2"/>
            </a:fillRef>
            <a:effectRef idx="1">
              <a:schemeClr val="accent2"/>
            </a:effectRef>
            <a:fontRef idx="minor">
              <a:schemeClr val="tx1"/>
            </a:fontRef>
          </p:style>
        </p:cxnSp>
        <p:sp>
          <p:nvSpPr>
            <p:cNvPr id="184" name="183 Rectángulo"/>
            <p:cNvSpPr/>
            <p:nvPr/>
          </p:nvSpPr>
          <p:spPr>
            <a:xfrm>
              <a:off x="2423013" y="5068742"/>
              <a:ext cx="1390242" cy="46166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nchorCtr="0">
              <a:spAutoFit/>
            </a:bodyPr>
            <a:lstStyle/>
            <a:p>
              <a:pPr lvl="0" algn="ctr"/>
              <a:r>
                <a:rPr lang="es-CO" sz="1200" b="1" dirty="0" smtClean="0">
                  <a:solidFill>
                    <a:prstClr val="black"/>
                  </a:solidFill>
                  <a:latin typeface="Arial Narrow" panose="020B0606020202030204" pitchFamily="34" charset="0"/>
                  <a:hlinkClick r:id="" action="ppaction://noaction"/>
                </a:rPr>
                <a:t>Campaña Colombia Trabaja Formal</a:t>
              </a:r>
              <a:endParaRPr lang="es-CO" sz="1200" b="1" dirty="0">
                <a:solidFill>
                  <a:prstClr val="black"/>
                </a:solidFill>
                <a:latin typeface="Arial Narrow" panose="020B0606020202030204" pitchFamily="34" charset="0"/>
              </a:endParaRPr>
            </a:p>
          </p:txBody>
        </p:sp>
        <p:cxnSp>
          <p:nvCxnSpPr>
            <p:cNvPr id="185" name="184 Conector recto"/>
            <p:cNvCxnSpPr>
              <a:stCxn id="149" idx="2"/>
              <a:endCxn id="184" idx="0"/>
            </p:cNvCxnSpPr>
            <p:nvPr/>
          </p:nvCxnSpPr>
          <p:spPr>
            <a:xfrm>
              <a:off x="3118134" y="4891209"/>
              <a:ext cx="0" cy="177533"/>
            </a:xfrm>
            <a:prstGeom prst="line">
              <a:avLst/>
            </a:prstGeom>
            <a:ln>
              <a:solidFill>
                <a:srgbClr val="FF0000"/>
              </a:solidFill>
              <a:prstDash val="dash"/>
            </a:ln>
          </p:spPr>
          <p:style>
            <a:lnRef idx="2">
              <a:schemeClr val="accent2"/>
            </a:lnRef>
            <a:fillRef idx="0">
              <a:schemeClr val="accent2"/>
            </a:fillRef>
            <a:effectRef idx="1">
              <a:schemeClr val="accent2"/>
            </a:effectRef>
            <a:fontRef idx="minor">
              <a:schemeClr val="tx1"/>
            </a:fontRef>
          </p:style>
        </p:cxnSp>
        <p:sp>
          <p:nvSpPr>
            <p:cNvPr id="49" name="48 Rectángulo"/>
            <p:cNvSpPr/>
            <p:nvPr/>
          </p:nvSpPr>
          <p:spPr>
            <a:xfrm>
              <a:off x="5976438" y="739666"/>
              <a:ext cx="804598" cy="255600"/>
            </a:xfrm>
            <a:prstGeom prst="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wrap="square" anchor="ctr" anchorCtr="0">
              <a:spAutoFit/>
            </a:bodyPr>
            <a:lstStyle/>
            <a:p>
              <a:pPr lvl="0"/>
              <a:r>
                <a:rPr lang="es-CO" sz="1000" b="1" dirty="0" smtClean="0">
                  <a:solidFill>
                    <a:prstClr val="black"/>
                  </a:solidFill>
                  <a:latin typeface="Arial Narrow" panose="020B0606020202030204" pitchFamily="34" charset="0"/>
                </a:rPr>
                <a:t>Sectores</a:t>
              </a:r>
              <a:endParaRPr lang="es-CO" sz="1000" b="1" dirty="0">
                <a:solidFill>
                  <a:prstClr val="black"/>
                </a:solidFill>
                <a:latin typeface="Arial Narrow" panose="020B0606020202030204" pitchFamily="34" charset="0"/>
              </a:endParaRPr>
            </a:p>
          </p:txBody>
        </p:sp>
        <p:sp>
          <p:nvSpPr>
            <p:cNvPr id="58" name="57 Rectángulo"/>
            <p:cNvSpPr/>
            <p:nvPr/>
          </p:nvSpPr>
          <p:spPr>
            <a:xfrm>
              <a:off x="5975813" y="985156"/>
              <a:ext cx="805223" cy="255600"/>
            </a:xfrm>
            <a:prstGeom prst="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wrap="square" anchor="ctr" anchorCtr="0">
              <a:spAutoFit/>
            </a:bodyPr>
            <a:lstStyle/>
            <a:p>
              <a:r>
                <a:rPr lang="es-CO" sz="1000" b="1" dirty="0">
                  <a:solidFill>
                    <a:prstClr val="black"/>
                  </a:solidFill>
                  <a:latin typeface="Arial Narrow" panose="020B0606020202030204" pitchFamily="34" charset="0"/>
                </a:rPr>
                <a:t>Regiones </a:t>
              </a:r>
            </a:p>
          </p:txBody>
        </p:sp>
        <p:sp>
          <p:nvSpPr>
            <p:cNvPr id="59" name="58 Rectángulo"/>
            <p:cNvSpPr/>
            <p:nvPr/>
          </p:nvSpPr>
          <p:spPr>
            <a:xfrm>
              <a:off x="5975813" y="1237838"/>
              <a:ext cx="805223" cy="255600"/>
            </a:xfrm>
            <a:prstGeom prst="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wrap="square" anchor="ctr" anchorCtr="0">
              <a:spAutoFit/>
            </a:bodyPr>
            <a:lstStyle/>
            <a:p>
              <a:pPr lvl="0"/>
              <a:r>
                <a:rPr lang="es-CO" sz="1000" b="1" dirty="0" smtClean="0">
                  <a:solidFill>
                    <a:prstClr val="black"/>
                  </a:solidFill>
                  <a:latin typeface="Arial Narrow" panose="020B0606020202030204" pitchFamily="34" charset="0"/>
                </a:rPr>
                <a:t>Poblaciones</a:t>
              </a:r>
              <a:endParaRPr lang="es-CO" sz="1000" b="1" dirty="0">
                <a:solidFill>
                  <a:prstClr val="black"/>
                </a:solidFill>
                <a:latin typeface="Arial Narrow" panose="020B0606020202030204" pitchFamily="34" charset="0"/>
              </a:endParaRPr>
            </a:p>
          </p:txBody>
        </p:sp>
        <p:sp>
          <p:nvSpPr>
            <p:cNvPr id="61" name="60 Rectángulo"/>
            <p:cNvSpPr/>
            <p:nvPr/>
          </p:nvSpPr>
          <p:spPr>
            <a:xfrm>
              <a:off x="5975812" y="1500255"/>
              <a:ext cx="805223" cy="255600"/>
            </a:xfrm>
            <a:prstGeom prst="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wrap="square" anchor="ctr" anchorCtr="0">
              <a:spAutoFit/>
            </a:bodyPr>
            <a:lstStyle/>
            <a:p>
              <a:pPr lvl="0"/>
              <a:r>
                <a:rPr lang="es-CO" sz="1000" b="1" dirty="0" smtClean="0">
                  <a:solidFill>
                    <a:prstClr val="black"/>
                  </a:solidFill>
                  <a:latin typeface="Arial Narrow" panose="020B0606020202030204" pitchFamily="34" charset="0"/>
                </a:rPr>
                <a:t>Masivos</a:t>
              </a:r>
              <a:endParaRPr lang="es-CO" sz="1000" b="1" dirty="0">
                <a:solidFill>
                  <a:prstClr val="black"/>
                </a:solidFill>
                <a:latin typeface="Arial Narrow" panose="020B0606020202030204" pitchFamily="34" charset="0"/>
              </a:endParaRPr>
            </a:p>
          </p:txBody>
        </p:sp>
        <p:sp>
          <p:nvSpPr>
            <p:cNvPr id="85" name="AutoShape 13"/>
            <p:cNvSpPr>
              <a:spLocks/>
            </p:cNvSpPr>
            <p:nvPr/>
          </p:nvSpPr>
          <p:spPr bwMode="auto">
            <a:xfrm>
              <a:off x="5827115" y="730477"/>
              <a:ext cx="148698" cy="10248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ln/>
            <a:extLst/>
          </p:spPr>
          <p:style>
            <a:lnRef idx="2">
              <a:schemeClr val="accent3"/>
            </a:lnRef>
            <a:fillRef idx="1">
              <a:schemeClr val="lt1"/>
            </a:fillRef>
            <a:effectRef idx="0">
              <a:schemeClr val="accent3"/>
            </a:effectRef>
            <a:fontRef idx="minor">
              <a:schemeClr val="dk1"/>
            </a:fontRef>
          </p:style>
          <p:txBody>
            <a:bodyPr lIns="45719" tIns="45719" rIns="45719" bIns="45719" anchor="ctr" anchorCtr="0"/>
            <a:lstStyle/>
            <a:p>
              <a:pPr algn="ctr">
                <a:defRPr/>
              </a:pPr>
              <a:r>
                <a:rPr lang="es-ES" sz="1050" b="1" dirty="0" smtClean="0">
                  <a:latin typeface="Arial Narrow" panose="020B0606020202030204" pitchFamily="34" charset="0"/>
                  <a:ea typeface="ＭＳ Ｐゴシック" charset="0"/>
                  <a:cs typeface="Arial Black" charset="0"/>
                  <a:sym typeface="Arial Black" charset="0"/>
                </a:rPr>
                <a:t>P</a:t>
              </a:r>
            </a:p>
            <a:p>
              <a:pPr algn="ctr">
                <a:defRPr/>
              </a:pPr>
              <a:r>
                <a:rPr lang="es-ES" sz="1050" b="1" dirty="0" smtClean="0">
                  <a:latin typeface="Arial Narrow" panose="020B0606020202030204" pitchFamily="34" charset="0"/>
                  <a:ea typeface="ＭＳ Ｐゴシック" charset="0"/>
                  <a:cs typeface="Arial Black" charset="0"/>
                  <a:sym typeface="Arial Black" charset="0"/>
                </a:rPr>
                <a:t>I</a:t>
              </a:r>
            </a:p>
            <a:p>
              <a:pPr algn="ctr">
                <a:defRPr/>
              </a:pPr>
              <a:r>
                <a:rPr lang="es-ES" sz="1050" b="1" dirty="0" smtClean="0">
                  <a:latin typeface="Arial Narrow" panose="020B0606020202030204" pitchFamily="34" charset="0"/>
                  <a:ea typeface="ＭＳ Ｐゴシック" charset="0"/>
                  <a:cs typeface="Arial Black" charset="0"/>
                  <a:sym typeface="Arial Black" charset="0"/>
                </a:rPr>
                <a:t>LOTO</a:t>
              </a:r>
              <a:endParaRPr lang="es-ES" sz="1100" b="1" dirty="0">
                <a:latin typeface="Arial Narrow" panose="020B0606020202030204" pitchFamily="34" charset="0"/>
                <a:ea typeface="ＭＳ Ｐゴシック" charset="0"/>
                <a:cs typeface="Arial Black" charset="0"/>
                <a:sym typeface="Arial Black" charset="0"/>
              </a:endParaRPr>
            </a:p>
          </p:txBody>
        </p:sp>
        <p:sp>
          <p:nvSpPr>
            <p:cNvPr id="193" name="192 Rectángulo"/>
            <p:cNvSpPr/>
            <p:nvPr/>
          </p:nvSpPr>
          <p:spPr>
            <a:xfrm>
              <a:off x="4567533" y="739666"/>
              <a:ext cx="1250291" cy="101566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r>
                <a:rPr lang="es-CO" sz="1200" b="1" dirty="0">
                  <a:solidFill>
                    <a:prstClr val="black"/>
                  </a:solidFill>
                  <a:latin typeface="Arial Narrow" panose="020B0606020202030204" pitchFamily="34" charset="0"/>
                </a:rPr>
                <a:t>Intervención y </a:t>
              </a:r>
              <a:r>
                <a:rPr lang="es-CO" sz="1200" b="1" dirty="0" smtClean="0">
                  <a:solidFill>
                    <a:prstClr val="black"/>
                  </a:solidFill>
                  <a:latin typeface="Arial Narrow" panose="020B0606020202030204" pitchFamily="34" charset="0"/>
                </a:rPr>
                <a:t>acompañamiento </a:t>
              </a:r>
              <a:r>
                <a:rPr lang="es-CO" sz="1200" b="1" dirty="0">
                  <a:solidFill>
                    <a:prstClr val="black"/>
                  </a:solidFill>
                  <a:latin typeface="Arial Narrow" panose="020B0606020202030204" pitchFamily="34" charset="0"/>
                </a:rPr>
                <a:t>Programa Formalización a la </a:t>
              </a:r>
              <a:r>
                <a:rPr lang="es-CO" sz="1200" b="1" dirty="0" smtClean="0">
                  <a:solidFill>
                    <a:prstClr val="black"/>
                  </a:solidFill>
                  <a:latin typeface="Arial Narrow" panose="020B0606020202030204" pitchFamily="34" charset="0"/>
                </a:rPr>
                <a:t>medida</a:t>
              </a:r>
              <a:endParaRPr lang="es-CO" sz="1200" b="1" dirty="0">
                <a:solidFill>
                  <a:prstClr val="black"/>
                </a:solidFill>
                <a:latin typeface="Arial Narrow" panose="020B0606020202030204" pitchFamily="34" charset="0"/>
              </a:endParaRPr>
            </a:p>
          </p:txBody>
        </p:sp>
        <p:sp>
          <p:nvSpPr>
            <p:cNvPr id="205" name="204 Rectángulo"/>
            <p:cNvSpPr/>
            <p:nvPr/>
          </p:nvSpPr>
          <p:spPr>
            <a:xfrm>
              <a:off x="4567516" y="5011358"/>
              <a:ext cx="2094915" cy="120032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nchorCtr="0">
              <a:spAutoFit/>
            </a:bodyPr>
            <a:lstStyle/>
            <a:p>
              <a:pPr lvl="0">
                <a:buFont typeface="Arial" panose="020B0604020202020204" pitchFamily="34" charset="0"/>
                <a:buChar char="•"/>
              </a:pPr>
              <a:r>
                <a:rPr lang="es-CO" sz="1200" b="1" dirty="0" smtClean="0">
                  <a:solidFill>
                    <a:prstClr val="black"/>
                  </a:solidFill>
                  <a:latin typeface="Arial Narrow" panose="020B0606020202030204" pitchFamily="34" charset="0"/>
                </a:rPr>
                <a:t>Seminarios y foros</a:t>
              </a:r>
            </a:p>
            <a:p>
              <a:pPr lvl="0">
                <a:buFont typeface="Arial" panose="020B0604020202020204" pitchFamily="34" charset="0"/>
                <a:buChar char="•"/>
              </a:pPr>
              <a:r>
                <a:rPr lang="es-CO" sz="1200" b="1" dirty="0" smtClean="0">
                  <a:solidFill>
                    <a:prstClr val="black"/>
                  </a:solidFill>
                  <a:latin typeface="Arial Narrow" panose="020B0606020202030204" pitchFamily="34" charset="0"/>
                </a:rPr>
                <a:t>Cartillas</a:t>
              </a:r>
            </a:p>
            <a:p>
              <a:pPr lvl="0">
                <a:buFont typeface="Arial" panose="020B0604020202020204" pitchFamily="34" charset="0"/>
                <a:buChar char="•"/>
              </a:pPr>
              <a:r>
                <a:rPr lang="es-CO" sz="1200" b="1" dirty="0" smtClean="0">
                  <a:solidFill>
                    <a:prstClr val="black"/>
                  </a:solidFill>
                  <a:latin typeface="Arial Narrow" panose="020B0606020202030204" pitchFamily="34" charset="0"/>
                </a:rPr>
                <a:t>Recursos informáticos</a:t>
              </a:r>
            </a:p>
            <a:p>
              <a:pPr lvl="0">
                <a:buFont typeface="Arial" panose="020B0604020202020204" pitchFamily="34" charset="0"/>
                <a:buChar char="•"/>
              </a:pPr>
              <a:r>
                <a:rPr lang="es-CO" sz="1200" b="1" dirty="0" smtClean="0">
                  <a:solidFill>
                    <a:prstClr val="black"/>
                  </a:solidFill>
                  <a:latin typeface="Arial Narrow" panose="020B0606020202030204" pitchFamily="34" charset="0"/>
                </a:rPr>
                <a:t>Otros</a:t>
              </a:r>
            </a:p>
            <a:p>
              <a:pPr lvl="0">
                <a:buFont typeface="Arial" panose="020B0604020202020204" pitchFamily="34" charset="0"/>
                <a:buChar char="•"/>
              </a:pPr>
              <a:r>
                <a:rPr lang="es-CO" sz="1200" b="1" dirty="0" smtClean="0">
                  <a:solidFill>
                    <a:prstClr val="black"/>
                  </a:solidFill>
                  <a:latin typeface="Arial Narrow" panose="020B0606020202030204" pitchFamily="34" charset="0"/>
                </a:rPr>
                <a:t>Correo </a:t>
              </a:r>
            </a:p>
            <a:p>
              <a:pPr lvl="0">
                <a:buFont typeface="Arial" panose="020B0604020202020204" pitchFamily="34" charset="0"/>
                <a:buChar char="•"/>
              </a:pPr>
              <a:r>
                <a:rPr lang="es-CO" sz="1200" b="1" dirty="0" smtClean="0">
                  <a:solidFill>
                    <a:prstClr val="black"/>
                  </a:solidFill>
                  <a:latin typeface="Arial Narrow" panose="020B0606020202030204" pitchFamily="34" charset="0"/>
                </a:rPr>
                <a:t>Puerta a puerta</a:t>
              </a:r>
              <a:endParaRPr lang="es-CO" sz="1200" b="1" dirty="0">
                <a:solidFill>
                  <a:prstClr val="black"/>
                </a:solidFill>
                <a:latin typeface="Arial Narrow" panose="020B0606020202030204" pitchFamily="34" charset="0"/>
              </a:endParaRPr>
            </a:p>
          </p:txBody>
        </p:sp>
        <p:grpSp>
          <p:nvGrpSpPr>
            <p:cNvPr id="8" name="7 Grupo"/>
            <p:cNvGrpSpPr/>
            <p:nvPr/>
          </p:nvGrpSpPr>
          <p:grpSpPr>
            <a:xfrm>
              <a:off x="4594208" y="2777911"/>
              <a:ext cx="2068223" cy="1544131"/>
              <a:chOff x="4594208" y="2930643"/>
              <a:chExt cx="2068223" cy="1544131"/>
            </a:xfrm>
          </p:grpSpPr>
          <p:sp>
            <p:nvSpPr>
              <p:cNvPr id="203" name="202 Rectángulo"/>
              <p:cNvSpPr/>
              <p:nvPr/>
            </p:nvSpPr>
            <p:spPr>
              <a:xfrm>
                <a:off x="4594556" y="2930643"/>
                <a:ext cx="1033335" cy="100800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r>
                  <a:rPr lang="es-CO" sz="1200" b="1" dirty="0" smtClean="0">
                    <a:solidFill>
                      <a:prstClr val="black"/>
                    </a:solidFill>
                    <a:latin typeface="Arial Narrow" panose="020B0606020202030204" pitchFamily="34" charset="0"/>
                    <a:hlinkClick r:id="" action="ppaction://noaction"/>
                  </a:rPr>
                  <a:t>Pactos y gestión sectorial</a:t>
                </a:r>
                <a:endParaRPr lang="es-CO" sz="1200" b="1" dirty="0" smtClean="0">
                  <a:solidFill>
                    <a:prstClr val="black"/>
                  </a:solidFill>
                  <a:latin typeface="Arial Narrow" panose="020B0606020202030204" pitchFamily="34" charset="0"/>
                </a:endParaRPr>
              </a:p>
            </p:txBody>
          </p:sp>
          <p:sp>
            <p:nvSpPr>
              <p:cNvPr id="236" name="235 Rectángulo"/>
              <p:cNvSpPr/>
              <p:nvPr/>
            </p:nvSpPr>
            <p:spPr>
              <a:xfrm>
                <a:off x="5627891" y="2930643"/>
                <a:ext cx="1033200" cy="317725"/>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wrap="square" anchor="ctr" anchorCtr="0">
                <a:spAutoFit/>
              </a:bodyPr>
              <a:lstStyle/>
              <a:p>
                <a:pPr lvl="0" algn="ctr"/>
                <a:r>
                  <a:rPr lang="es-CO" sz="1000" b="1" dirty="0" smtClean="0">
                    <a:solidFill>
                      <a:prstClr val="black"/>
                    </a:solidFill>
                    <a:latin typeface="Arial Narrow" panose="020B0606020202030204" pitchFamily="34" charset="0"/>
                  </a:rPr>
                  <a:t>Regiones </a:t>
                </a:r>
                <a:endParaRPr lang="es-CO" sz="1000" b="1" dirty="0">
                  <a:solidFill>
                    <a:prstClr val="black"/>
                  </a:solidFill>
                  <a:latin typeface="Arial Narrow" panose="020B0606020202030204" pitchFamily="34" charset="0"/>
                </a:endParaRPr>
              </a:p>
            </p:txBody>
          </p:sp>
          <p:sp>
            <p:nvSpPr>
              <p:cNvPr id="237" name="236 Rectángulo"/>
              <p:cNvSpPr/>
              <p:nvPr/>
            </p:nvSpPr>
            <p:spPr>
              <a:xfrm>
                <a:off x="5627891" y="3257072"/>
                <a:ext cx="1033200" cy="317725"/>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wrap="square" anchor="ctr" anchorCtr="0">
                <a:spAutoFit/>
              </a:bodyPr>
              <a:lstStyle/>
              <a:p>
                <a:pPr lvl="0" algn="ctr"/>
                <a:r>
                  <a:rPr lang="es-CO" sz="1000" b="1" dirty="0" smtClean="0">
                    <a:solidFill>
                      <a:prstClr val="black"/>
                    </a:solidFill>
                    <a:latin typeface="Arial Narrow" panose="020B0606020202030204" pitchFamily="34" charset="0"/>
                  </a:rPr>
                  <a:t>Poblaciones</a:t>
                </a:r>
                <a:endParaRPr lang="es-CO" sz="1000" b="1" dirty="0">
                  <a:solidFill>
                    <a:prstClr val="black"/>
                  </a:solidFill>
                  <a:latin typeface="Arial Narrow" panose="020B0606020202030204" pitchFamily="34" charset="0"/>
                </a:endParaRPr>
              </a:p>
            </p:txBody>
          </p:sp>
          <p:sp>
            <p:nvSpPr>
              <p:cNvPr id="238" name="237 Rectángulo"/>
              <p:cNvSpPr/>
              <p:nvPr/>
            </p:nvSpPr>
            <p:spPr>
              <a:xfrm>
                <a:off x="5627891" y="3549977"/>
                <a:ext cx="1034540" cy="317725"/>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wrap="square" anchor="ctr" anchorCtr="0">
                <a:spAutoFit/>
              </a:bodyPr>
              <a:lstStyle/>
              <a:p>
                <a:pPr lvl="0" algn="ctr"/>
                <a:r>
                  <a:rPr lang="es-CO" sz="1000" b="1" dirty="0" smtClean="0">
                    <a:solidFill>
                      <a:prstClr val="black"/>
                    </a:solidFill>
                    <a:latin typeface="Arial Narrow" panose="020B0606020202030204" pitchFamily="34" charset="0"/>
                  </a:rPr>
                  <a:t>Masivos</a:t>
                </a:r>
                <a:endParaRPr lang="es-CO" sz="1000" b="1" dirty="0">
                  <a:solidFill>
                    <a:prstClr val="black"/>
                  </a:solidFill>
                  <a:latin typeface="Arial Narrow" panose="020B0606020202030204" pitchFamily="34" charset="0"/>
                </a:endParaRPr>
              </a:p>
            </p:txBody>
          </p:sp>
          <p:sp>
            <p:nvSpPr>
              <p:cNvPr id="248" name="247 Rectángulo"/>
              <p:cNvSpPr/>
              <p:nvPr/>
            </p:nvSpPr>
            <p:spPr>
              <a:xfrm>
                <a:off x="4594208" y="3828443"/>
                <a:ext cx="2066884" cy="64633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nchorCtr="0">
                <a:spAutoFit/>
              </a:bodyPr>
              <a:lstStyle/>
              <a:p>
                <a:pPr lvl="0" algn="ctr"/>
                <a:r>
                  <a:rPr lang="es-CO" sz="1200" b="1" dirty="0" smtClean="0">
                    <a:solidFill>
                      <a:prstClr val="black"/>
                    </a:solidFill>
                    <a:latin typeface="Arial Narrow" panose="020B0606020202030204" pitchFamily="34" charset="0"/>
                    <a:hlinkClick r:id="" action="ppaction://noaction"/>
                  </a:rPr>
                  <a:t>Apoyo emprendimiento y cadenas productivas MT/PNUD/MCIT</a:t>
                </a:r>
                <a:endParaRPr lang="es-CO" sz="1200" b="1" dirty="0">
                  <a:solidFill>
                    <a:prstClr val="black"/>
                  </a:solidFill>
                  <a:latin typeface="Arial Narrow" panose="020B0606020202030204" pitchFamily="34" charset="0"/>
                </a:endParaRPr>
              </a:p>
            </p:txBody>
          </p:sp>
        </p:grpSp>
        <p:cxnSp>
          <p:nvCxnSpPr>
            <p:cNvPr id="294" name="293 Conector recto de flecha"/>
            <p:cNvCxnSpPr/>
            <p:nvPr/>
          </p:nvCxnSpPr>
          <p:spPr>
            <a:xfrm>
              <a:off x="3799824" y="1178379"/>
              <a:ext cx="767692" cy="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297" name="296 Conector recto de flecha"/>
            <p:cNvCxnSpPr>
              <a:endCxn id="184" idx="1"/>
            </p:cNvCxnSpPr>
            <p:nvPr/>
          </p:nvCxnSpPr>
          <p:spPr>
            <a:xfrm>
              <a:off x="1642005" y="5299574"/>
              <a:ext cx="781008" cy="1"/>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298" name="297 Conector recto de flecha"/>
            <p:cNvCxnSpPr/>
            <p:nvPr/>
          </p:nvCxnSpPr>
          <p:spPr>
            <a:xfrm>
              <a:off x="3826516" y="5337892"/>
              <a:ext cx="741000" cy="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304" name="303 Conector recto"/>
            <p:cNvCxnSpPr/>
            <p:nvPr/>
          </p:nvCxnSpPr>
          <p:spPr>
            <a:xfrm>
              <a:off x="5614973" y="1755855"/>
              <a:ext cx="0" cy="1011696"/>
            </a:xfrm>
            <a:prstGeom prst="line">
              <a:avLst/>
            </a:prstGeom>
            <a:ln>
              <a:solidFill>
                <a:srgbClr val="FF0000"/>
              </a:solidFill>
              <a:prstDash val="dash"/>
            </a:ln>
          </p:spPr>
          <p:style>
            <a:lnRef idx="2">
              <a:schemeClr val="accent2"/>
            </a:lnRef>
            <a:fillRef idx="0">
              <a:schemeClr val="accent2"/>
            </a:fillRef>
            <a:effectRef idx="1">
              <a:schemeClr val="accent2"/>
            </a:effectRef>
            <a:fontRef idx="minor">
              <a:schemeClr val="tx1"/>
            </a:fontRef>
          </p:style>
        </p:cxnSp>
        <p:cxnSp>
          <p:nvCxnSpPr>
            <p:cNvPr id="306" name="305 Conector recto"/>
            <p:cNvCxnSpPr>
              <a:stCxn id="248" idx="2"/>
              <a:endCxn id="205" idx="0"/>
            </p:cNvCxnSpPr>
            <p:nvPr/>
          </p:nvCxnSpPr>
          <p:spPr>
            <a:xfrm flipH="1">
              <a:off x="5614974" y="4322042"/>
              <a:ext cx="12676" cy="689316"/>
            </a:xfrm>
            <a:prstGeom prst="line">
              <a:avLst/>
            </a:prstGeom>
            <a:ln>
              <a:solidFill>
                <a:srgbClr val="FF0000"/>
              </a:solidFill>
              <a:prstDash val="dash"/>
            </a:ln>
          </p:spPr>
          <p:style>
            <a:lnRef idx="2">
              <a:schemeClr val="accent2"/>
            </a:lnRef>
            <a:fillRef idx="0">
              <a:schemeClr val="accent2"/>
            </a:fillRef>
            <a:effectRef idx="1">
              <a:schemeClr val="accent2"/>
            </a:effectRef>
            <a:fontRef idx="minor">
              <a:schemeClr val="tx1"/>
            </a:fontRef>
          </p:style>
        </p:cxnSp>
        <p:cxnSp>
          <p:nvCxnSpPr>
            <p:cNvPr id="3" name="2 Conector recto de flecha"/>
            <p:cNvCxnSpPr>
              <a:stCxn id="117" idx="0"/>
              <a:endCxn id="27" idx="2"/>
            </p:cNvCxnSpPr>
            <p:nvPr/>
          </p:nvCxnSpPr>
          <p:spPr>
            <a:xfrm flipV="1">
              <a:off x="936355" y="1560701"/>
              <a:ext cx="10529" cy="1219704"/>
            </a:xfrm>
            <a:prstGeom prst="straightConnector1">
              <a:avLst/>
            </a:prstGeom>
            <a:ln>
              <a:solidFill>
                <a:srgbClr val="FF0000"/>
              </a:solidFill>
              <a:headEnd type="arrow"/>
              <a:tailEnd type="arrow"/>
            </a:ln>
          </p:spPr>
          <p:style>
            <a:lnRef idx="2">
              <a:schemeClr val="accent2"/>
            </a:lnRef>
            <a:fillRef idx="0">
              <a:schemeClr val="accent2"/>
            </a:fillRef>
            <a:effectRef idx="1">
              <a:schemeClr val="accent2"/>
            </a:effectRef>
            <a:fontRef idx="minor">
              <a:schemeClr val="tx1"/>
            </a:fontRef>
          </p:style>
        </p:cxnSp>
        <p:sp>
          <p:nvSpPr>
            <p:cNvPr id="48" name="47 Rectángulo">
              <a:hlinkClick r:id="" action="ppaction://noaction"/>
            </p:cNvPr>
            <p:cNvSpPr/>
            <p:nvPr/>
          </p:nvSpPr>
          <p:spPr>
            <a:xfrm>
              <a:off x="3069099" y="1844824"/>
              <a:ext cx="1358885" cy="60016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a:spAutoFit/>
            </a:bodyPr>
            <a:lstStyle/>
            <a:p>
              <a:pPr defTabSz="273050">
                <a:buFont typeface="Arial" panose="020B0604020202020204" pitchFamily="34" charset="0"/>
                <a:buChar char="•"/>
              </a:pPr>
              <a:r>
                <a:rPr lang="es-CO" sz="1100" dirty="0">
                  <a:latin typeface="Arial Narrow" panose="020B0606020202030204" pitchFamily="34" charset="0"/>
                </a:rPr>
                <a:t>Red de formalización</a:t>
              </a:r>
            </a:p>
            <a:p>
              <a:pPr defTabSz="273050">
                <a:buFont typeface="Arial" panose="020B0604020202020204" pitchFamily="34" charset="0"/>
                <a:buChar char="•"/>
              </a:pPr>
              <a:r>
                <a:rPr lang="es-CO" sz="1100" dirty="0">
                  <a:latin typeface="Arial Narrow" panose="020B0606020202030204" pitchFamily="34" charset="0"/>
                </a:rPr>
                <a:t>Talleres</a:t>
              </a:r>
            </a:p>
            <a:p>
              <a:pPr defTabSz="273050">
                <a:buFont typeface="Arial" panose="020B0604020202020204" pitchFamily="34" charset="0"/>
                <a:buChar char="•"/>
              </a:pPr>
              <a:r>
                <a:rPr lang="es-CO" sz="1100" dirty="0">
                  <a:latin typeface="Arial Narrow" panose="020B0606020202030204" pitchFamily="34" charset="0"/>
                </a:rPr>
                <a:t>Acompañamiento</a:t>
              </a:r>
            </a:p>
          </p:txBody>
        </p:sp>
        <p:cxnSp>
          <p:nvCxnSpPr>
            <p:cNvPr id="50" name="49 Conector recto de flecha"/>
            <p:cNvCxnSpPr/>
            <p:nvPr/>
          </p:nvCxnSpPr>
          <p:spPr>
            <a:xfrm>
              <a:off x="1642005" y="3140968"/>
              <a:ext cx="154487" cy="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grpSp>
      <p:sp>
        <p:nvSpPr>
          <p:cNvPr id="2" name="1 Título"/>
          <p:cNvSpPr>
            <a:spLocks noGrp="1"/>
          </p:cNvSpPr>
          <p:nvPr>
            <p:ph type="ctrTitle"/>
          </p:nvPr>
        </p:nvSpPr>
        <p:spPr>
          <a:xfrm>
            <a:off x="4249167" y="33668"/>
            <a:ext cx="4894833" cy="696036"/>
          </a:xfrm>
        </p:spPr>
        <p:txBody>
          <a:bodyPr>
            <a:normAutofit fontScale="90000"/>
          </a:bodyPr>
          <a:lstStyle/>
          <a:p>
            <a:pPr rtl="0" eaLnBrk="1" latinLnBrk="0" hangingPunct="1"/>
            <a:r>
              <a:rPr lang="es-CO" sz="2100" kern="1200" dirty="0" smtClean="0">
                <a:solidFill>
                  <a:srgbClr val="FFFFFF"/>
                </a:solidFill>
                <a:effectLst/>
                <a:latin typeface="Arial"/>
                <a:cs typeface="Arial"/>
              </a:rPr>
              <a:t>Ciclo de la política de formalización laboral</a:t>
            </a:r>
            <a:endParaRPr lang="es-CO" dirty="0"/>
          </a:p>
        </p:txBody>
      </p:sp>
    </p:spTree>
    <p:extLst>
      <p:ext uri="{BB962C8B-B14F-4D97-AF65-F5344CB8AC3E}">
        <p14:creationId xmlns:p14="http://schemas.microsoft.com/office/powerpoint/2010/main" val="142597736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23526" y="2094384"/>
            <a:ext cx="4320482" cy="101566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marL="95250" lvl="0" indent="-95250">
              <a:buFont typeface="Arial" panose="020B0604020202020204" pitchFamily="34" charset="0"/>
              <a:buChar char="•"/>
            </a:pPr>
            <a:r>
              <a:rPr lang="es-CO" sz="1200" dirty="0" smtClean="0">
                <a:solidFill>
                  <a:prstClr val="black"/>
                </a:solidFill>
                <a:latin typeface="Arial Narrow" panose="020B0606020202030204" pitchFamily="34" charset="0"/>
                <a:cs typeface="Arial" panose="020B0604020202020204" pitchFamily="34" charset="0"/>
              </a:rPr>
              <a:t>BEPS</a:t>
            </a:r>
          </a:p>
          <a:p>
            <a:pPr marL="95250" lvl="0" indent="-95250">
              <a:buFont typeface="Arial" panose="020B0604020202020204" pitchFamily="34" charset="0"/>
              <a:buChar char="•"/>
            </a:pPr>
            <a:r>
              <a:rPr lang="es-CO" sz="1200" dirty="0" smtClean="0">
                <a:solidFill>
                  <a:prstClr val="black"/>
                </a:solidFill>
                <a:latin typeface="Arial Narrow" panose="020B0606020202030204" pitchFamily="34" charset="0"/>
                <a:cs typeface="Arial" panose="020B0604020202020204" pitchFamily="34" charset="0"/>
              </a:rPr>
              <a:t>Régimen Subsidiado de Salud</a:t>
            </a:r>
          </a:p>
          <a:p>
            <a:pPr marL="95250" lvl="0" indent="-95250">
              <a:buFont typeface="Arial" panose="020B0604020202020204" pitchFamily="34" charset="0"/>
              <a:buChar char="•"/>
            </a:pPr>
            <a:r>
              <a:rPr lang="es-CO" sz="1200" dirty="0" err="1" smtClean="0">
                <a:solidFill>
                  <a:prstClr val="black"/>
                </a:solidFill>
                <a:latin typeface="Arial Narrow" panose="020B0606020202030204" pitchFamily="34" charset="0"/>
                <a:cs typeface="Arial" panose="020B0604020202020204" pitchFamily="34" charset="0"/>
              </a:rPr>
              <a:t>Microseguros</a:t>
            </a:r>
            <a:endParaRPr lang="es-CO" sz="1200" dirty="0" smtClean="0">
              <a:solidFill>
                <a:prstClr val="black"/>
              </a:solidFill>
              <a:latin typeface="Arial Narrow" panose="020B0606020202030204" pitchFamily="34" charset="0"/>
              <a:cs typeface="Arial" panose="020B0604020202020204" pitchFamily="34" charset="0"/>
            </a:endParaRPr>
          </a:p>
          <a:p>
            <a:pPr marL="95250" lvl="0" indent="-95250">
              <a:buFont typeface="Arial" panose="020B0604020202020204" pitchFamily="34" charset="0"/>
              <a:buChar char="•"/>
            </a:pPr>
            <a:r>
              <a:rPr lang="es-CO" sz="1200" dirty="0" smtClean="0">
                <a:solidFill>
                  <a:prstClr val="black"/>
                </a:solidFill>
                <a:latin typeface="Arial Narrow" panose="020B0606020202030204" pitchFamily="34" charset="0"/>
                <a:cs typeface="Arial" panose="020B0604020202020204" pitchFamily="34" charset="0"/>
              </a:rPr>
              <a:t>Subsidios condicionados</a:t>
            </a:r>
          </a:p>
          <a:p>
            <a:pPr marL="95250" lvl="0" indent="-95250">
              <a:buFont typeface="Arial" panose="020B0604020202020204" pitchFamily="34" charset="0"/>
              <a:buChar char="•"/>
            </a:pPr>
            <a:r>
              <a:rPr lang="es-CO" sz="1200" dirty="0" smtClean="0">
                <a:solidFill>
                  <a:prstClr val="black"/>
                </a:solidFill>
                <a:latin typeface="Arial Narrow" panose="020B0606020202030204" pitchFamily="34" charset="0"/>
                <a:cs typeface="Arial" panose="020B0604020202020204" pitchFamily="34" charset="0"/>
              </a:rPr>
              <a:t>Otros</a:t>
            </a:r>
          </a:p>
        </p:txBody>
      </p:sp>
      <p:sp>
        <p:nvSpPr>
          <p:cNvPr id="8" name="7 Rectángulo"/>
          <p:cNvSpPr/>
          <p:nvPr/>
        </p:nvSpPr>
        <p:spPr>
          <a:xfrm>
            <a:off x="323526" y="1846565"/>
            <a:ext cx="4320482" cy="27699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lgn="ctr"/>
            <a:r>
              <a:rPr lang="es-CO" sz="1200" b="1" dirty="0" smtClean="0">
                <a:solidFill>
                  <a:prstClr val="black"/>
                </a:solidFill>
                <a:latin typeface="Arial Narrow" panose="020B0606020202030204" pitchFamily="34" charset="0"/>
                <a:cs typeface="Arial" panose="020B0604020202020204" pitchFamily="34" charset="0"/>
              </a:rPr>
              <a:t>Acceso Servicios Sociales y Promoción Social</a:t>
            </a:r>
          </a:p>
        </p:txBody>
      </p:sp>
      <p:sp>
        <p:nvSpPr>
          <p:cNvPr id="10" name="9 Rectángulo"/>
          <p:cNvSpPr/>
          <p:nvPr/>
        </p:nvSpPr>
        <p:spPr>
          <a:xfrm>
            <a:off x="323528" y="3068960"/>
            <a:ext cx="4320480" cy="27699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lgn="ctr"/>
            <a:r>
              <a:rPr lang="es-CO" sz="1200" b="1" dirty="0" smtClean="0">
                <a:solidFill>
                  <a:prstClr val="black"/>
                </a:solidFill>
                <a:latin typeface="Arial Narrow" panose="020B0606020202030204" pitchFamily="34" charset="0"/>
                <a:cs typeface="Arial" panose="020B0604020202020204" pitchFamily="34" charset="0"/>
              </a:rPr>
              <a:t>MT, MSPS, DPS, MV, ET</a:t>
            </a:r>
          </a:p>
        </p:txBody>
      </p:sp>
      <p:sp>
        <p:nvSpPr>
          <p:cNvPr id="13" name="12 Rectángulo"/>
          <p:cNvSpPr/>
          <p:nvPr/>
        </p:nvSpPr>
        <p:spPr>
          <a:xfrm>
            <a:off x="323528" y="5055567"/>
            <a:ext cx="4320480" cy="46166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r>
              <a:rPr lang="es-CO" sz="1200" b="1" dirty="0" smtClean="0">
                <a:solidFill>
                  <a:prstClr val="black"/>
                </a:solidFill>
                <a:latin typeface="Arial Narrow" panose="020B0606020202030204" pitchFamily="34" charset="0"/>
                <a:cs typeface="Arial" panose="020B0604020202020204" pitchFamily="34" charset="0"/>
              </a:rPr>
              <a:t>* Trabajadores por menos de 1 mes y 1 SMMLV y Régimen Subsidiado de Salud</a:t>
            </a:r>
          </a:p>
        </p:txBody>
      </p:sp>
      <p:sp>
        <p:nvSpPr>
          <p:cNvPr id="19" name="18 Rectángulo"/>
          <p:cNvSpPr/>
          <p:nvPr/>
        </p:nvSpPr>
        <p:spPr>
          <a:xfrm>
            <a:off x="5436096" y="1639833"/>
            <a:ext cx="3600400" cy="27699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lgn="ctr"/>
            <a:r>
              <a:rPr lang="es-CO" sz="1200" b="1" dirty="0" smtClean="0">
                <a:solidFill>
                  <a:prstClr val="black"/>
                </a:solidFill>
                <a:latin typeface="Arial Narrow" panose="020B0606020202030204" pitchFamily="34" charset="0"/>
                <a:cs typeface="Arial" panose="020B0604020202020204" pitchFamily="34" charset="0"/>
              </a:rPr>
              <a:t>Acceso a condiciones laborales especiales</a:t>
            </a:r>
          </a:p>
        </p:txBody>
      </p:sp>
      <p:grpSp>
        <p:nvGrpSpPr>
          <p:cNvPr id="45" name="44 Grupo"/>
          <p:cNvGrpSpPr/>
          <p:nvPr/>
        </p:nvGrpSpPr>
        <p:grpSpPr>
          <a:xfrm>
            <a:off x="323529" y="5661248"/>
            <a:ext cx="8608332" cy="537117"/>
            <a:chOff x="1475656" y="5661248"/>
            <a:chExt cx="6334652" cy="537117"/>
          </a:xfrm>
        </p:grpSpPr>
        <p:sp>
          <p:nvSpPr>
            <p:cNvPr id="24" name="23 Rectángulo"/>
            <p:cNvSpPr/>
            <p:nvPr/>
          </p:nvSpPr>
          <p:spPr>
            <a:xfrm>
              <a:off x="1475656" y="5661249"/>
              <a:ext cx="2121484" cy="27699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lgn="ctr"/>
              <a:r>
                <a:rPr lang="es-CO" sz="1200" b="1" dirty="0" smtClean="0">
                  <a:solidFill>
                    <a:prstClr val="black"/>
                  </a:solidFill>
                  <a:latin typeface="Arial Narrow" panose="020B0606020202030204" pitchFamily="34" charset="0"/>
                  <a:cs typeface="Arial" panose="020B0604020202020204" pitchFamily="34" charset="0"/>
                </a:rPr>
                <a:t>Formalización a la medida</a:t>
              </a:r>
            </a:p>
          </p:txBody>
        </p:sp>
        <p:sp>
          <p:nvSpPr>
            <p:cNvPr id="25" name="24 Rectángulo"/>
            <p:cNvSpPr/>
            <p:nvPr/>
          </p:nvSpPr>
          <p:spPr>
            <a:xfrm>
              <a:off x="3573843" y="5661249"/>
              <a:ext cx="2121484" cy="27699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lgn="ctr"/>
              <a:r>
                <a:rPr lang="es-CO" sz="1200" b="1" dirty="0" smtClean="0">
                  <a:solidFill>
                    <a:prstClr val="black"/>
                  </a:solidFill>
                  <a:latin typeface="Arial Narrow" panose="020B0606020202030204" pitchFamily="34" charset="0"/>
                  <a:cs typeface="Arial" panose="020B0604020202020204" pitchFamily="34" charset="0"/>
                </a:rPr>
                <a:t>Acuerdos</a:t>
              </a:r>
            </a:p>
          </p:txBody>
        </p:sp>
        <p:sp>
          <p:nvSpPr>
            <p:cNvPr id="26" name="25 Rectángulo"/>
            <p:cNvSpPr/>
            <p:nvPr/>
          </p:nvSpPr>
          <p:spPr>
            <a:xfrm>
              <a:off x="5688824" y="5661248"/>
              <a:ext cx="2121484" cy="27699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lgn="ctr"/>
              <a:r>
                <a:rPr lang="es-CO" sz="1200" b="1" dirty="0" smtClean="0">
                  <a:solidFill>
                    <a:prstClr val="black"/>
                  </a:solidFill>
                  <a:latin typeface="Arial Narrow" panose="020B0606020202030204" pitchFamily="34" charset="0"/>
                  <a:cs typeface="Arial" panose="020B0604020202020204" pitchFamily="34" charset="0"/>
                </a:rPr>
                <a:t>IVC</a:t>
              </a:r>
            </a:p>
          </p:txBody>
        </p:sp>
        <p:sp>
          <p:nvSpPr>
            <p:cNvPr id="27" name="26 Rectángulo"/>
            <p:cNvSpPr/>
            <p:nvPr/>
          </p:nvSpPr>
          <p:spPr>
            <a:xfrm>
              <a:off x="1475656" y="5921366"/>
              <a:ext cx="6326254" cy="27699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lgn="ctr"/>
              <a:r>
                <a:rPr lang="es-CO" sz="1200" b="1" dirty="0" smtClean="0">
                  <a:solidFill>
                    <a:prstClr val="black"/>
                  </a:solidFill>
                  <a:latin typeface="Arial Narrow" panose="020B0606020202030204" pitchFamily="34" charset="0"/>
                  <a:cs typeface="Arial" panose="020B0604020202020204" pitchFamily="34" charset="0"/>
                </a:rPr>
                <a:t>PROGRESIVIDAD</a:t>
              </a:r>
            </a:p>
          </p:txBody>
        </p:sp>
      </p:grpSp>
      <p:pic>
        <p:nvPicPr>
          <p:cNvPr id="28" name="Imagen 54" descr="Doméstico.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620688"/>
            <a:ext cx="613262" cy="793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1835696" y="764704"/>
            <a:ext cx="1725167" cy="387798"/>
          </a:xfrm>
          <a:prstGeom prst="rect">
            <a:avLst/>
          </a:prstGeom>
        </p:spPr>
        <p:txBody>
          <a:bodyPr wrap="square">
            <a:spAutoFit/>
          </a:bodyPr>
          <a:lstStyle/>
          <a:p>
            <a:pPr lvl="0" algn="ctr">
              <a:lnSpc>
                <a:spcPct val="80000"/>
              </a:lnSpc>
            </a:pPr>
            <a:r>
              <a:rPr lang="es-CO" sz="1200" b="1" dirty="0" smtClean="0">
                <a:solidFill>
                  <a:prstClr val="black"/>
                </a:solidFill>
                <a:latin typeface="Arial Narrow" panose="020B0606020202030204" pitchFamily="34" charset="0"/>
                <a:cs typeface="Arial" panose="020B0604020202020204" pitchFamily="34" charset="0"/>
              </a:rPr>
              <a:t>Trabajador</a:t>
            </a:r>
          </a:p>
          <a:p>
            <a:pPr lvl="0" algn="ctr">
              <a:lnSpc>
                <a:spcPct val="80000"/>
              </a:lnSpc>
            </a:pPr>
            <a:r>
              <a:rPr lang="es-CO" sz="1200" b="1" dirty="0" smtClean="0">
                <a:solidFill>
                  <a:srgbClr val="FF0000"/>
                </a:solidFill>
                <a:latin typeface="Arial Narrow" panose="020B0606020202030204" pitchFamily="34" charset="0"/>
                <a:cs typeface="Arial" panose="020B0604020202020204" pitchFamily="34" charset="0"/>
              </a:rPr>
              <a:t>informal</a:t>
            </a:r>
            <a:endParaRPr lang="es-CO" sz="1200" b="1" dirty="0">
              <a:solidFill>
                <a:srgbClr val="FF0000"/>
              </a:solidFill>
              <a:latin typeface="Arial Narrow" panose="020B0606020202030204" pitchFamily="34" charset="0"/>
              <a:cs typeface="Arial" panose="020B0604020202020204" pitchFamily="34" charset="0"/>
            </a:endParaRPr>
          </a:p>
        </p:txBody>
      </p:sp>
      <p:sp>
        <p:nvSpPr>
          <p:cNvPr id="29" name="Rectángulo 28"/>
          <p:cNvSpPr/>
          <p:nvPr/>
        </p:nvSpPr>
        <p:spPr>
          <a:xfrm>
            <a:off x="1259631" y="1268760"/>
            <a:ext cx="2376265" cy="461665"/>
          </a:xfrm>
          <a:prstGeom prst="rect">
            <a:avLst/>
          </a:prstGeom>
        </p:spPr>
        <p:txBody>
          <a:bodyPr wrap="square">
            <a:spAutoFit/>
          </a:bodyPr>
          <a:lstStyle/>
          <a:p>
            <a:pPr marL="95250" lvl="0" indent="-95250">
              <a:buFont typeface="Arial" panose="020B0604020202020204" pitchFamily="34" charset="0"/>
              <a:buChar char="•"/>
            </a:pPr>
            <a:r>
              <a:rPr lang="es-CO" sz="1200" b="1" dirty="0">
                <a:solidFill>
                  <a:prstClr val="black"/>
                </a:solidFill>
                <a:latin typeface="Arial Narrow" panose="020B0606020202030204" pitchFamily="34" charset="0"/>
                <a:cs typeface="Arial" panose="020B0604020202020204" pitchFamily="34" charset="0"/>
              </a:rPr>
              <a:t>Sin seguridad social</a:t>
            </a:r>
          </a:p>
          <a:p>
            <a:pPr marL="95250" lvl="0" indent="-95250">
              <a:buFont typeface="Arial" panose="020B0604020202020204" pitchFamily="34" charset="0"/>
              <a:buChar char="•"/>
            </a:pPr>
            <a:r>
              <a:rPr lang="es-CO" sz="1200" b="1" dirty="0">
                <a:solidFill>
                  <a:prstClr val="black"/>
                </a:solidFill>
                <a:latin typeface="Arial Narrow" panose="020B0606020202030204" pitchFamily="34" charset="0"/>
                <a:cs typeface="Arial" panose="020B0604020202020204" pitchFamily="34" charset="0"/>
              </a:rPr>
              <a:t>Sin garantías laborales mínimas</a:t>
            </a:r>
          </a:p>
        </p:txBody>
      </p:sp>
      <p:sp>
        <p:nvSpPr>
          <p:cNvPr id="32" name="10 Rectángulo"/>
          <p:cNvSpPr/>
          <p:nvPr/>
        </p:nvSpPr>
        <p:spPr>
          <a:xfrm>
            <a:off x="323528" y="3573016"/>
            <a:ext cx="4320480" cy="27699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lgn="ctr"/>
            <a:r>
              <a:rPr lang="es-CO" sz="1200" b="1" dirty="0" smtClean="0">
                <a:solidFill>
                  <a:prstClr val="black"/>
                </a:solidFill>
                <a:latin typeface="Arial Narrow" panose="020B0606020202030204" pitchFamily="34" charset="0"/>
                <a:cs typeface="Arial" panose="020B0604020202020204" pitchFamily="34" charset="0"/>
              </a:rPr>
              <a:t>Acceso a Seguridad Social</a:t>
            </a:r>
          </a:p>
        </p:txBody>
      </p:sp>
      <p:sp>
        <p:nvSpPr>
          <p:cNvPr id="33" name="11 Rectángulo"/>
          <p:cNvSpPr/>
          <p:nvPr/>
        </p:nvSpPr>
        <p:spPr>
          <a:xfrm>
            <a:off x="323528" y="3855238"/>
            <a:ext cx="4320480" cy="120032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marL="95250" lvl="0" indent="-95250">
              <a:buFont typeface="Arial" panose="020B0604020202020204" pitchFamily="34" charset="0"/>
              <a:buChar char="•"/>
            </a:pPr>
            <a:r>
              <a:rPr lang="es-CO" sz="1200" dirty="0" smtClean="0">
                <a:solidFill>
                  <a:prstClr val="black"/>
                </a:solidFill>
                <a:latin typeface="Arial Narrow" panose="020B0606020202030204" pitchFamily="34" charset="0"/>
                <a:cs typeface="Arial" panose="020B0604020202020204" pitchFamily="34" charset="0"/>
              </a:rPr>
              <a:t>Pensiones</a:t>
            </a:r>
          </a:p>
          <a:p>
            <a:pPr marL="95250" lvl="0" indent="-95250">
              <a:buFont typeface="Arial" panose="020B0604020202020204" pitchFamily="34" charset="0"/>
              <a:buChar char="•"/>
            </a:pPr>
            <a:r>
              <a:rPr lang="es-CO" sz="1200" dirty="0" smtClean="0">
                <a:solidFill>
                  <a:prstClr val="black"/>
                </a:solidFill>
                <a:latin typeface="Arial Narrow" panose="020B0606020202030204" pitchFamily="34" charset="0"/>
                <a:cs typeface="Arial" panose="020B0604020202020204" pitchFamily="34" charset="0"/>
              </a:rPr>
              <a:t>Régimen Contributivo de Salud*</a:t>
            </a:r>
          </a:p>
          <a:p>
            <a:pPr marL="95250" lvl="0" indent="-95250">
              <a:buFont typeface="Arial" panose="020B0604020202020204" pitchFamily="34" charset="0"/>
              <a:buChar char="•"/>
            </a:pPr>
            <a:r>
              <a:rPr lang="es-CO" sz="1200" dirty="0" smtClean="0">
                <a:solidFill>
                  <a:prstClr val="black"/>
                </a:solidFill>
                <a:latin typeface="Arial Narrow" panose="020B0606020202030204" pitchFamily="34" charset="0"/>
                <a:cs typeface="Arial" panose="020B0604020202020204" pitchFamily="34" charset="0"/>
              </a:rPr>
              <a:t>Riesgos laborales</a:t>
            </a:r>
          </a:p>
          <a:p>
            <a:pPr marL="95250" lvl="0" indent="-95250">
              <a:buFont typeface="Arial" panose="020B0604020202020204" pitchFamily="34" charset="0"/>
              <a:buChar char="•"/>
            </a:pPr>
            <a:r>
              <a:rPr lang="es-CO" sz="1200" dirty="0" smtClean="0">
                <a:solidFill>
                  <a:prstClr val="black"/>
                </a:solidFill>
                <a:latin typeface="Arial Narrow" panose="020B0606020202030204" pitchFamily="34" charset="0"/>
                <a:cs typeface="Arial" panose="020B0604020202020204" pitchFamily="34" charset="0"/>
              </a:rPr>
              <a:t>Subsidio familiar y vivienda </a:t>
            </a:r>
          </a:p>
          <a:p>
            <a:pPr marL="95250" lvl="0" indent="-95250">
              <a:buFont typeface="Arial" panose="020B0604020202020204" pitchFamily="34" charset="0"/>
              <a:buChar char="•"/>
            </a:pPr>
            <a:r>
              <a:rPr lang="es-CO" sz="1200" dirty="0" smtClean="0">
                <a:solidFill>
                  <a:prstClr val="black"/>
                </a:solidFill>
                <a:latin typeface="Arial Narrow" panose="020B0606020202030204" pitchFamily="34" charset="0"/>
                <a:cs typeface="Arial" panose="020B0604020202020204" pitchFamily="34" charset="0"/>
              </a:rPr>
              <a:t>Servicios sociales</a:t>
            </a:r>
          </a:p>
          <a:p>
            <a:pPr marL="95250" lvl="0" indent="-95250">
              <a:buFont typeface="Arial" panose="020B0604020202020204" pitchFamily="34" charset="0"/>
              <a:buChar char="•"/>
            </a:pPr>
            <a:r>
              <a:rPr lang="es-CO" sz="1200" dirty="0" smtClean="0">
                <a:solidFill>
                  <a:prstClr val="black"/>
                </a:solidFill>
                <a:latin typeface="Arial Narrow" panose="020B0606020202030204" pitchFamily="34" charset="0"/>
                <a:cs typeface="Arial" panose="020B0604020202020204" pitchFamily="34" charset="0"/>
              </a:rPr>
              <a:t>Protección al Cesante</a:t>
            </a:r>
          </a:p>
        </p:txBody>
      </p:sp>
      <p:pic>
        <p:nvPicPr>
          <p:cNvPr id="35" name="Imagen 77" descr="muñecos-0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340426" y="2221414"/>
            <a:ext cx="655554" cy="847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Rectángulo 35"/>
          <p:cNvSpPr/>
          <p:nvPr/>
        </p:nvSpPr>
        <p:spPr>
          <a:xfrm>
            <a:off x="5972274" y="2399865"/>
            <a:ext cx="1725167" cy="387798"/>
          </a:xfrm>
          <a:prstGeom prst="rect">
            <a:avLst/>
          </a:prstGeom>
        </p:spPr>
        <p:txBody>
          <a:bodyPr wrap="square">
            <a:spAutoFit/>
          </a:bodyPr>
          <a:lstStyle/>
          <a:p>
            <a:pPr lvl="0" algn="ctr">
              <a:lnSpc>
                <a:spcPct val="80000"/>
              </a:lnSpc>
            </a:pPr>
            <a:r>
              <a:rPr lang="es-CO" sz="1200" b="1" dirty="0" smtClean="0">
                <a:solidFill>
                  <a:prstClr val="black"/>
                </a:solidFill>
                <a:latin typeface="Arial Narrow" panose="020B0606020202030204" pitchFamily="34" charset="0"/>
                <a:cs typeface="Arial" panose="020B0604020202020204" pitchFamily="34" charset="0"/>
              </a:rPr>
              <a:t>Trabajador</a:t>
            </a:r>
          </a:p>
          <a:p>
            <a:pPr lvl="0" algn="ctr">
              <a:lnSpc>
                <a:spcPct val="80000"/>
              </a:lnSpc>
            </a:pPr>
            <a:r>
              <a:rPr lang="es-CO" sz="1200" b="1" dirty="0">
                <a:solidFill>
                  <a:srgbClr val="FF0000"/>
                </a:solidFill>
                <a:latin typeface="Arial Narrow" panose="020B0606020202030204" pitchFamily="34" charset="0"/>
                <a:cs typeface="Arial" panose="020B0604020202020204" pitchFamily="34" charset="0"/>
              </a:rPr>
              <a:t>f</a:t>
            </a:r>
            <a:r>
              <a:rPr lang="es-CO" sz="1200" b="1" dirty="0" smtClean="0">
                <a:solidFill>
                  <a:srgbClr val="FF0000"/>
                </a:solidFill>
                <a:latin typeface="Arial Narrow" panose="020B0606020202030204" pitchFamily="34" charset="0"/>
                <a:cs typeface="Arial" panose="020B0604020202020204" pitchFamily="34" charset="0"/>
              </a:rPr>
              <a:t>ormal</a:t>
            </a:r>
            <a:endParaRPr lang="es-CO" sz="1200" b="1" dirty="0">
              <a:solidFill>
                <a:srgbClr val="FF0000"/>
              </a:solidFill>
              <a:latin typeface="Arial Narrow" panose="020B0606020202030204" pitchFamily="34" charset="0"/>
              <a:cs typeface="Arial" panose="020B0604020202020204" pitchFamily="34" charset="0"/>
            </a:endParaRPr>
          </a:p>
        </p:txBody>
      </p:sp>
      <p:sp>
        <p:nvSpPr>
          <p:cNvPr id="37" name="Rectángulo 36"/>
          <p:cNvSpPr/>
          <p:nvPr/>
        </p:nvSpPr>
        <p:spPr>
          <a:xfrm>
            <a:off x="6119664" y="2869486"/>
            <a:ext cx="2268760" cy="461665"/>
          </a:xfrm>
          <a:prstGeom prst="rect">
            <a:avLst/>
          </a:prstGeom>
        </p:spPr>
        <p:txBody>
          <a:bodyPr wrap="square">
            <a:spAutoFit/>
          </a:bodyPr>
          <a:lstStyle/>
          <a:p>
            <a:pPr marL="95250" lvl="0" indent="-95250">
              <a:buFont typeface="Arial" panose="020B0604020202020204" pitchFamily="34" charset="0"/>
              <a:buChar char="•"/>
            </a:pPr>
            <a:r>
              <a:rPr lang="es-CO" sz="1200" b="1" dirty="0">
                <a:solidFill>
                  <a:prstClr val="black"/>
                </a:solidFill>
                <a:latin typeface="Arial Narrow" panose="020B0606020202030204" pitchFamily="34" charset="0"/>
                <a:cs typeface="Arial" panose="020B0604020202020204" pitchFamily="34" charset="0"/>
              </a:rPr>
              <a:t>Con seguridad social</a:t>
            </a:r>
          </a:p>
          <a:p>
            <a:pPr marL="95250" lvl="0" indent="-95250">
              <a:buFont typeface="Arial" panose="020B0604020202020204" pitchFamily="34" charset="0"/>
              <a:buChar char="•"/>
            </a:pPr>
            <a:r>
              <a:rPr lang="es-CO" sz="1200" b="1" dirty="0">
                <a:solidFill>
                  <a:prstClr val="black"/>
                </a:solidFill>
                <a:latin typeface="Arial Narrow" panose="020B0606020202030204" pitchFamily="34" charset="0"/>
                <a:cs typeface="Arial" panose="020B0604020202020204" pitchFamily="34" charset="0"/>
              </a:rPr>
              <a:t>Con plena protección laboral</a:t>
            </a:r>
          </a:p>
        </p:txBody>
      </p:sp>
      <p:sp>
        <p:nvSpPr>
          <p:cNvPr id="42" name="7 Rectángulo"/>
          <p:cNvSpPr/>
          <p:nvPr/>
        </p:nvSpPr>
        <p:spPr>
          <a:xfrm>
            <a:off x="5364088" y="3770456"/>
            <a:ext cx="3636914" cy="27699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lgn="ctr"/>
            <a:r>
              <a:rPr lang="es-CO" sz="1200" b="1" dirty="0" smtClean="0">
                <a:solidFill>
                  <a:prstClr val="black"/>
                </a:solidFill>
                <a:latin typeface="Arial Narrow" panose="020B0606020202030204" pitchFamily="34" charset="0"/>
                <a:cs typeface="Arial" panose="020B0604020202020204" pitchFamily="34" charset="0"/>
              </a:rPr>
              <a:t>BIENESTAR</a:t>
            </a:r>
            <a:endParaRPr lang="es-CO" sz="1200" b="1" dirty="0">
              <a:solidFill>
                <a:prstClr val="black"/>
              </a:solidFill>
              <a:latin typeface="Arial Narrow" panose="020B0606020202030204" pitchFamily="34" charset="0"/>
              <a:cs typeface="Arial" panose="020B0604020202020204" pitchFamily="34" charset="0"/>
            </a:endParaRPr>
          </a:p>
        </p:txBody>
      </p:sp>
      <p:sp>
        <p:nvSpPr>
          <p:cNvPr id="43" name="7 Rectángulo"/>
          <p:cNvSpPr/>
          <p:nvPr/>
        </p:nvSpPr>
        <p:spPr>
          <a:xfrm>
            <a:off x="5364088" y="4047455"/>
            <a:ext cx="3636914" cy="27699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lgn="ctr"/>
            <a:r>
              <a:rPr lang="es-CO" sz="1200" b="1" dirty="0" smtClean="0">
                <a:solidFill>
                  <a:prstClr val="black"/>
                </a:solidFill>
                <a:latin typeface="Arial Narrow" panose="020B0606020202030204" pitchFamily="34" charset="0"/>
                <a:cs typeface="Arial" panose="020B0604020202020204" pitchFamily="34" charset="0"/>
              </a:rPr>
              <a:t>CAPACITACIÓN</a:t>
            </a:r>
            <a:endParaRPr lang="es-CO" sz="1200" b="1" dirty="0">
              <a:solidFill>
                <a:prstClr val="black"/>
              </a:solidFill>
              <a:latin typeface="Arial Narrow" panose="020B0606020202030204" pitchFamily="34" charset="0"/>
              <a:cs typeface="Arial" panose="020B0604020202020204" pitchFamily="34" charset="0"/>
            </a:endParaRPr>
          </a:p>
        </p:txBody>
      </p:sp>
      <p:sp>
        <p:nvSpPr>
          <p:cNvPr id="44" name="7 Rectángulo"/>
          <p:cNvSpPr/>
          <p:nvPr/>
        </p:nvSpPr>
        <p:spPr>
          <a:xfrm>
            <a:off x="5364088" y="4335487"/>
            <a:ext cx="3636914" cy="46166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lgn="ctr"/>
            <a:r>
              <a:rPr lang="es-CO" sz="1200" b="1" dirty="0">
                <a:solidFill>
                  <a:prstClr val="black"/>
                </a:solidFill>
                <a:latin typeface="Arial Narrow" panose="020B0606020202030204" pitchFamily="34" charset="0"/>
                <a:cs typeface="Arial" panose="020B0604020202020204" pitchFamily="34" charset="0"/>
              </a:rPr>
              <a:t>Acceso a condiciones laborales mínimas y estándares plenos de Ley</a:t>
            </a:r>
          </a:p>
        </p:txBody>
      </p:sp>
      <p:cxnSp>
        <p:nvCxnSpPr>
          <p:cNvPr id="31" name="30 Conector recto de flecha"/>
          <p:cNvCxnSpPr/>
          <p:nvPr/>
        </p:nvCxnSpPr>
        <p:spPr>
          <a:xfrm>
            <a:off x="2339752" y="1608029"/>
            <a:ext cx="0" cy="238536"/>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34" name="33 Conector recto de flecha"/>
          <p:cNvCxnSpPr/>
          <p:nvPr/>
        </p:nvCxnSpPr>
        <p:spPr>
          <a:xfrm>
            <a:off x="2339752" y="3356992"/>
            <a:ext cx="0" cy="216024"/>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39" name="38 Conector recto de flecha"/>
          <p:cNvCxnSpPr>
            <a:endCxn id="43" idx="1"/>
          </p:cNvCxnSpPr>
          <p:nvPr/>
        </p:nvCxnSpPr>
        <p:spPr>
          <a:xfrm flipV="1">
            <a:off x="4634585" y="4185955"/>
            <a:ext cx="729503" cy="2"/>
          </a:xfrm>
          <a:prstGeom prst="straightConnector1">
            <a:avLst/>
          </a:prstGeom>
          <a:ln>
            <a:solidFill>
              <a:srgbClr val="FF0000"/>
            </a:solidFill>
            <a:headEnd type="arrow"/>
            <a:tailEnd type="arrow"/>
          </a:ln>
        </p:spPr>
        <p:style>
          <a:lnRef idx="2">
            <a:schemeClr val="accent2"/>
          </a:lnRef>
          <a:fillRef idx="0">
            <a:schemeClr val="accent2"/>
          </a:fillRef>
          <a:effectRef idx="1">
            <a:schemeClr val="accent2"/>
          </a:effectRef>
          <a:fontRef idx="minor">
            <a:schemeClr val="tx1"/>
          </a:fontRef>
        </p:style>
      </p:cxnSp>
      <p:cxnSp>
        <p:nvCxnSpPr>
          <p:cNvPr id="40" name="39 Conector recto de flecha"/>
          <p:cNvCxnSpPr/>
          <p:nvPr/>
        </p:nvCxnSpPr>
        <p:spPr>
          <a:xfrm flipV="1">
            <a:off x="7254044" y="3345959"/>
            <a:ext cx="0" cy="371074"/>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41" name="40 Conector recto de flecha"/>
          <p:cNvCxnSpPr/>
          <p:nvPr/>
        </p:nvCxnSpPr>
        <p:spPr>
          <a:xfrm flipV="1">
            <a:off x="7236296" y="1973641"/>
            <a:ext cx="0" cy="303231"/>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
        <p:nvSpPr>
          <p:cNvPr id="2" name="1 Título"/>
          <p:cNvSpPr>
            <a:spLocks noGrp="1"/>
          </p:cNvSpPr>
          <p:nvPr>
            <p:ph type="ctrTitle"/>
          </p:nvPr>
        </p:nvSpPr>
        <p:spPr>
          <a:xfrm>
            <a:off x="4600296" y="429"/>
            <a:ext cx="4284088" cy="656704"/>
          </a:xfrm>
        </p:spPr>
        <p:txBody>
          <a:bodyPr/>
          <a:lstStyle/>
          <a:p>
            <a:pPr rtl="0" eaLnBrk="1" latinLnBrk="0" hangingPunct="1"/>
            <a:r>
              <a:rPr lang="es-CO" sz="2300" kern="1200" dirty="0" smtClean="0">
                <a:solidFill>
                  <a:srgbClr val="FFFFFF"/>
                </a:solidFill>
                <a:effectLst/>
                <a:latin typeface="Calibri"/>
                <a:cs typeface="Arial"/>
              </a:rPr>
              <a:t>Ruta de la formalización laboral</a:t>
            </a:r>
            <a:endParaRPr lang="es-CO" dirty="0"/>
          </a:p>
        </p:txBody>
      </p:sp>
      <p:sp>
        <p:nvSpPr>
          <p:cNvPr id="4" name="3 Flecha derecha">
            <a:hlinkClick r:id="" action="ppaction://noaction"/>
          </p:cNvPr>
          <p:cNvSpPr/>
          <p:nvPr/>
        </p:nvSpPr>
        <p:spPr>
          <a:xfrm>
            <a:off x="8365774" y="5055567"/>
            <a:ext cx="392444" cy="461665"/>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7823198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3990748" y="0"/>
            <a:ext cx="5153251" cy="633917"/>
          </a:xfrm>
        </p:spPr>
        <p:txBody>
          <a:bodyPr lIns="93296" tIns="46648" rIns="93296" bIns="46648">
            <a:noAutofit/>
          </a:bodyPr>
          <a:lstStyle/>
          <a:p>
            <a:r>
              <a:rPr lang="es-CO" sz="2000" b="1" dirty="0">
                <a:solidFill>
                  <a:schemeClr val="bg1"/>
                </a:solidFill>
                <a:latin typeface="Arial Narrow" panose="020B0606020202030204" pitchFamily="34" charset="0"/>
                <a:cs typeface="Arial" pitchFamily="34" charset="0"/>
              </a:rPr>
              <a:t>Comportamiento del mercado laboral</a:t>
            </a:r>
          </a:p>
        </p:txBody>
      </p:sp>
      <p:sp>
        <p:nvSpPr>
          <p:cNvPr id="12" name="11 CuadroTexto"/>
          <p:cNvSpPr txBox="1"/>
          <p:nvPr/>
        </p:nvSpPr>
        <p:spPr>
          <a:xfrm>
            <a:off x="5192210" y="3366578"/>
            <a:ext cx="3663978" cy="314028"/>
          </a:xfrm>
          <a:prstGeom prst="rect">
            <a:avLst/>
          </a:prstGeom>
          <a:noFill/>
        </p:spPr>
        <p:txBody>
          <a:bodyPr wrap="square" lIns="93296" tIns="46648" rIns="93296" bIns="46648" rtlCol="0">
            <a:spAutoFit/>
          </a:bodyPr>
          <a:lstStyle/>
          <a:p>
            <a:pPr algn="ctr"/>
            <a:r>
              <a:rPr lang="es-CO" sz="1400" b="1" dirty="0">
                <a:latin typeface="Arial Narrow" panose="020B0606020202030204" pitchFamily="34" charset="0"/>
              </a:rPr>
              <a:t>Tasa de desempleo – </a:t>
            </a:r>
            <a:r>
              <a:rPr lang="es-CO" sz="1400" b="1" dirty="0" smtClean="0">
                <a:latin typeface="Arial Narrow" pitchFamily="34" charset="0"/>
              </a:rPr>
              <a:t>2001-2013*</a:t>
            </a:r>
            <a:endParaRPr lang="es-CO" sz="1400" b="1" dirty="0">
              <a:latin typeface="Arial Narrow" pitchFamily="34" charset="0"/>
            </a:endParaRPr>
          </a:p>
        </p:txBody>
      </p:sp>
      <p:sp>
        <p:nvSpPr>
          <p:cNvPr id="13" name="12 CuadroTexto"/>
          <p:cNvSpPr txBox="1"/>
          <p:nvPr/>
        </p:nvSpPr>
        <p:spPr>
          <a:xfrm>
            <a:off x="742240" y="3366578"/>
            <a:ext cx="3663978" cy="314028"/>
          </a:xfrm>
          <a:prstGeom prst="rect">
            <a:avLst/>
          </a:prstGeom>
          <a:noFill/>
        </p:spPr>
        <p:txBody>
          <a:bodyPr wrap="square" lIns="93296" tIns="46648" rIns="93296" bIns="46648" rtlCol="0">
            <a:spAutoFit/>
          </a:bodyPr>
          <a:lstStyle/>
          <a:p>
            <a:pPr algn="ctr"/>
            <a:r>
              <a:rPr lang="es-CO" sz="1400" b="1" dirty="0">
                <a:latin typeface="Arial Narrow" pitchFamily="34" charset="0"/>
              </a:rPr>
              <a:t>Tasa de </a:t>
            </a:r>
            <a:r>
              <a:rPr lang="es-CO" sz="1400" b="1" dirty="0" smtClean="0">
                <a:latin typeface="Arial Narrow" pitchFamily="34" charset="0"/>
              </a:rPr>
              <a:t>Ocupación – 2001-2013*</a:t>
            </a:r>
            <a:endParaRPr lang="es-CO" sz="1400" b="1" dirty="0">
              <a:latin typeface="Arial Narrow" pitchFamily="34" charset="0"/>
            </a:endParaRPr>
          </a:p>
        </p:txBody>
      </p:sp>
      <p:sp>
        <p:nvSpPr>
          <p:cNvPr id="14" name="13 CuadroTexto"/>
          <p:cNvSpPr txBox="1"/>
          <p:nvPr/>
        </p:nvSpPr>
        <p:spPr>
          <a:xfrm>
            <a:off x="513137" y="1150047"/>
            <a:ext cx="3867415" cy="314028"/>
          </a:xfrm>
          <a:prstGeom prst="rect">
            <a:avLst/>
          </a:prstGeom>
          <a:noFill/>
        </p:spPr>
        <p:txBody>
          <a:bodyPr wrap="square" lIns="93296" tIns="46648" rIns="93296" bIns="46648" rtlCol="0">
            <a:spAutoFit/>
          </a:bodyPr>
          <a:lstStyle/>
          <a:p>
            <a:pPr algn="ctr"/>
            <a:r>
              <a:rPr lang="es-CO" sz="1400" b="1" dirty="0">
                <a:latin typeface="Arial Narrow" panose="020B0606020202030204" pitchFamily="34" charset="0"/>
              </a:rPr>
              <a:t>Tasa Global de </a:t>
            </a:r>
            <a:r>
              <a:rPr lang="es-CO" sz="1400" b="1" dirty="0" smtClean="0">
                <a:latin typeface="Arial Narrow" pitchFamily="34" charset="0"/>
              </a:rPr>
              <a:t>Participación – 2001-2013*</a:t>
            </a:r>
            <a:endParaRPr lang="es-CO" sz="1400" b="1" dirty="0">
              <a:latin typeface="Arial Narrow" pitchFamily="34" charset="0"/>
            </a:endParaRPr>
          </a:p>
        </p:txBody>
      </p:sp>
      <p:sp>
        <p:nvSpPr>
          <p:cNvPr id="15" name="14 CuadroTexto"/>
          <p:cNvSpPr txBox="1"/>
          <p:nvPr/>
        </p:nvSpPr>
        <p:spPr>
          <a:xfrm>
            <a:off x="4860032" y="1307061"/>
            <a:ext cx="4176464" cy="1756201"/>
          </a:xfrm>
          <a:prstGeom prst="rect">
            <a:avLst/>
          </a:prstGeom>
          <a:ln/>
        </p:spPr>
        <p:style>
          <a:lnRef idx="1">
            <a:schemeClr val="dk1"/>
          </a:lnRef>
          <a:fillRef idx="2">
            <a:schemeClr val="dk1"/>
          </a:fillRef>
          <a:effectRef idx="1">
            <a:schemeClr val="dk1"/>
          </a:effectRef>
          <a:fontRef idx="minor">
            <a:schemeClr val="dk1"/>
          </a:fontRef>
        </p:style>
        <p:txBody>
          <a:bodyPr wrap="square" lIns="93296" tIns="46648" rIns="93296" bIns="46648" rtlCol="0">
            <a:spAutoFit/>
          </a:bodyPr>
          <a:lstStyle/>
          <a:p>
            <a:pPr algn="ctr"/>
            <a:r>
              <a:rPr lang="es-CO" dirty="0" smtClean="0">
                <a:latin typeface="Arial Narrow" panose="020B0606020202030204" pitchFamily="34" charset="0"/>
              </a:rPr>
              <a:t>El mercado laboral muestra un </a:t>
            </a:r>
            <a:r>
              <a:rPr lang="es-CO" i="1" dirty="0">
                <a:latin typeface="Arial Narrow" pitchFamily="34" charset="0"/>
              </a:rPr>
              <a:t>aumento sistemático de la oferta </a:t>
            </a:r>
            <a:r>
              <a:rPr lang="es-CO" i="1" dirty="0" smtClean="0">
                <a:latin typeface="Arial Narrow" pitchFamily="34" charset="0"/>
              </a:rPr>
              <a:t>laboral (más trabajadores alentados), </a:t>
            </a:r>
            <a:r>
              <a:rPr lang="es-CO" i="1" dirty="0">
                <a:latin typeface="Arial Narrow" pitchFamily="34" charset="0"/>
              </a:rPr>
              <a:t>u</a:t>
            </a:r>
            <a:r>
              <a:rPr lang="es-CO" i="1" dirty="0" smtClean="0">
                <a:latin typeface="Arial Narrow" pitchFamily="34" charset="0"/>
              </a:rPr>
              <a:t>n crecimiento </a:t>
            </a:r>
            <a:r>
              <a:rPr lang="es-CO" i="1" dirty="0">
                <a:latin typeface="Arial Narrow" pitchFamily="34" charset="0"/>
              </a:rPr>
              <a:t>sostenido de la </a:t>
            </a:r>
            <a:r>
              <a:rPr lang="es-CO" i="1" dirty="0" smtClean="0">
                <a:latin typeface="Arial Narrow" pitchFamily="34" charset="0"/>
              </a:rPr>
              <a:t>ocupación (más puestos </a:t>
            </a:r>
            <a:r>
              <a:rPr lang="es-CO" i="1" dirty="0">
                <a:latin typeface="Arial Narrow" pitchFamily="34" charset="0"/>
              </a:rPr>
              <a:t>de trabajo) y </a:t>
            </a:r>
            <a:r>
              <a:rPr lang="es-CO" i="1" dirty="0" smtClean="0">
                <a:latin typeface="Arial Narrow" pitchFamily="34" charset="0"/>
              </a:rPr>
              <a:t>una tasa </a:t>
            </a:r>
            <a:r>
              <a:rPr lang="es-CO" i="1" dirty="0">
                <a:latin typeface="Arial Narrow" pitchFamily="34" charset="0"/>
              </a:rPr>
              <a:t>de desempleo </a:t>
            </a:r>
            <a:r>
              <a:rPr lang="es-CO" i="1" dirty="0" smtClean="0">
                <a:latin typeface="Arial Narrow" pitchFamily="34" charset="0"/>
              </a:rPr>
              <a:t>decreciente (más oportunidades) </a:t>
            </a:r>
            <a:endParaRPr lang="es-CO" i="1" dirty="0">
              <a:latin typeface="Arial Narrow" pitchFamily="34" charset="0"/>
            </a:endParaRPr>
          </a:p>
        </p:txBody>
      </p:sp>
      <p:sp>
        <p:nvSpPr>
          <p:cNvPr id="2" name="1 CuadroTexto"/>
          <p:cNvSpPr txBox="1"/>
          <p:nvPr/>
        </p:nvSpPr>
        <p:spPr>
          <a:xfrm>
            <a:off x="3275856" y="6490184"/>
            <a:ext cx="2571623" cy="248095"/>
          </a:xfrm>
          <a:prstGeom prst="rect">
            <a:avLst/>
          </a:prstGeom>
          <a:noFill/>
        </p:spPr>
        <p:txBody>
          <a:bodyPr wrap="square" lIns="93296" tIns="46648" rIns="93296" bIns="46648" rtlCol="0">
            <a:spAutoFit/>
          </a:bodyPr>
          <a:lstStyle/>
          <a:p>
            <a:r>
              <a:rPr lang="es-CO" sz="1000" b="1" dirty="0">
                <a:latin typeface="Arial Narrow" panose="020B0606020202030204" pitchFamily="34" charset="0"/>
              </a:rPr>
              <a:t>Fuente: DANE. Cálculos : SAMPL-MT.</a:t>
            </a:r>
          </a:p>
        </p:txBody>
      </p:sp>
      <p:sp>
        <p:nvSpPr>
          <p:cNvPr id="3" name="2 Rectángulo"/>
          <p:cNvSpPr/>
          <p:nvPr/>
        </p:nvSpPr>
        <p:spPr>
          <a:xfrm>
            <a:off x="179512" y="695055"/>
            <a:ext cx="9051087" cy="369332"/>
          </a:xfrm>
          <a:prstGeom prst="rect">
            <a:avLst/>
          </a:prstGeom>
        </p:spPr>
        <p:txBody>
          <a:bodyPr wrap="square">
            <a:spAutoFit/>
          </a:bodyPr>
          <a:lstStyle/>
          <a:p>
            <a:pPr algn="ctr"/>
            <a:r>
              <a:rPr lang="es-CO" b="1" dirty="0">
                <a:latin typeface="Arial Narrow" panose="020B0606020202030204" pitchFamily="34" charset="0"/>
              </a:rPr>
              <a:t>Los principales indicadores del mercado laboral colombiano muestran una tendencia </a:t>
            </a:r>
            <a:r>
              <a:rPr lang="es-CO" b="1" dirty="0" smtClean="0">
                <a:latin typeface="Arial Narrow" pitchFamily="34" charset="0"/>
              </a:rPr>
              <a:t>favorable…</a:t>
            </a:r>
            <a:endParaRPr lang="es-CO" b="1" dirty="0">
              <a:latin typeface="Arial Narrow" panose="020B0606020202030204" pitchFamily="34" charset="0"/>
            </a:endParaRPr>
          </a:p>
        </p:txBody>
      </p:sp>
      <p:graphicFrame>
        <p:nvGraphicFramePr>
          <p:cNvPr id="4" name="3 Gráfico"/>
          <p:cNvGraphicFramePr/>
          <p:nvPr>
            <p:extLst>
              <p:ext uri="{D42A27DB-BD31-4B8C-83A1-F6EECF244321}">
                <p14:modId xmlns:p14="http://schemas.microsoft.com/office/powerpoint/2010/main" val="98958510"/>
              </p:ext>
            </p:extLst>
          </p:nvPr>
        </p:nvGraphicFramePr>
        <p:xfrm>
          <a:off x="396143" y="1556792"/>
          <a:ext cx="4010075" cy="22109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15 Gráfico"/>
          <p:cNvGraphicFramePr/>
          <p:nvPr>
            <p:extLst>
              <p:ext uri="{D42A27DB-BD31-4B8C-83A1-F6EECF244321}">
                <p14:modId xmlns:p14="http://schemas.microsoft.com/office/powerpoint/2010/main" val="3794006470"/>
              </p:ext>
            </p:extLst>
          </p:nvPr>
        </p:nvGraphicFramePr>
        <p:xfrm>
          <a:off x="179512" y="3621026"/>
          <a:ext cx="4316593" cy="27964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16 Gráfico"/>
          <p:cNvGraphicFramePr/>
          <p:nvPr>
            <p:extLst>
              <p:ext uri="{D42A27DB-BD31-4B8C-83A1-F6EECF244321}">
                <p14:modId xmlns:p14="http://schemas.microsoft.com/office/powerpoint/2010/main" val="395028728"/>
              </p:ext>
            </p:extLst>
          </p:nvPr>
        </p:nvGraphicFramePr>
        <p:xfrm>
          <a:off x="4432982" y="3366578"/>
          <a:ext cx="4525486" cy="2641712"/>
        </p:xfrm>
        <a:graphic>
          <a:graphicData uri="http://schemas.openxmlformats.org/drawingml/2006/chart">
            <c:chart xmlns:c="http://schemas.openxmlformats.org/drawingml/2006/chart" xmlns:r="http://schemas.openxmlformats.org/officeDocument/2006/relationships" r:id="rId4"/>
          </a:graphicData>
        </a:graphic>
      </p:graphicFrame>
      <p:sp>
        <p:nvSpPr>
          <p:cNvPr id="19" name="18 CuadroTexto"/>
          <p:cNvSpPr txBox="1"/>
          <p:nvPr/>
        </p:nvSpPr>
        <p:spPr>
          <a:xfrm>
            <a:off x="179512" y="6305230"/>
            <a:ext cx="4707743" cy="430887"/>
          </a:xfrm>
          <a:prstGeom prst="rect">
            <a:avLst/>
          </a:prstGeom>
          <a:noFill/>
        </p:spPr>
        <p:txBody>
          <a:bodyPr wrap="square" rtlCol="0">
            <a:spAutoFit/>
          </a:bodyPr>
          <a:lstStyle/>
          <a:p>
            <a:r>
              <a:rPr lang="es-CO" sz="1100" b="1" dirty="0" smtClean="0">
                <a:latin typeface="Arial Narrow" panose="020B0606020202030204" pitchFamily="34" charset="0"/>
              </a:rPr>
              <a:t>* La cifra de 2013 es el  promedio hasta el mes de Septiembre. Por tanto, </a:t>
            </a:r>
            <a:r>
              <a:rPr lang="es-CO" sz="1100" b="1" dirty="0">
                <a:latin typeface="Arial Narrow" panose="020B0606020202030204" pitchFamily="34" charset="0"/>
              </a:rPr>
              <a:t>n</a:t>
            </a:r>
            <a:r>
              <a:rPr lang="es-CO" sz="1100" b="1" dirty="0" smtClean="0">
                <a:latin typeface="Arial Narrow" panose="020B0606020202030204" pitchFamily="34" charset="0"/>
              </a:rPr>
              <a:t>o es comprable con años anteriores, es sólo un indicativo.</a:t>
            </a:r>
            <a:endParaRPr lang="es-CO" sz="1100" b="1" dirty="0">
              <a:latin typeface="Arial Narrow" panose="020B0606020202030204" pitchFamily="34" charset="0"/>
            </a:endParaRPr>
          </a:p>
        </p:txBody>
      </p:sp>
    </p:spTree>
    <p:extLst>
      <p:ext uri="{BB962C8B-B14F-4D97-AF65-F5344CB8AC3E}">
        <p14:creationId xmlns:p14="http://schemas.microsoft.com/office/powerpoint/2010/main" val="361654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3990748" y="0"/>
            <a:ext cx="5153251" cy="633917"/>
          </a:xfrm>
        </p:spPr>
        <p:txBody>
          <a:bodyPr lIns="93296" tIns="46648" rIns="93296" bIns="46648">
            <a:noAutofit/>
          </a:bodyPr>
          <a:lstStyle/>
          <a:p>
            <a:r>
              <a:rPr lang="es-CO" sz="2000" b="1" dirty="0" smtClean="0">
                <a:solidFill>
                  <a:schemeClr val="bg1"/>
                </a:solidFill>
                <a:latin typeface="Arial Narrow" panose="020B0606020202030204" pitchFamily="34" charset="0"/>
                <a:cs typeface="Arial" pitchFamily="34" charset="0"/>
              </a:rPr>
              <a:t>Algunas cifras de informalidad</a:t>
            </a:r>
            <a:endParaRPr lang="es-CO" sz="2000" b="1" dirty="0">
              <a:solidFill>
                <a:schemeClr val="bg1"/>
              </a:solidFill>
              <a:latin typeface="Arial Narrow" panose="020B0606020202030204" pitchFamily="34" charset="0"/>
              <a:cs typeface="Arial" pitchFamily="34" charset="0"/>
            </a:endParaRPr>
          </a:p>
        </p:txBody>
      </p:sp>
      <p:graphicFrame>
        <p:nvGraphicFramePr>
          <p:cNvPr id="6" name="5 Gráfico"/>
          <p:cNvGraphicFramePr/>
          <p:nvPr>
            <p:extLst>
              <p:ext uri="{D42A27DB-BD31-4B8C-83A1-F6EECF244321}">
                <p14:modId xmlns:p14="http://schemas.microsoft.com/office/powerpoint/2010/main" val="1199271255"/>
              </p:ext>
            </p:extLst>
          </p:nvPr>
        </p:nvGraphicFramePr>
        <p:xfrm>
          <a:off x="0" y="2276872"/>
          <a:ext cx="4788024" cy="3168352"/>
        </p:xfrm>
        <a:graphic>
          <a:graphicData uri="http://schemas.openxmlformats.org/drawingml/2006/chart">
            <c:chart xmlns:c="http://schemas.openxmlformats.org/drawingml/2006/chart" xmlns:r="http://schemas.openxmlformats.org/officeDocument/2006/relationships" r:id="rId2"/>
          </a:graphicData>
        </a:graphic>
      </p:graphicFrame>
      <p:sp>
        <p:nvSpPr>
          <p:cNvPr id="7" name="6 Rectángulo"/>
          <p:cNvSpPr/>
          <p:nvPr/>
        </p:nvSpPr>
        <p:spPr>
          <a:xfrm>
            <a:off x="288032" y="716503"/>
            <a:ext cx="8604448" cy="923330"/>
          </a:xfrm>
          <a:prstGeom prst="rect">
            <a:avLst/>
          </a:prstGeom>
        </p:spPr>
        <p:txBody>
          <a:bodyPr wrap="square">
            <a:spAutoFit/>
          </a:bodyPr>
          <a:lstStyle/>
          <a:p>
            <a:pPr algn="ctr"/>
            <a:r>
              <a:rPr lang="es-CO" b="1" dirty="0" smtClean="0">
                <a:latin typeface="Arial Narrow" panose="020B0606020202030204" pitchFamily="34" charset="0"/>
              </a:rPr>
              <a:t>La informalidad laboral en la región de América Latina es alta, Colombia se encuentra dentro de los países con menor proporción de población protegida por el sistema de pensiones. Sin embargo, se observa una disminución en la tasa de informalidad  del país en los últimos años</a:t>
            </a:r>
            <a:endParaRPr lang="es-CO" b="1" dirty="0">
              <a:latin typeface="Arial Narrow" panose="020B0606020202030204" pitchFamily="34" charset="0"/>
            </a:endParaRPr>
          </a:p>
        </p:txBody>
      </p:sp>
      <p:sp>
        <p:nvSpPr>
          <p:cNvPr id="8" name="7 CuadroTexto"/>
          <p:cNvSpPr txBox="1"/>
          <p:nvPr/>
        </p:nvSpPr>
        <p:spPr>
          <a:xfrm>
            <a:off x="655236" y="1813118"/>
            <a:ext cx="3867415" cy="525094"/>
          </a:xfrm>
          <a:prstGeom prst="rect">
            <a:avLst/>
          </a:prstGeom>
          <a:noFill/>
        </p:spPr>
        <p:txBody>
          <a:bodyPr wrap="square" lIns="93296" tIns="46648" rIns="93296" bIns="46648" rtlCol="0">
            <a:spAutoFit/>
          </a:bodyPr>
          <a:lstStyle/>
          <a:p>
            <a:pPr algn="ctr"/>
            <a:r>
              <a:rPr lang="es-CO" sz="1400" b="1" dirty="0">
                <a:latin typeface="Arial Narrow" panose="020B0606020202030204" pitchFamily="34" charset="0"/>
              </a:rPr>
              <a:t>Tasa </a:t>
            </a:r>
            <a:r>
              <a:rPr lang="es-CO" sz="1400" b="1" dirty="0" smtClean="0">
                <a:latin typeface="Arial Narrow" panose="020B0606020202030204" pitchFamily="34" charset="0"/>
              </a:rPr>
              <a:t>de formalidad en algunos países de América Latina 2011*</a:t>
            </a:r>
            <a:endParaRPr lang="es-CO" sz="1400" b="1" dirty="0">
              <a:latin typeface="Arial Narrow" pitchFamily="34" charset="0"/>
            </a:endParaRPr>
          </a:p>
        </p:txBody>
      </p:sp>
      <p:sp>
        <p:nvSpPr>
          <p:cNvPr id="9" name="8 CuadroTexto"/>
          <p:cNvSpPr txBox="1"/>
          <p:nvPr/>
        </p:nvSpPr>
        <p:spPr>
          <a:xfrm>
            <a:off x="241603" y="5532264"/>
            <a:ext cx="4546421" cy="432761"/>
          </a:xfrm>
          <a:prstGeom prst="rect">
            <a:avLst/>
          </a:prstGeom>
          <a:noFill/>
        </p:spPr>
        <p:txBody>
          <a:bodyPr wrap="square" lIns="93296" tIns="46648" rIns="93296" bIns="46648" rtlCol="0">
            <a:spAutoFit/>
          </a:bodyPr>
          <a:lstStyle/>
          <a:p>
            <a:r>
              <a:rPr lang="es-CO" sz="1100" dirty="0" smtClean="0">
                <a:latin typeface="Arial Narrow" panose="020B0606020202030204" pitchFamily="34" charset="0"/>
              </a:rPr>
              <a:t>* La tasa de formalidad medida como el porcentaje de la población ocupada urbana con protección en pensiones. Fuente</a:t>
            </a:r>
            <a:r>
              <a:rPr lang="es-CO" sz="1100" dirty="0">
                <a:latin typeface="Arial Narrow" panose="020B0606020202030204" pitchFamily="34" charset="0"/>
              </a:rPr>
              <a:t>: </a:t>
            </a:r>
            <a:r>
              <a:rPr lang="es-CO" sz="1100" dirty="0" smtClean="0">
                <a:latin typeface="Arial Narrow" panose="020B0606020202030204" pitchFamily="34" charset="0"/>
              </a:rPr>
              <a:t>Panorama Laboral  2012 OIT </a:t>
            </a:r>
            <a:endParaRPr lang="es-CO" sz="1100" dirty="0">
              <a:latin typeface="Arial Narrow" panose="020B0606020202030204" pitchFamily="34" charset="0"/>
            </a:endParaRPr>
          </a:p>
        </p:txBody>
      </p:sp>
      <p:graphicFrame>
        <p:nvGraphicFramePr>
          <p:cNvPr id="11" name="10 Gráfico"/>
          <p:cNvGraphicFramePr/>
          <p:nvPr>
            <p:extLst>
              <p:ext uri="{D42A27DB-BD31-4B8C-83A1-F6EECF244321}">
                <p14:modId xmlns:p14="http://schemas.microsoft.com/office/powerpoint/2010/main" val="965298028"/>
              </p:ext>
            </p:extLst>
          </p:nvPr>
        </p:nvGraphicFramePr>
        <p:xfrm>
          <a:off x="4716016" y="2564903"/>
          <a:ext cx="4335072" cy="2505447"/>
        </p:xfrm>
        <a:graphic>
          <a:graphicData uri="http://schemas.openxmlformats.org/drawingml/2006/chart">
            <c:chart xmlns:c="http://schemas.openxmlformats.org/drawingml/2006/chart" xmlns:r="http://schemas.openxmlformats.org/officeDocument/2006/relationships" r:id="rId3"/>
          </a:graphicData>
        </a:graphic>
      </p:graphicFrame>
      <p:sp>
        <p:nvSpPr>
          <p:cNvPr id="12" name="11 CuadroTexto"/>
          <p:cNvSpPr txBox="1"/>
          <p:nvPr/>
        </p:nvSpPr>
        <p:spPr>
          <a:xfrm>
            <a:off x="5192639" y="1846318"/>
            <a:ext cx="3867415" cy="309651"/>
          </a:xfrm>
          <a:prstGeom prst="rect">
            <a:avLst/>
          </a:prstGeom>
          <a:noFill/>
        </p:spPr>
        <p:txBody>
          <a:bodyPr wrap="square" lIns="93296" tIns="46648" rIns="93296" bIns="46648" rtlCol="0">
            <a:spAutoFit/>
          </a:bodyPr>
          <a:lstStyle/>
          <a:p>
            <a:pPr algn="ctr"/>
            <a:r>
              <a:rPr lang="es-CO" sz="1400" b="1" dirty="0">
                <a:latin typeface="Arial Narrow" panose="020B0606020202030204" pitchFamily="34" charset="0"/>
              </a:rPr>
              <a:t>Tasa </a:t>
            </a:r>
            <a:r>
              <a:rPr lang="es-CO" sz="1400" b="1" dirty="0" smtClean="0">
                <a:latin typeface="Arial Narrow" panose="020B0606020202030204" pitchFamily="34" charset="0"/>
              </a:rPr>
              <a:t>de informalidad en Colombia 2009-2013**</a:t>
            </a:r>
            <a:endParaRPr lang="es-CO" sz="1400" b="1" dirty="0">
              <a:latin typeface="Arial Narrow" pitchFamily="34" charset="0"/>
            </a:endParaRPr>
          </a:p>
        </p:txBody>
      </p:sp>
      <p:sp>
        <p:nvSpPr>
          <p:cNvPr id="13" name="12 CuadroTexto"/>
          <p:cNvSpPr txBox="1"/>
          <p:nvPr/>
        </p:nvSpPr>
        <p:spPr>
          <a:xfrm>
            <a:off x="4937838" y="5070351"/>
            <a:ext cx="4122216" cy="602038"/>
          </a:xfrm>
          <a:prstGeom prst="rect">
            <a:avLst/>
          </a:prstGeom>
          <a:noFill/>
        </p:spPr>
        <p:txBody>
          <a:bodyPr wrap="square" lIns="93296" tIns="46648" rIns="93296" bIns="46648" rtlCol="0">
            <a:spAutoFit/>
          </a:bodyPr>
          <a:lstStyle/>
          <a:p>
            <a:r>
              <a:rPr lang="es-CO" sz="1100" dirty="0" smtClean="0">
                <a:latin typeface="Arial Narrow" panose="020B0606020202030204" pitchFamily="34" charset="0"/>
              </a:rPr>
              <a:t>**</a:t>
            </a:r>
            <a:r>
              <a:rPr lang="es-CO" sz="1100" dirty="0">
                <a:latin typeface="Arial Narrow" panose="020B0606020202030204" pitchFamily="34" charset="0"/>
              </a:rPr>
              <a:t> La cifra de 2013 es el  promedio hasta el mes de Septiembre. Por tanto, no es comprable con años anteriores, es sólo un </a:t>
            </a:r>
            <a:r>
              <a:rPr lang="es-CO" sz="1100" dirty="0" smtClean="0">
                <a:latin typeface="Arial Narrow" panose="020B0606020202030204" pitchFamily="34" charset="0"/>
              </a:rPr>
              <a:t>indicativo. </a:t>
            </a:r>
            <a:r>
              <a:rPr lang="es-CO" sz="1100" dirty="0">
                <a:solidFill>
                  <a:prstClr val="black"/>
                </a:solidFill>
              </a:rPr>
              <a:t>Fuente: DANE. </a:t>
            </a:r>
            <a:r>
              <a:rPr lang="es-CO" sz="1100" dirty="0" smtClean="0">
                <a:solidFill>
                  <a:prstClr val="black"/>
                </a:solidFill>
              </a:rPr>
              <a:t>Cálculos: </a:t>
            </a:r>
            <a:r>
              <a:rPr lang="es-CO" sz="1100" dirty="0">
                <a:solidFill>
                  <a:prstClr val="black"/>
                </a:solidFill>
              </a:rPr>
              <a:t>SAMPL-MT</a:t>
            </a:r>
            <a:endParaRPr lang="es-CO" sz="1100" dirty="0">
              <a:latin typeface="Arial Narrow" panose="020B0606020202030204" pitchFamily="34" charset="0"/>
            </a:endParaRPr>
          </a:p>
        </p:txBody>
      </p:sp>
    </p:spTree>
    <p:extLst>
      <p:ext uri="{BB962C8B-B14F-4D97-AF65-F5344CB8AC3E}">
        <p14:creationId xmlns:p14="http://schemas.microsoft.com/office/powerpoint/2010/main" val="2695603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94294" y="908720"/>
            <a:ext cx="4464496" cy="38164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8" name="7 Rectángulo"/>
          <p:cNvSpPr/>
          <p:nvPr/>
        </p:nvSpPr>
        <p:spPr>
          <a:xfrm>
            <a:off x="4680012" y="908720"/>
            <a:ext cx="4320480" cy="38164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9" name="8 Rectángulo"/>
          <p:cNvSpPr/>
          <p:nvPr/>
        </p:nvSpPr>
        <p:spPr>
          <a:xfrm>
            <a:off x="143508" y="4835242"/>
            <a:ext cx="8928992" cy="155679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0" name="9 Rectángulo"/>
          <p:cNvSpPr/>
          <p:nvPr/>
        </p:nvSpPr>
        <p:spPr>
          <a:xfrm>
            <a:off x="1090974" y="1110320"/>
            <a:ext cx="2160240" cy="430887"/>
          </a:xfrm>
          <a:prstGeom prst="rect">
            <a:avLst/>
          </a:prstGeom>
        </p:spPr>
        <p:txBody>
          <a:bodyPr wrap="square">
            <a:spAutoFit/>
          </a:bodyPr>
          <a:lstStyle/>
          <a:p>
            <a:pPr algn="ctr"/>
            <a:r>
              <a:rPr lang="es-CO" sz="2200" b="1" u="sng" dirty="0">
                <a:solidFill>
                  <a:srgbClr val="C00000"/>
                </a:solidFill>
                <a:latin typeface="Arial Narrow" pitchFamily="34" charset="0"/>
                <a:cs typeface="Times New Roman" pitchFamily="18" charset="0"/>
              </a:rPr>
              <a:t>Baja cobertura</a:t>
            </a:r>
            <a:r>
              <a:rPr lang="es-CO" sz="2200" b="1" dirty="0">
                <a:solidFill>
                  <a:srgbClr val="C00000"/>
                </a:solidFill>
                <a:latin typeface="Arial Narrow" pitchFamily="34" charset="0"/>
                <a:cs typeface="Times New Roman" pitchFamily="18" charset="0"/>
              </a:rPr>
              <a:t> </a:t>
            </a:r>
            <a:endParaRPr lang="es-CO" sz="2200" dirty="0"/>
          </a:p>
        </p:txBody>
      </p:sp>
      <p:sp>
        <p:nvSpPr>
          <p:cNvPr id="11" name="10 Rectángulo"/>
          <p:cNvSpPr/>
          <p:nvPr/>
        </p:nvSpPr>
        <p:spPr>
          <a:xfrm>
            <a:off x="179512" y="1764392"/>
            <a:ext cx="4320480" cy="2600712"/>
          </a:xfrm>
          <a:prstGeom prst="rect">
            <a:avLst/>
          </a:prstGeom>
        </p:spPr>
        <p:txBody>
          <a:bodyPr wrap="square">
            <a:spAutoFit/>
          </a:bodyPr>
          <a:lstStyle/>
          <a:p>
            <a:pPr marL="285750" indent="-285750" algn="just">
              <a:spcBef>
                <a:spcPts val="300"/>
              </a:spcBef>
              <a:spcAft>
                <a:spcPts val="300"/>
              </a:spcAft>
              <a:buFont typeface="Arial" pitchFamily="34" charset="0"/>
              <a:buChar char="•"/>
            </a:pPr>
            <a:r>
              <a:rPr lang="es-CO" sz="1700" dirty="0" smtClean="0">
                <a:latin typeface="Arial Narrow" pitchFamily="34" charset="0"/>
                <a:cs typeface="Times New Roman" pitchFamily="18" charset="0"/>
              </a:rPr>
              <a:t>Sólo </a:t>
            </a:r>
            <a:r>
              <a:rPr lang="es-CO" sz="1700" b="1" dirty="0">
                <a:latin typeface="Arial Narrow" pitchFamily="34" charset="0"/>
                <a:cs typeface="Times New Roman" pitchFamily="18" charset="0"/>
              </a:rPr>
              <a:t>1 de cada 3 colombianos </a:t>
            </a:r>
            <a:r>
              <a:rPr lang="es-CO" sz="1700" dirty="0">
                <a:latin typeface="Arial Narrow" pitchFamily="34" charset="0"/>
                <a:cs typeface="Times New Roman" pitchFamily="18" charset="0"/>
              </a:rPr>
              <a:t>en edad de retiro </a:t>
            </a:r>
            <a:r>
              <a:rPr lang="es-CO" sz="1700" b="1" dirty="0">
                <a:latin typeface="Arial Narrow" pitchFamily="34" charset="0"/>
                <a:cs typeface="Times New Roman" pitchFamily="18" charset="0"/>
              </a:rPr>
              <a:t>tiene una </a:t>
            </a:r>
            <a:r>
              <a:rPr lang="es-CO" sz="1700" b="1" dirty="0" smtClean="0">
                <a:latin typeface="Arial Narrow" pitchFamily="34" charset="0"/>
                <a:cs typeface="Times New Roman" pitchFamily="18" charset="0"/>
              </a:rPr>
              <a:t>pensión</a:t>
            </a:r>
          </a:p>
          <a:p>
            <a:pPr marL="285750" indent="-285750" algn="just">
              <a:spcBef>
                <a:spcPts val="300"/>
              </a:spcBef>
              <a:spcAft>
                <a:spcPts val="300"/>
              </a:spcAft>
              <a:buFont typeface="Arial" pitchFamily="34" charset="0"/>
              <a:buChar char="•"/>
            </a:pPr>
            <a:r>
              <a:rPr lang="es-CO" sz="1700" dirty="0" smtClean="0">
                <a:latin typeface="Arial Narrow" pitchFamily="34" charset="0"/>
                <a:cs typeface="Times New Roman" pitchFamily="18" charset="0"/>
              </a:rPr>
              <a:t>La </a:t>
            </a:r>
            <a:r>
              <a:rPr lang="es-CO" sz="1700" b="1" dirty="0" smtClean="0">
                <a:latin typeface="Arial Narrow" pitchFamily="34" charset="0"/>
                <a:cs typeface="Times New Roman" pitchFamily="18" charset="0"/>
              </a:rPr>
              <a:t>alta informalidad laboral es la principal causa de la baja cobertura </a:t>
            </a:r>
            <a:r>
              <a:rPr lang="es-CO" sz="1700" dirty="0" smtClean="0">
                <a:latin typeface="Arial Narrow" pitchFamily="34" charset="0"/>
                <a:cs typeface="Times New Roman" pitchFamily="18" charset="0"/>
              </a:rPr>
              <a:t>(66.5%): 14 millones de ocupados no cotizan a pensiones…</a:t>
            </a:r>
            <a:endParaRPr lang="es-CO" sz="1700" u="sng" dirty="0" smtClean="0">
              <a:solidFill>
                <a:srgbClr val="FF0000"/>
              </a:solidFill>
              <a:latin typeface="Arial Narrow" pitchFamily="34" charset="0"/>
              <a:cs typeface="Times New Roman" pitchFamily="18" charset="0"/>
            </a:endParaRPr>
          </a:p>
          <a:p>
            <a:pPr marL="285750" indent="-285750" algn="just">
              <a:spcBef>
                <a:spcPts val="300"/>
              </a:spcBef>
              <a:spcAft>
                <a:spcPts val="300"/>
              </a:spcAft>
              <a:buFont typeface="Arial" pitchFamily="34" charset="0"/>
              <a:buChar char="•"/>
            </a:pPr>
            <a:r>
              <a:rPr lang="es-CO" sz="1700" dirty="0" smtClean="0">
                <a:latin typeface="Arial Narrow" pitchFamily="34" charset="0"/>
                <a:cs typeface="Times New Roman" pitchFamily="18" charset="0"/>
              </a:rPr>
              <a:t>Las </a:t>
            </a:r>
            <a:r>
              <a:rPr lang="es-CO" sz="1700" b="1" dirty="0">
                <a:latin typeface="Arial Narrow" pitchFamily="34" charset="0"/>
                <a:cs typeface="Times New Roman" pitchFamily="18" charset="0"/>
              </a:rPr>
              <a:t>personas pasan casi la mitad de la vida laboral sin cotizar</a:t>
            </a:r>
            <a:r>
              <a:rPr lang="es-CO" sz="1700" dirty="0">
                <a:latin typeface="Arial Narrow" pitchFamily="34" charset="0"/>
                <a:cs typeface="Times New Roman" pitchFamily="18" charset="0"/>
              </a:rPr>
              <a:t>: El promedio de cotización es de 10,3 años para vidas laborales de 25 años (1.300 semanas)… </a:t>
            </a:r>
          </a:p>
        </p:txBody>
      </p:sp>
      <p:sp>
        <p:nvSpPr>
          <p:cNvPr id="12" name="11 Rectángulo"/>
          <p:cNvSpPr/>
          <p:nvPr/>
        </p:nvSpPr>
        <p:spPr>
          <a:xfrm>
            <a:off x="5832140" y="1095707"/>
            <a:ext cx="2016224" cy="430887"/>
          </a:xfrm>
          <a:prstGeom prst="rect">
            <a:avLst/>
          </a:prstGeom>
        </p:spPr>
        <p:txBody>
          <a:bodyPr wrap="square">
            <a:spAutoFit/>
          </a:bodyPr>
          <a:lstStyle/>
          <a:p>
            <a:pPr algn="ctr"/>
            <a:r>
              <a:rPr lang="es-ES_tradnl" sz="2200" b="1" u="sng" dirty="0">
                <a:solidFill>
                  <a:srgbClr val="C00000"/>
                </a:solidFill>
                <a:latin typeface="Arial Narrow" pitchFamily="34" charset="0"/>
                <a:cs typeface="Times New Roman" pitchFamily="18" charset="0"/>
              </a:rPr>
              <a:t>Desigualdad</a:t>
            </a:r>
            <a:endParaRPr lang="es-ES_tradnl" sz="2200" dirty="0">
              <a:solidFill>
                <a:srgbClr val="C00000"/>
              </a:solidFill>
              <a:latin typeface="Arial Narrow" pitchFamily="34" charset="0"/>
            </a:endParaRPr>
          </a:p>
        </p:txBody>
      </p:sp>
      <p:sp>
        <p:nvSpPr>
          <p:cNvPr id="13" name="12 Rectángulo"/>
          <p:cNvSpPr/>
          <p:nvPr/>
        </p:nvSpPr>
        <p:spPr>
          <a:xfrm>
            <a:off x="4716016" y="1574790"/>
            <a:ext cx="4248472" cy="2862322"/>
          </a:xfrm>
          <a:prstGeom prst="rect">
            <a:avLst/>
          </a:prstGeom>
        </p:spPr>
        <p:txBody>
          <a:bodyPr wrap="square">
            <a:spAutoFit/>
          </a:bodyPr>
          <a:lstStyle/>
          <a:p>
            <a:pPr marL="285750" indent="-285750" algn="just">
              <a:spcBef>
                <a:spcPts val="300"/>
              </a:spcBef>
              <a:spcAft>
                <a:spcPts val="300"/>
              </a:spcAft>
              <a:buFont typeface="Arial" pitchFamily="34" charset="0"/>
              <a:buChar char="•"/>
            </a:pPr>
            <a:r>
              <a:rPr lang="es-ES_tradnl" sz="1700" dirty="0">
                <a:latin typeface="Arial Narrow" pitchFamily="34" charset="0"/>
                <a:cs typeface="Times New Roman" pitchFamily="18" charset="0"/>
              </a:rPr>
              <a:t>En el </a:t>
            </a:r>
            <a:r>
              <a:rPr lang="es-ES_tradnl" sz="1700" b="1" dirty="0">
                <a:latin typeface="Arial Narrow" pitchFamily="34" charset="0"/>
                <a:cs typeface="Times New Roman" pitchFamily="18" charset="0"/>
              </a:rPr>
              <a:t>RPM personas con mayores ingresos reciben subsidios más altos</a:t>
            </a:r>
            <a:r>
              <a:rPr lang="es-ES_tradnl" sz="1700" dirty="0">
                <a:latin typeface="Arial Narrow" pitchFamily="34" charset="0"/>
                <a:cs typeface="Times New Roman" pitchFamily="18" charset="0"/>
              </a:rPr>
              <a:t>…</a:t>
            </a:r>
          </a:p>
          <a:p>
            <a:pPr marL="285750" indent="-285750" algn="just">
              <a:spcBef>
                <a:spcPts val="300"/>
              </a:spcBef>
              <a:spcAft>
                <a:spcPts val="300"/>
              </a:spcAft>
              <a:buFont typeface="Arial" pitchFamily="34" charset="0"/>
              <a:buChar char="•"/>
            </a:pPr>
            <a:r>
              <a:rPr lang="es-CO" sz="1700" dirty="0">
                <a:latin typeface="Arial Narrow" pitchFamily="34" charset="0"/>
                <a:cs typeface="Times New Roman" pitchFamily="18" charset="0"/>
              </a:rPr>
              <a:t>Una persona que cotiza sobre un SMMLV durante toda su vida, recibe un subsidio del Estado por valor de $87,6 millones; en cambio, una que cotiza sobre 10 SMMLV recibe un subsidio de $428,3  millones</a:t>
            </a:r>
            <a:endParaRPr lang="es-ES_tradnl" sz="1700" dirty="0">
              <a:latin typeface="Arial Narrow" pitchFamily="34" charset="0"/>
              <a:cs typeface="Times New Roman" pitchFamily="18" charset="0"/>
            </a:endParaRPr>
          </a:p>
          <a:p>
            <a:pPr marL="285750" indent="-285750" algn="just">
              <a:spcBef>
                <a:spcPts val="300"/>
              </a:spcBef>
              <a:spcAft>
                <a:spcPts val="300"/>
              </a:spcAft>
              <a:buFont typeface="Arial" pitchFamily="34" charset="0"/>
              <a:buChar char="•"/>
            </a:pPr>
            <a:r>
              <a:rPr lang="es-ES_tradnl" sz="1700" dirty="0">
                <a:latin typeface="Arial Narrow" pitchFamily="34" charset="0"/>
                <a:cs typeface="Times New Roman" pitchFamily="18" charset="0"/>
              </a:rPr>
              <a:t>Trabajadores con </a:t>
            </a:r>
            <a:r>
              <a:rPr lang="es-ES_tradnl" sz="1700" b="1" dirty="0">
                <a:latin typeface="Arial Narrow" pitchFamily="34" charset="0"/>
                <a:cs typeface="Times New Roman" pitchFamily="18" charset="0"/>
              </a:rPr>
              <a:t>igualdad de condiciones </a:t>
            </a:r>
            <a:r>
              <a:rPr lang="es-ES_tradnl" sz="1700" dirty="0">
                <a:latin typeface="Arial Narrow" pitchFamily="34" charset="0"/>
                <a:cs typeface="Times New Roman" pitchFamily="18" charset="0"/>
              </a:rPr>
              <a:t>reciben una </a:t>
            </a:r>
            <a:r>
              <a:rPr lang="es-ES_tradnl" sz="1700" b="1" dirty="0">
                <a:latin typeface="Arial Narrow" pitchFamily="34" charset="0"/>
                <a:cs typeface="Times New Roman" pitchFamily="18" charset="0"/>
              </a:rPr>
              <a:t>pensión mayor en el RPM que en el RAIS</a:t>
            </a:r>
            <a:endParaRPr lang="es-ES_tradnl" sz="1700" b="1" u="sng" dirty="0">
              <a:solidFill>
                <a:srgbClr val="C00000"/>
              </a:solidFill>
              <a:latin typeface="Arial Narrow" pitchFamily="34" charset="0"/>
              <a:cs typeface="Times New Roman" pitchFamily="18" charset="0"/>
            </a:endParaRPr>
          </a:p>
        </p:txBody>
      </p:sp>
      <p:sp>
        <p:nvSpPr>
          <p:cNvPr id="14" name="13 Rectángulo"/>
          <p:cNvSpPr/>
          <p:nvPr/>
        </p:nvSpPr>
        <p:spPr>
          <a:xfrm>
            <a:off x="107504" y="5085184"/>
            <a:ext cx="8856984" cy="1215717"/>
          </a:xfrm>
          <a:prstGeom prst="rect">
            <a:avLst/>
          </a:prstGeom>
        </p:spPr>
        <p:txBody>
          <a:bodyPr wrap="square">
            <a:spAutoFit/>
          </a:bodyPr>
          <a:lstStyle/>
          <a:p>
            <a:pPr marL="285750" lvl="0" indent="-285750" algn="just">
              <a:spcBef>
                <a:spcPts val="300"/>
              </a:spcBef>
              <a:spcAft>
                <a:spcPts val="300"/>
              </a:spcAft>
              <a:buFont typeface="Arial" pitchFamily="34" charset="0"/>
              <a:buChar char="•"/>
            </a:pPr>
            <a:r>
              <a:rPr lang="es-CO" sz="1700" dirty="0">
                <a:latin typeface="Arial Narrow" pitchFamily="34" charset="0"/>
                <a:cs typeface="Times New Roman" pitchFamily="18" charset="0"/>
              </a:rPr>
              <a:t>Hoy el </a:t>
            </a:r>
            <a:r>
              <a:rPr lang="es-CO" sz="1700" b="1" dirty="0">
                <a:latin typeface="Arial Narrow" pitchFamily="34" charset="0"/>
                <a:cs typeface="Times New Roman" pitchFamily="18" charset="0"/>
              </a:rPr>
              <a:t>sistema es sostenible </a:t>
            </a:r>
            <a:r>
              <a:rPr lang="es-CO" sz="1700" dirty="0">
                <a:latin typeface="Arial Narrow" pitchFamily="34" charset="0"/>
                <a:cs typeface="Times New Roman" pitchFamily="18" charset="0"/>
              </a:rPr>
              <a:t>porque son </a:t>
            </a:r>
            <a:r>
              <a:rPr lang="es-CO" sz="1700" b="1" dirty="0">
                <a:latin typeface="Arial Narrow" pitchFamily="34" charset="0"/>
                <a:cs typeface="Times New Roman" pitchFamily="18" charset="0"/>
              </a:rPr>
              <a:t>muy pocos los que se pensionan</a:t>
            </a:r>
            <a:endParaRPr lang="es-CO" sz="1700" dirty="0">
              <a:latin typeface="Arial Narrow" pitchFamily="34" charset="0"/>
              <a:cs typeface="Times New Roman" pitchFamily="18" charset="0"/>
            </a:endParaRPr>
          </a:p>
          <a:p>
            <a:pPr marL="285750" lvl="0" indent="-285750" algn="just">
              <a:spcBef>
                <a:spcPts val="300"/>
              </a:spcBef>
              <a:spcAft>
                <a:spcPts val="300"/>
              </a:spcAft>
              <a:buFont typeface="Arial" pitchFamily="34" charset="0"/>
              <a:buChar char="•"/>
            </a:pPr>
            <a:r>
              <a:rPr lang="es-CO" sz="1700" dirty="0">
                <a:latin typeface="Arial Narrow" pitchFamily="34" charset="0"/>
                <a:cs typeface="Times New Roman" pitchFamily="18" charset="0"/>
              </a:rPr>
              <a:t>Estimaciones del DNP muestran una </a:t>
            </a:r>
            <a:r>
              <a:rPr lang="es-CO" sz="1700" b="1" dirty="0">
                <a:latin typeface="Arial Narrow" pitchFamily="34" charset="0"/>
                <a:cs typeface="Times New Roman" pitchFamily="18" charset="0"/>
              </a:rPr>
              <a:t>tendencia decreciente del Gasto Público en Pensiones</a:t>
            </a:r>
            <a:r>
              <a:rPr lang="es-CO" sz="1700" dirty="0">
                <a:latin typeface="Arial Narrow" pitchFamily="34" charset="0"/>
                <a:cs typeface="Times New Roman" pitchFamily="18" charset="0"/>
              </a:rPr>
              <a:t>: En 2012 dicho gasto fue de 3,7% </a:t>
            </a:r>
            <a:r>
              <a:rPr lang="es-CO" sz="1700" dirty="0" smtClean="0">
                <a:latin typeface="Arial Narrow" pitchFamily="34" charset="0"/>
                <a:cs typeface="Times New Roman" pitchFamily="18" charset="0"/>
              </a:rPr>
              <a:t> del </a:t>
            </a:r>
            <a:r>
              <a:rPr lang="es-CO" sz="1700" dirty="0">
                <a:latin typeface="Arial Narrow" pitchFamily="34" charset="0"/>
                <a:cs typeface="Times New Roman" pitchFamily="18" charset="0"/>
              </a:rPr>
              <a:t>PIB (equivalente a todo el recaudo del IVA) y para 2060 se estima que será de 0,8% del PIB</a:t>
            </a:r>
          </a:p>
        </p:txBody>
      </p:sp>
      <p:sp>
        <p:nvSpPr>
          <p:cNvPr id="15" name="14 Rectángulo"/>
          <p:cNvSpPr/>
          <p:nvPr/>
        </p:nvSpPr>
        <p:spPr>
          <a:xfrm>
            <a:off x="3818091" y="4725144"/>
            <a:ext cx="1762021" cy="430887"/>
          </a:xfrm>
          <a:prstGeom prst="rect">
            <a:avLst/>
          </a:prstGeom>
        </p:spPr>
        <p:txBody>
          <a:bodyPr wrap="none">
            <a:spAutoFit/>
          </a:bodyPr>
          <a:lstStyle/>
          <a:p>
            <a:pPr algn="ctr"/>
            <a:r>
              <a:rPr lang="es-ES_tradnl" sz="2200" b="1" u="sng" dirty="0" smtClean="0">
                <a:solidFill>
                  <a:srgbClr val="C00000"/>
                </a:solidFill>
                <a:latin typeface="Arial Narrow" pitchFamily="34" charset="0"/>
                <a:cs typeface="Times New Roman" pitchFamily="18" charset="0"/>
              </a:rPr>
              <a:t>Sostenibilidad</a:t>
            </a:r>
            <a:endParaRPr lang="es-ES_tradnl" sz="2200" b="1" u="sng" dirty="0">
              <a:solidFill>
                <a:srgbClr val="C00000"/>
              </a:solidFill>
              <a:latin typeface="Arial Narrow" pitchFamily="34" charset="0"/>
              <a:cs typeface="Times New Roman" pitchFamily="18" charset="0"/>
            </a:endParaRPr>
          </a:p>
        </p:txBody>
      </p:sp>
      <p:sp>
        <p:nvSpPr>
          <p:cNvPr id="16" name="2 Marcador de contenido"/>
          <p:cNvSpPr txBox="1">
            <a:spLocks/>
          </p:cNvSpPr>
          <p:nvPr/>
        </p:nvSpPr>
        <p:spPr>
          <a:xfrm>
            <a:off x="3107198" y="-199753"/>
            <a:ext cx="7153434" cy="748433"/>
          </a:xfrm>
          <a:prstGeom prst="rect">
            <a:avLst/>
          </a:prstGeom>
        </p:spPr>
        <p:txBody>
          <a:bodyPr anchor="b"/>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r>
              <a:rPr lang="es-CO" sz="2400" b="1" dirty="0" smtClean="0">
                <a:solidFill>
                  <a:schemeClr val="bg1"/>
                </a:solidFill>
                <a:latin typeface="Arial Narrow" pitchFamily="34" charset="0"/>
              </a:rPr>
              <a:t>Radiografía del sistema actual pensiones</a:t>
            </a:r>
            <a:endParaRPr lang="es-CO" sz="2400" b="1" dirty="0">
              <a:solidFill>
                <a:schemeClr val="bg1"/>
              </a:solidFill>
              <a:latin typeface="Arial Narrow" pitchFamily="34" charset="0"/>
            </a:endParaRPr>
          </a:p>
        </p:txBody>
      </p:sp>
    </p:spTree>
    <p:extLst>
      <p:ext uri="{BB962C8B-B14F-4D97-AF65-F5344CB8AC3E}">
        <p14:creationId xmlns:p14="http://schemas.microsoft.com/office/powerpoint/2010/main" val="2981069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Tabla"/>
          <p:cNvGraphicFramePr>
            <a:graphicFrameLocks noGrp="1"/>
          </p:cNvGraphicFramePr>
          <p:nvPr>
            <p:extLst>
              <p:ext uri="{D42A27DB-BD31-4B8C-83A1-F6EECF244321}">
                <p14:modId xmlns:p14="http://schemas.microsoft.com/office/powerpoint/2010/main" val="937331587"/>
              </p:ext>
            </p:extLst>
          </p:nvPr>
        </p:nvGraphicFramePr>
        <p:xfrm>
          <a:off x="5096529" y="3573016"/>
          <a:ext cx="3962077" cy="1487120"/>
        </p:xfrm>
        <a:graphic>
          <a:graphicData uri="http://schemas.openxmlformats.org/drawingml/2006/table">
            <a:tbl>
              <a:tblPr firstRow="1" firstCol="1">
                <a:tableStyleId>{21E4AEA4-8DFA-4A89-87EB-49C32662AFE0}</a:tableStyleId>
              </a:tblPr>
              <a:tblGrid>
                <a:gridCol w="1775587"/>
                <a:gridCol w="56081"/>
                <a:gridCol w="1400325"/>
                <a:gridCol w="730084"/>
              </a:tblGrid>
              <a:tr h="360040">
                <a:tc>
                  <a:txBody>
                    <a:bodyPr/>
                    <a:lstStyle/>
                    <a:p>
                      <a:pPr algn="ctr" fontAlgn="ctr"/>
                      <a:r>
                        <a:rPr lang="es-CO" sz="1600" u="none" strike="noStrike" dirty="0" smtClean="0">
                          <a:effectLst/>
                        </a:rPr>
                        <a:t>Rango de salarios</a:t>
                      </a:r>
                      <a:endParaRPr lang="es-CO" sz="1600" b="1" i="0" u="none" strike="noStrike" dirty="0">
                        <a:solidFill>
                          <a:srgbClr val="000000"/>
                        </a:solidFill>
                        <a:effectLst/>
                        <a:latin typeface="Arial Narrow" pitchFamily="34" charset="0"/>
                      </a:endParaRPr>
                    </a:p>
                  </a:txBody>
                  <a:tcPr marL="9525" marR="9525" marT="9525" marB="0" anchor="ctr"/>
                </a:tc>
                <a:tc>
                  <a:txBody>
                    <a:bodyPr/>
                    <a:lstStyle/>
                    <a:p>
                      <a:pPr algn="ctr" fontAlgn="ctr"/>
                      <a:r>
                        <a:rPr lang="es-CO" sz="1100" u="none" strike="noStrike" dirty="0">
                          <a:effectLst/>
                        </a:rPr>
                        <a:t> </a:t>
                      </a:r>
                      <a:endParaRPr lang="es-CO" sz="1100" b="1" i="0" u="none" strike="noStrike" dirty="0">
                        <a:solidFill>
                          <a:srgbClr val="000000"/>
                        </a:solidFill>
                        <a:effectLst/>
                        <a:latin typeface="Arial Narrow" pitchFamily="34" charset="0"/>
                      </a:endParaRPr>
                    </a:p>
                  </a:txBody>
                  <a:tcPr marL="9525" marR="9525" marT="9525" marB="0" anchor="ctr"/>
                </a:tc>
                <a:tc>
                  <a:txBody>
                    <a:bodyPr/>
                    <a:lstStyle/>
                    <a:p>
                      <a:pPr algn="ctr" fontAlgn="ctr"/>
                      <a:r>
                        <a:rPr lang="es-CO" sz="1400" u="none" strike="noStrike" dirty="0">
                          <a:effectLst/>
                        </a:rPr>
                        <a:t>Ocupados</a:t>
                      </a:r>
                      <a:endParaRPr lang="es-CO" sz="1400" b="1" i="0" u="none" strike="noStrike" dirty="0">
                        <a:solidFill>
                          <a:srgbClr val="000000"/>
                        </a:solidFill>
                        <a:effectLst/>
                        <a:latin typeface="Arial Narrow" pitchFamily="34" charset="0"/>
                      </a:endParaRPr>
                    </a:p>
                  </a:txBody>
                  <a:tcPr marL="9525" marR="9525" marT="9525" marB="0" anchor="ctr"/>
                </a:tc>
                <a:tc>
                  <a:txBody>
                    <a:bodyPr/>
                    <a:lstStyle/>
                    <a:p>
                      <a:pPr algn="ctr" fontAlgn="ctr"/>
                      <a:r>
                        <a:rPr lang="es-CO" sz="1400" u="none" strike="noStrike" dirty="0">
                          <a:effectLst/>
                        </a:rPr>
                        <a:t>%</a:t>
                      </a:r>
                      <a:endParaRPr lang="es-CO" sz="1400" b="1" i="0" u="none" strike="noStrike" dirty="0">
                        <a:solidFill>
                          <a:srgbClr val="000000"/>
                        </a:solidFill>
                        <a:effectLst/>
                        <a:latin typeface="Arial Narrow" pitchFamily="34" charset="0"/>
                      </a:endParaRPr>
                    </a:p>
                  </a:txBody>
                  <a:tcPr marL="9525" marR="9525" marT="9525" marB="0" anchor="ctr"/>
                </a:tc>
              </a:tr>
              <a:tr h="281770">
                <a:tc>
                  <a:txBody>
                    <a:bodyPr/>
                    <a:lstStyle/>
                    <a:p>
                      <a:pPr algn="l" fontAlgn="b"/>
                      <a:r>
                        <a:rPr lang="es-CO" sz="1200" u="none" strike="noStrike" dirty="0" smtClean="0">
                          <a:effectLst/>
                        </a:rPr>
                        <a:t>   Menos </a:t>
                      </a:r>
                      <a:r>
                        <a:rPr lang="es-CO" sz="1200" u="none" strike="noStrike" dirty="0">
                          <a:effectLst/>
                        </a:rPr>
                        <a:t>de un SMMLV</a:t>
                      </a:r>
                      <a:endParaRPr lang="es-CO" sz="1200" b="0" i="0" u="none" strike="noStrike" dirty="0">
                        <a:solidFill>
                          <a:srgbClr val="000000"/>
                        </a:solidFill>
                        <a:effectLst/>
                        <a:latin typeface="Arial Narrow" pitchFamily="34" charset="0"/>
                      </a:endParaRPr>
                    </a:p>
                  </a:txBody>
                  <a:tcPr marL="9525" marR="9525" marT="9525" marB="0" anchor="b"/>
                </a:tc>
                <a:tc>
                  <a:txBody>
                    <a:bodyPr/>
                    <a:lstStyle/>
                    <a:p>
                      <a:pPr algn="ctr" fontAlgn="ctr"/>
                      <a:r>
                        <a:rPr lang="es-CO" sz="1200" u="none" strike="noStrike" dirty="0">
                          <a:effectLst/>
                        </a:rPr>
                        <a:t> </a:t>
                      </a:r>
                      <a:endParaRPr lang="es-CO" sz="1200" b="0" i="0" u="none" strike="noStrike" dirty="0">
                        <a:solidFill>
                          <a:srgbClr val="000000"/>
                        </a:solidFill>
                        <a:effectLst/>
                        <a:latin typeface="Arial Narrow" pitchFamily="34" charset="0"/>
                      </a:endParaRPr>
                    </a:p>
                  </a:txBody>
                  <a:tcPr marL="9525" marR="9525" marT="9525" marB="0" anchor="ctr"/>
                </a:tc>
                <a:tc>
                  <a:txBody>
                    <a:bodyPr/>
                    <a:lstStyle/>
                    <a:p>
                      <a:pPr algn="ctr" fontAlgn="ctr"/>
                      <a:r>
                        <a:rPr lang="es-CO" sz="1200" u="none" strike="noStrike" dirty="0">
                          <a:effectLst/>
                        </a:rPr>
                        <a:t>9.890.697</a:t>
                      </a:r>
                      <a:endParaRPr lang="es-CO" sz="1200" b="0" i="0" u="none" strike="noStrike" dirty="0">
                        <a:solidFill>
                          <a:srgbClr val="000000"/>
                        </a:solidFill>
                        <a:effectLst/>
                        <a:latin typeface="Arial Narrow" pitchFamily="34" charset="0"/>
                      </a:endParaRPr>
                    </a:p>
                  </a:txBody>
                  <a:tcPr marL="9525" marR="9525" marT="9525" marB="0" anchor="ctr"/>
                </a:tc>
                <a:tc>
                  <a:txBody>
                    <a:bodyPr/>
                    <a:lstStyle/>
                    <a:p>
                      <a:pPr algn="ctr" fontAlgn="ctr"/>
                      <a:r>
                        <a:rPr lang="es-CO" sz="1200" u="none" strike="noStrike" dirty="0">
                          <a:effectLst/>
                        </a:rPr>
                        <a:t>48,7%</a:t>
                      </a:r>
                      <a:endParaRPr lang="es-CO" sz="1200" b="0" i="0" u="none" strike="noStrike" dirty="0">
                        <a:solidFill>
                          <a:srgbClr val="000000"/>
                        </a:solidFill>
                        <a:effectLst/>
                        <a:latin typeface="Arial Narrow" pitchFamily="34" charset="0"/>
                      </a:endParaRPr>
                    </a:p>
                  </a:txBody>
                  <a:tcPr marL="9525" marR="9525" marT="9525" marB="0" anchor="ctr"/>
                </a:tc>
              </a:tr>
              <a:tr h="281770">
                <a:tc>
                  <a:txBody>
                    <a:bodyPr/>
                    <a:lstStyle/>
                    <a:p>
                      <a:pPr algn="l" fontAlgn="b"/>
                      <a:r>
                        <a:rPr lang="es-CO" sz="1200" u="none" strike="noStrike" dirty="0" smtClean="0">
                          <a:effectLst/>
                        </a:rPr>
                        <a:t>   Desde </a:t>
                      </a:r>
                      <a:r>
                        <a:rPr lang="es-CO" sz="1200" u="none" strike="noStrike" dirty="0">
                          <a:effectLst/>
                        </a:rPr>
                        <a:t>1 y hasta 2 SMMLV</a:t>
                      </a:r>
                      <a:endParaRPr lang="es-CO" sz="1200" b="0" i="0" u="none" strike="noStrike" dirty="0">
                        <a:solidFill>
                          <a:srgbClr val="000000"/>
                        </a:solidFill>
                        <a:effectLst/>
                        <a:latin typeface="Arial Narrow" pitchFamily="34" charset="0"/>
                      </a:endParaRPr>
                    </a:p>
                  </a:txBody>
                  <a:tcPr marL="9525" marR="9525" marT="9525" marB="0" anchor="b"/>
                </a:tc>
                <a:tc>
                  <a:txBody>
                    <a:bodyPr/>
                    <a:lstStyle/>
                    <a:p>
                      <a:pPr algn="ctr" fontAlgn="ctr"/>
                      <a:r>
                        <a:rPr lang="es-CO" sz="1200" u="none" strike="noStrike" dirty="0">
                          <a:effectLst/>
                        </a:rPr>
                        <a:t> </a:t>
                      </a:r>
                      <a:endParaRPr lang="es-CO" sz="1200" b="0" i="0" u="none" strike="noStrike" dirty="0">
                        <a:solidFill>
                          <a:srgbClr val="000000"/>
                        </a:solidFill>
                        <a:effectLst/>
                        <a:latin typeface="Arial Narrow" pitchFamily="34" charset="0"/>
                      </a:endParaRPr>
                    </a:p>
                  </a:txBody>
                  <a:tcPr marL="9525" marR="9525" marT="9525" marB="0" anchor="ctr"/>
                </a:tc>
                <a:tc>
                  <a:txBody>
                    <a:bodyPr/>
                    <a:lstStyle/>
                    <a:p>
                      <a:pPr algn="ctr" fontAlgn="ctr"/>
                      <a:r>
                        <a:rPr lang="es-CO" sz="1200" u="none" strike="noStrike" dirty="0">
                          <a:effectLst/>
                        </a:rPr>
                        <a:t>7.392.659</a:t>
                      </a:r>
                      <a:endParaRPr lang="es-CO" sz="1200" b="0" i="0" u="none" strike="noStrike" dirty="0">
                        <a:solidFill>
                          <a:srgbClr val="000000"/>
                        </a:solidFill>
                        <a:effectLst/>
                        <a:latin typeface="Arial Narrow" pitchFamily="34" charset="0"/>
                      </a:endParaRPr>
                    </a:p>
                  </a:txBody>
                  <a:tcPr marL="9525" marR="9525" marT="9525" marB="0" anchor="ctr"/>
                </a:tc>
                <a:tc>
                  <a:txBody>
                    <a:bodyPr/>
                    <a:lstStyle/>
                    <a:p>
                      <a:pPr algn="ctr" fontAlgn="ctr"/>
                      <a:r>
                        <a:rPr lang="es-CO" sz="1200" u="none" strike="noStrike" dirty="0">
                          <a:effectLst/>
                        </a:rPr>
                        <a:t>36,4%</a:t>
                      </a:r>
                      <a:endParaRPr lang="es-CO" sz="1200" b="0" i="0" u="none" strike="noStrike" dirty="0">
                        <a:solidFill>
                          <a:srgbClr val="000000"/>
                        </a:solidFill>
                        <a:effectLst/>
                        <a:latin typeface="Arial Narrow" pitchFamily="34" charset="0"/>
                      </a:endParaRPr>
                    </a:p>
                  </a:txBody>
                  <a:tcPr marL="9525" marR="9525" marT="9525" marB="0" anchor="ctr"/>
                </a:tc>
              </a:tr>
              <a:tr h="281770">
                <a:tc>
                  <a:txBody>
                    <a:bodyPr/>
                    <a:lstStyle/>
                    <a:p>
                      <a:pPr algn="l" fontAlgn="b"/>
                      <a:r>
                        <a:rPr lang="es-CO" sz="1200" u="none" strike="noStrike" dirty="0" smtClean="0">
                          <a:effectLst/>
                        </a:rPr>
                        <a:t>   Más </a:t>
                      </a:r>
                      <a:r>
                        <a:rPr lang="es-CO" sz="1200" u="none" strike="noStrike" dirty="0">
                          <a:effectLst/>
                        </a:rPr>
                        <a:t>de 2 SMMLV</a:t>
                      </a:r>
                      <a:endParaRPr lang="es-CO" sz="1200" b="0" i="0" u="none" strike="noStrike" dirty="0">
                        <a:solidFill>
                          <a:srgbClr val="000000"/>
                        </a:solidFill>
                        <a:effectLst/>
                        <a:latin typeface="Arial Narrow" pitchFamily="34" charset="0"/>
                      </a:endParaRPr>
                    </a:p>
                  </a:txBody>
                  <a:tcPr marL="9525" marR="9525" marT="9525" marB="0" anchor="b"/>
                </a:tc>
                <a:tc>
                  <a:txBody>
                    <a:bodyPr/>
                    <a:lstStyle/>
                    <a:p>
                      <a:pPr algn="ctr" fontAlgn="ctr"/>
                      <a:r>
                        <a:rPr lang="es-CO" sz="1200" u="none" strike="noStrike" dirty="0">
                          <a:effectLst/>
                        </a:rPr>
                        <a:t> </a:t>
                      </a:r>
                      <a:endParaRPr lang="es-CO" sz="1200" b="0" i="0" u="none" strike="noStrike" dirty="0">
                        <a:solidFill>
                          <a:srgbClr val="000000"/>
                        </a:solidFill>
                        <a:effectLst/>
                        <a:latin typeface="Arial Narrow" pitchFamily="34" charset="0"/>
                      </a:endParaRPr>
                    </a:p>
                  </a:txBody>
                  <a:tcPr marL="9525" marR="9525" marT="9525" marB="0" anchor="ctr"/>
                </a:tc>
                <a:tc>
                  <a:txBody>
                    <a:bodyPr/>
                    <a:lstStyle/>
                    <a:p>
                      <a:pPr algn="ctr" fontAlgn="ctr"/>
                      <a:r>
                        <a:rPr lang="es-CO" sz="1200" u="none" strike="noStrike" dirty="0">
                          <a:effectLst/>
                        </a:rPr>
                        <a:t>3.038.085</a:t>
                      </a:r>
                      <a:endParaRPr lang="es-CO" sz="1200" b="0" i="0" u="none" strike="noStrike" dirty="0">
                        <a:solidFill>
                          <a:srgbClr val="000000"/>
                        </a:solidFill>
                        <a:effectLst/>
                        <a:latin typeface="Arial Narrow" pitchFamily="34" charset="0"/>
                      </a:endParaRPr>
                    </a:p>
                  </a:txBody>
                  <a:tcPr marL="9525" marR="9525" marT="9525" marB="0" anchor="ctr"/>
                </a:tc>
                <a:tc>
                  <a:txBody>
                    <a:bodyPr/>
                    <a:lstStyle/>
                    <a:p>
                      <a:pPr algn="ctr" fontAlgn="ctr"/>
                      <a:r>
                        <a:rPr lang="es-CO" sz="1200" u="none" strike="noStrike" dirty="0">
                          <a:effectLst/>
                        </a:rPr>
                        <a:t>15,0%</a:t>
                      </a:r>
                      <a:endParaRPr lang="es-CO" sz="1200" b="0" i="0" u="none" strike="noStrike" dirty="0">
                        <a:solidFill>
                          <a:srgbClr val="000000"/>
                        </a:solidFill>
                        <a:effectLst/>
                        <a:latin typeface="Arial Narrow" pitchFamily="34" charset="0"/>
                      </a:endParaRPr>
                    </a:p>
                  </a:txBody>
                  <a:tcPr marL="9525" marR="9525" marT="9525" marB="0" anchor="ctr"/>
                </a:tc>
              </a:tr>
              <a:tr h="281770">
                <a:tc>
                  <a:txBody>
                    <a:bodyPr/>
                    <a:lstStyle/>
                    <a:p>
                      <a:pPr algn="l" fontAlgn="b"/>
                      <a:r>
                        <a:rPr lang="es-CO" sz="1200" u="none" strike="noStrike" dirty="0" smtClean="0">
                          <a:effectLst/>
                        </a:rPr>
                        <a:t>                   TOTAL</a:t>
                      </a:r>
                      <a:endParaRPr lang="es-CO" sz="1200" b="1" i="0" u="none" strike="noStrike" dirty="0">
                        <a:solidFill>
                          <a:srgbClr val="000000"/>
                        </a:solidFill>
                        <a:effectLst/>
                        <a:latin typeface="Arial Narrow" pitchFamily="34" charset="0"/>
                      </a:endParaRPr>
                    </a:p>
                  </a:txBody>
                  <a:tcPr marL="9525" marR="9525" marT="9525" marB="0" anchor="b"/>
                </a:tc>
                <a:tc>
                  <a:txBody>
                    <a:bodyPr/>
                    <a:lstStyle/>
                    <a:p>
                      <a:pPr algn="ctr" fontAlgn="ctr"/>
                      <a:r>
                        <a:rPr lang="es-CO" sz="1200" u="none" strike="noStrike" dirty="0">
                          <a:effectLst/>
                        </a:rPr>
                        <a:t> </a:t>
                      </a:r>
                      <a:endParaRPr lang="es-CO" sz="1200" b="1" i="0" u="none" strike="noStrike" dirty="0">
                        <a:solidFill>
                          <a:srgbClr val="000000"/>
                        </a:solidFill>
                        <a:effectLst/>
                        <a:latin typeface="Arial Narrow" pitchFamily="34" charset="0"/>
                      </a:endParaRPr>
                    </a:p>
                  </a:txBody>
                  <a:tcPr marL="9525" marR="9525" marT="9525" marB="0" anchor="ctr"/>
                </a:tc>
                <a:tc>
                  <a:txBody>
                    <a:bodyPr/>
                    <a:lstStyle/>
                    <a:p>
                      <a:pPr algn="ctr" fontAlgn="ctr"/>
                      <a:r>
                        <a:rPr lang="es-CO" sz="1200" u="none" strike="noStrike" dirty="0">
                          <a:effectLst/>
                        </a:rPr>
                        <a:t>20.321.441</a:t>
                      </a:r>
                      <a:endParaRPr lang="es-CO" sz="1200" b="1" i="0" u="none" strike="noStrike" dirty="0">
                        <a:solidFill>
                          <a:srgbClr val="000000"/>
                        </a:solidFill>
                        <a:effectLst/>
                        <a:latin typeface="Arial Narrow" pitchFamily="34" charset="0"/>
                      </a:endParaRPr>
                    </a:p>
                  </a:txBody>
                  <a:tcPr marL="9525" marR="9525" marT="9525" marB="0" anchor="ctr"/>
                </a:tc>
                <a:tc>
                  <a:txBody>
                    <a:bodyPr/>
                    <a:lstStyle/>
                    <a:p>
                      <a:pPr algn="ctr" fontAlgn="ctr"/>
                      <a:r>
                        <a:rPr lang="es-CO" sz="1200" u="none" strike="noStrike" dirty="0">
                          <a:effectLst/>
                        </a:rPr>
                        <a:t>100,0%</a:t>
                      </a:r>
                      <a:endParaRPr lang="es-CO" sz="1200" b="1" i="0" u="none" strike="noStrike" dirty="0">
                        <a:solidFill>
                          <a:srgbClr val="000000"/>
                        </a:solidFill>
                        <a:effectLst/>
                        <a:latin typeface="Arial Narrow" pitchFamily="34" charset="0"/>
                      </a:endParaRPr>
                    </a:p>
                  </a:txBody>
                  <a:tcPr marL="9525" marR="9525" marT="9525" marB="0" anchor="ctr"/>
                </a:tc>
              </a:tr>
            </a:tbl>
          </a:graphicData>
        </a:graphic>
      </p:graphicFrame>
      <p:sp>
        <p:nvSpPr>
          <p:cNvPr id="4" name="3 Rectángulo"/>
          <p:cNvSpPr/>
          <p:nvPr/>
        </p:nvSpPr>
        <p:spPr>
          <a:xfrm>
            <a:off x="395536" y="764704"/>
            <a:ext cx="8321350" cy="738664"/>
          </a:xfrm>
          <a:prstGeom prst="rect">
            <a:avLst/>
          </a:prstGeom>
        </p:spPr>
        <p:txBody>
          <a:bodyPr wrap="square">
            <a:spAutoFit/>
          </a:bodyPr>
          <a:lstStyle/>
          <a:p>
            <a:pPr algn="ctr"/>
            <a:r>
              <a:rPr lang="es-CO" sz="2100" b="1" dirty="0">
                <a:latin typeface="Arial Narrow" pitchFamily="34" charset="0"/>
              </a:rPr>
              <a:t>D</a:t>
            </a:r>
            <a:r>
              <a:rPr lang="es-CO" sz="2100" b="1" dirty="0" smtClean="0">
                <a:latin typeface="Arial Narrow" pitchFamily="34" charset="0"/>
              </a:rPr>
              <a:t>e los 23,3 millones de colombianos que actualmente participan del mercado laboral, tan sólo 8 cotizan activamente al SGP…</a:t>
            </a:r>
            <a:endParaRPr lang="es-CO" sz="2100" dirty="0">
              <a:latin typeface="Arial Narrow" pitchFamily="34" charset="0"/>
            </a:endParaRPr>
          </a:p>
        </p:txBody>
      </p:sp>
      <p:sp>
        <p:nvSpPr>
          <p:cNvPr id="6" name="Rectangle 2"/>
          <p:cNvSpPr txBox="1">
            <a:spLocks noChangeArrowheads="1"/>
          </p:cNvSpPr>
          <p:nvPr/>
        </p:nvSpPr>
        <p:spPr>
          <a:xfrm>
            <a:off x="-138939" y="2987246"/>
            <a:ext cx="4986989" cy="29773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1400" b="1" dirty="0" smtClean="0">
                <a:latin typeface="Arial Narrow" pitchFamily="34" charset="0"/>
              </a:rPr>
              <a:t>Estadísticas de cotizantes, afiliados y pensionados del SGP</a:t>
            </a:r>
          </a:p>
          <a:p>
            <a:r>
              <a:rPr lang="es-CO" sz="1400" b="1" u="sng" dirty="0" smtClean="0">
                <a:latin typeface="Arial Narrow" pitchFamily="34" charset="0"/>
              </a:rPr>
              <a:t>julio de 2013</a:t>
            </a:r>
            <a:endParaRPr lang="en-US" sz="1400" b="1" u="sng" dirty="0" smtClean="0">
              <a:latin typeface="Arial Narrow" pitchFamily="34" charset="0"/>
            </a:endParaRPr>
          </a:p>
        </p:txBody>
      </p:sp>
      <p:sp>
        <p:nvSpPr>
          <p:cNvPr id="2" name="1 CuadroTexto"/>
          <p:cNvSpPr txBox="1"/>
          <p:nvPr/>
        </p:nvSpPr>
        <p:spPr>
          <a:xfrm>
            <a:off x="337832" y="1628800"/>
            <a:ext cx="8688272" cy="646331"/>
          </a:xfrm>
          <a:prstGeom prst="rect">
            <a:avLst/>
          </a:prstGeom>
          <a:noFill/>
        </p:spPr>
        <p:txBody>
          <a:bodyPr wrap="square" rtlCol="0">
            <a:spAutoFit/>
          </a:bodyPr>
          <a:lstStyle/>
          <a:p>
            <a:pPr algn="ctr"/>
            <a:r>
              <a:rPr lang="es-CO" dirty="0">
                <a:latin typeface="Arial Narrow" pitchFamily="34" charset="0"/>
              </a:rPr>
              <a:t>Esto se debe principalmente a que </a:t>
            </a:r>
            <a:r>
              <a:rPr lang="es-CO" dirty="0" smtClean="0">
                <a:latin typeface="Arial Narrow" pitchFamily="34" charset="0"/>
              </a:rPr>
              <a:t>el 49%  de </a:t>
            </a:r>
            <a:r>
              <a:rPr lang="es-CO" dirty="0">
                <a:latin typeface="Arial Narrow" pitchFamily="34" charset="0"/>
              </a:rPr>
              <a:t>los ocupados devengan menos de un salario mínimo, </a:t>
            </a:r>
            <a:r>
              <a:rPr lang="es-CO" dirty="0" smtClean="0">
                <a:latin typeface="Arial Narrow" pitchFamily="34" charset="0"/>
              </a:rPr>
              <a:t>quedando </a:t>
            </a:r>
            <a:r>
              <a:rPr lang="es-CO" dirty="0">
                <a:latin typeface="Arial Narrow" pitchFamily="34" charset="0"/>
              </a:rPr>
              <a:t>por fuera del SGP, además de los altos índices de informalidad (</a:t>
            </a:r>
            <a:r>
              <a:rPr lang="es-CO" dirty="0" smtClean="0">
                <a:latin typeface="Arial Narrow" pitchFamily="34" charset="0"/>
              </a:rPr>
              <a:t>66,5%)</a:t>
            </a:r>
            <a:r>
              <a:rPr lang="es-CO" baseline="30000" dirty="0">
                <a:latin typeface="Arial Narrow" pitchFamily="34" charset="0"/>
              </a:rPr>
              <a:t>1</a:t>
            </a:r>
            <a:endParaRPr lang="es-CO" dirty="0">
              <a:latin typeface="Arial Narrow" pitchFamily="34" charset="0"/>
            </a:endParaRPr>
          </a:p>
        </p:txBody>
      </p:sp>
      <p:sp>
        <p:nvSpPr>
          <p:cNvPr id="7" name="6 CuadroTexto"/>
          <p:cNvSpPr txBox="1"/>
          <p:nvPr/>
        </p:nvSpPr>
        <p:spPr>
          <a:xfrm>
            <a:off x="-485318" y="6309320"/>
            <a:ext cx="5679746" cy="253916"/>
          </a:xfrm>
          <a:prstGeom prst="rect">
            <a:avLst/>
          </a:prstGeom>
          <a:noFill/>
        </p:spPr>
        <p:txBody>
          <a:bodyPr wrap="square" rtlCol="0">
            <a:spAutoFit/>
          </a:bodyPr>
          <a:lstStyle/>
          <a:p>
            <a:pPr algn="ctr"/>
            <a:r>
              <a:rPr lang="es-CO" sz="1000" dirty="0" smtClean="0">
                <a:latin typeface="Arial Narrow" pitchFamily="34" charset="0"/>
              </a:rPr>
              <a:t>Fuente</a:t>
            </a:r>
            <a:r>
              <a:rPr lang="es-CO" sz="1000" dirty="0">
                <a:latin typeface="Arial Narrow" pitchFamily="34" charset="0"/>
              </a:rPr>
              <a:t>: </a:t>
            </a:r>
            <a:r>
              <a:rPr lang="es-CO" sz="1000" dirty="0" smtClean="0">
                <a:latin typeface="Arial Narrow" pitchFamily="34" charset="0"/>
              </a:rPr>
              <a:t>DANE, Superfinanciera, ISS</a:t>
            </a:r>
            <a:r>
              <a:rPr lang="es-CO" sz="1000" dirty="0">
                <a:latin typeface="Arial Narrow" pitchFamily="34" charset="0"/>
              </a:rPr>
              <a:t>, Cajas públicas de pagos y reconocimiento de pensiones</a:t>
            </a:r>
            <a:endParaRPr lang="en-US" sz="1000" dirty="0">
              <a:latin typeface="Arial Narrow" pitchFamily="34" charset="0"/>
            </a:endParaRPr>
          </a:p>
        </p:txBody>
      </p:sp>
      <p:sp>
        <p:nvSpPr>
          <p:cNvPr id="8" name="7 Rectángulo"/>
          <p:cNvSpPr/>
          <p:nvPr/>
        </p:nvSpPr>
        <p:spPr>
          <a:xfrm>
            <a:off x="4974251" y="2874504"/>
            <a:ext cx="4080115" cy="523220"/>
          </a:xfrm>
          <a:prstGeom prst="rect">
            <a:avLst/>
          </a:prstGeom>
        </p:spPr>
        <p:txBody>
          <a:bodyPr wrap="square">
            <a:spAutoFit/>
          </a:bodyPr>
          <a:lstStyle/>
          <a:p>
            <a:pPr algn="ctr"/>
            <a:r>
              <a:rPr lang="es-CO" sz="1400" b="1" dirty="0">
                <a:latin typeface="Arial Narrow" pitchFamily="34" charset="0"/>
                <a:ea typeface="+mj-ea"/>
                <a:cs typeface="+mj-cs"/>
              </a:rPr>
              <a:t>Número total de ocupados por rangos </a:t>
            </a:r>
            <a:r>
              <a:rPr lang="es-CO" sz="1400" b="1" dirty="0" smtClean="0">
                <a:latin typeface="Arial Narrow" pitchFamily="34" charset="0"/>
                <a:ea typeface="+mj-ea"/>
                <a:cs typeface="+mj-cs"/>
              </a:rPr>
              <a:t>de salarios</a:t>
            </a:r>
          </a:p>
          <a:p>
            <a:pPr algn="ctr"/>
            <a:r>
              <a:rPr lang="es-CO" sz="1400" b="1" u="sng" dirty="0" smtClean="0">
                <a:latin typeface="Arial Narrow" pitchFamily="34" charset="0"/>
                <a:ea typeface="+mj-ea"/>
                <a:cs typeface="+mj-cs"/>
              </a:rPr>
              <a:t>I Trimestre de 2013*</a:t>
            </a:r>
            <a:endParaRPr lang="es-CO" sz="1400" b="1" u="sng" dirty="0">
              <a:latin typeface="Arial Narrow" pitchFamily="34" charset="0"/>
              <a:ea typeface="+mj-ea"/>
              <a:cs typeface="+mj-cs"/>
            </a:endParaRPr>
          </a:p>
        </p:txBody>
      </p:sp>
      <p:sp>
        <p:nvSpPr>
          <p:cNvPr id="9" name="8 Elipse"/>
          <p:cNvSpPr/>
          <p:nvPr/>
        </p:nvSpPr>
        <p:spPr>
          <a:xfrm>
            <a:off x="7152989" y="3907235"/>
            <a:ext cx="875395" cy="2975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0" name="9 Rectángulo"/>
          <p:cNvSpPr/>
          <p:nvPr/>
        </p:nvSpPr>
        <p:spPr>
          <a:xfrm>
            <a:off x="4849881" y="5792616"/>
            <a:ext cx="4572000" cy="246221"/>
          </a:xfrm>
          <a:prstGeom prst="rect">
            <a:avLst/>
          </a:prstGeom>
        </p:spPr>
        <p:txBody>
          <a:bodyPr>
            <a:spAutoFit/>
          </a:bodyPr>
          <a:lstStyle/>
          <a:p>
            <a:pPr algn="ctr">
              <a:spcBef>
                <a:spcPct val="50000"/>
              </a:spcBef>
            </a:pPr>
            <a:r>
              <a:rPr lang="es-CO" sz="1000" dirty="0">
                <a:latin typeface="Arial Narrow" pitchFamily="34" charset="0"/>
              </a:rPr>
              <a:t>Fuente: DANE-GEIH. Cálculos </a:t>
            </a:r>
            <a:r>
              <a:rPr lang="es-CO" sz="1000" dirty="0" smtClean="0">
                <a:latin typeface="Arial Narrow" pitchFamily="34" charset="0"/>
              </a:rPr>
              <a:t>SAMPL-DGPESF-MinTrabajo</a:t>
            </a:r>
            <a:endParaRPr lang="es-CO" sz="1000" dirty="0">
              <a:latin typeface="Arial Narrow" pitchFamily="34" charset="0"/>
            </a:endParaRPr>
          </a:p>
        </p:txBody>
      </p:sp>
      <p:sp>
        <p:nvSpPr>
          <p:cNvPr id="11" name="10 Rectángulo"/>
          <p:cNvSpPr/>
          <p:nvPr/>
        </p:nvSpPr>
        <p:spPr>
          <a:xfrm>
            <a:off x="76895" y="6506161"/>
            <a:ext cx="4062331" cy="261610"/>
          </a:xfrm>
          <a:prstGeom prst="rect">
            <a:avLst/>
          </a:prstGeom>
        </p:spPr>
        <p:txBody>
          <a:bodyPr wrap="none">
            <a:spAutoFit/>
          </a:bodyPr>
          <a:lstStyle/>
          <a:p>
            <a:r>
              <a:rPr lang="es-CO" sz="1100" baseline="30000" dirty="0" smtClean="0">
                <a:latin typeface="Arial Narrow" pitchFamily="34" charset="0"/>
              </a:rPr>
              <a:t>1</a:t>
            </a:r>
            <a:r>
              <a:rPr lang="es-CO" sz="1100" dirty="0" smtClean="0">
                <a:latin typeface="Arial Narrow" pitchFamily="34" charset="0"/>
              </a:rPr>
              <a:t> La </a:t>
            </a:r>
            <a:r>
              <a:rPr lang="es-CO" sz="1100" dirty="0">
                <a:latin typeface="Arial Narrow" pitchFamily="34" charset="0"/>
              </a:rPr>
              <a:t>tasa de </a:t>
            </a:r>
            <a:r>
              <a:rPr lang="es-CO" sz="1100" dirty="0" smtClean="0">
                <a:latin typeface="Arial Narrow" pitchFamily="34" charset="0"/>
              </a:rPr>
              <a:t>informalidad corresponde al </a:t>
            </a:r>
            <a:r>
              <a:rPr lang="es-CO" sz="1100" dirty="0">
                <a:latin typeface="Arial Narrow" pitchFamily="34" charset="0"/>
              </a:rPr>
              <a:t>trimestre </a:t>
            </a:r>
            <a:r>
              <a:rPr lang="es-CO" sz="1100" dirty="0" smtClean="0">
                <a:latin typeface="Arial Narrow" pitchFamily="34" charset="0"/>
              </a:rPr>
              <a:t>julio-septiembre de 2013.</a:t>
            </a:r>
          </a:p>
        </p:txBody>
      </p:sp>
      <p:sp>
        <p:nvSpPr>
          <p:cNvPr id="19" name="18 Elipse"/>
          <p:cNvSpPr/>
          <p:nvPr/>
        </p:nvSpPr>
        <p:spPr>
          <a:xfrm>
            <a:off x="8316416" y="3919531"/>
            <a:ext cx="657697" cy="2975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5" name="14 CuadroTexto"/>
          <p:cNvSpPr txBox="1"/>
          <p:nvPr/>
        </p:nvSpPr>
        <p:spPr>
          <a:xfrm>
            <a:off x="4582531" y="5275777"/>
            <a:ext cx="4450995" cy="553998"/>
          </a:xfrm>
          <a:prstGeom prst="rect">
            <a:avLst/>
          </a:prstGeom>
          <a:noFill/>
        </p:spPr>
        <p:txBody>
          <a:bodyPr wrap="square" rtlCol="0">
            <a:spAutoFit/>
          </a:bodyPr>
          <a:lstStyle/>
          <a:p>
            <a:pPr lvl="1"/>
            <a:r>
              <a:rPr lang="es-CO" sz="1000" dirty="0" smtClean="0">
                <a:latin typeface="Arial Narrow" pitchFamily="34" charset="0"/>
              </a:rPr>
              <a:t>* El número de ocupados en este caso corresponde al registrado en el I-Trimestre de 2013.  En razón a lo anterior, se presenta una diferencia con la cifra registrada en el gráfico contiguo.</a:t>
            </a:r>
            <a:endParaRPr lang="es-CO" sz="1000" dirty="0">
              <a:latin typeface="Arial Narrow" pitchFamily="34" charset="0"/>
            </a:endParaRPr>
          </a:p>
        </p:txBody>
      </p:sp>
      <p:graphicFrame>
        <p:nvGraphicFramePr>
          <p:cNvPr id="14" name="1 Gráfico"/>
          <p:cNvGraphicFramePr>
            <a:graphicFrameLocks/>
          </p:cNvGraphicFramePr>
          <p:nvPr>
            <p:extLst>
              <p:ext uri="{D42A27DB-BD31-4B8C-83A1-F6EECF244321}">
                <p14:modId xmlns:p14="http://schemas.microsoft.com/office/powerpoint/2010/main" val="2133349449"/>
              </p:ext>
            </p:extLst>
          </p:nvPr>
        </p:nvGraphicFramePr>
        <p:xfrm>
          <a:off x="269167" y="3430539"/>
          <a:ext cx="4430448" cy="2879516"/>
        </p:xfrm>
        <a:graphic>
          <a:graphicData uri="http://schemas.openxmlformats.org/drawingml/2006/chart">
            <c:chart xmlns:c="http://schemas.openxmlformats.org/drawingml/2006/chart" xmlns:r="http://schemas.openxmlformats.org/officeDocument/2006/relationships" r:id="rId2"/>
          </a:graphicData>
        </a:graphic>
      </p:graphicFrame>
      <p:sp>
        <p:nvSpPr>
          <p:cNvPr id="16" name="2 Marcador de contenido"/>
          <p:cNvSpPr txBox="1">
            <a:spLocks/>
          </p:cNvSpPr>
          <p:nvPr/>
        </p:nvSpPr>
        <p:spPr>
          <a:xfrm>
            <a:off x="3059832" y="-127745"/>
            <a:ext cx="7153434" cy="748433"/>
          </a:xfrm>
          <a:prstGeom prst="rect">
            <a:avLst/>
          </a:prstGeom>
        </p:spPr>
        <p:txBody>
          <a:bodyPr anchor="b"/>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r>
              <a:rPr lang="es-CO" sz="2800" b="1" dirty="0" smtClean="0">
                <a:solidFill>
                  <a:schemeClr val="bg1"/>
                </a:solidFill>
                <a:latin typeface="Arial Narrow" pitchFamily="34" charset="0"/>
              </a:rPr>
              <a:t>Pocos se pensionan</a:t>
            </a:r>
            <a:endParaRPr lang="es-CO" sz="2800" b="1" dirty="0">
              <a:solidFill>
                <a:schemeClr val="bg1"/>
              </a:solidFill>
              <a:latin typeface="Arial Narrow" pitchFamily="34" charset="0"/>
            </a:endParaRPr>
          </a:p>
        </p:txBody>
      </p:sp>
    </p:spTree>
    <p:extLst>
      <p:ext uri="{BB962C8B-B14F-4D97-AF65-F5344CB8AC3E}">
        <p14:creationId xmlns:p14="http://schemas.microsoft.com/office/powerpoint/2010/main" val="943075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6418" y="1196752"/>
            <a:ext cx="8653451" cy="2677656"/>
          </a:xfrm>
          <a:prstGeom prst="rect">
            <a:avLst/>
          </a:prstGeom>
        </p:spPr>
        <p:txBody>
          <a:bodyPr wrap="square">
            <a:spAutoFit/>
          </a:bodyPr>
          <a:lstStyle/>
          <a:p>
            <a:pPr algn="just"/>
            <a:r>
              <a:rPr lang="es-CO" sz="2400" b="1" dirty="0" smtClean="0">
                <a:solidFill>
                  <a:srgbClr val="C00000"/>
                </a:solidFill>
                <a:latin typeface="Arial Narrow" pitchFamily="34" charset="0"/>
              </a:rPr>
              <a:t>Es un esquema flexible y voluntario de ahorro para la vejez</a:t>
            </a:r>
            <a:r>
              <a:rPr lang="es-CO" sz="2400" b="1" dirty="0" smtClean="0">
                <a:solidFill>
                  <a:srgbClr val="FF0000"/>
                </a:solidFill>
                <a:latin typeface="Arial Narrow" pitchFamily="34" charset="0"/>
              </a:rPr>
              <a:t> </a:t>
            </a:r>
            <a:r>
              <a:rPr lang="es-CO" sz="2400" dirty="0">
                <a:latin typeface="Arial Narrow" pitchFamily="34" charset="0"/>
              </a:rPr>
              <a:t>que busca que los </a:t>
            </a:r>
            <a:r>
              <a:rPr lang="es-CO" sz="2400" b="1" dirty="0">
                <a:solidFill>
                  <a:srgbClr val="C00000"/>
                </a:solidFill>
                <a:latin typeface="Arial Narrow" pitchFamily="34" charset="0"/>
              </a:rPr>
              <a:t>más de 7 millones de </a:t>
            </a:r>
            <a:r>
              <a:rPr lang="es-CO" sz="2400" b="1" dirty="0" smtClean="0">
                <a:solidFill>
                  <a:srgbClr val="C00000"/>
                </a:solidFill>
                <a:latin typeface="Arial Narrow" pitchFamily="34" charset="0"/>
              </a:rPr>
              <a:t>colombianos</a:t>
            </a:r>
            <a:r>
              <a:rPr lang="es-CO" sz="2400" b="1" dirty="0" smtClean="0">
                <a:latin typeface="Arial Narrow" pitchFamily="34" charset="0"/>
              </a:rPr>
              <a:t>,</a:t>
            </a:r>
            <a:r>
              <a:rPr lang="es-CO" sz="2400" b="1" dirty="0" smtClean="0">
                <a:solidFill>
                  <a:srgbClr val="FF0000"/>
                </a:solidFill>
                <a:latin typeface="Arial Narrow" pitchFamily="34" charset="0"/>
              </a:rPr>
              <a:t> </a:t>
            </a:r>
            <a:r>
              <a:rPr lang="es-CO" sz="2400" dirty="0" smtClean="0">
                <a:latin typeface="Arial Narrow" pitchFamily="34" charset="0"/>
              </a:rPr>
              <a:t>a</a:t>
            </a:r>
            <a:r>
              <a:rPr lang="es-CO" sz="2400" dirty="0" smtClean="0">
                <a:solidFill>
                  <a:srgbClr val="FF0000"/>
                </a:solidFill>
                <a:latin typeface="Arial Narrow" pitchFamily="34" charset="0"/>
              </a:rPr>
              <a:t> </a:t>
            </a:r>
            <a:r>
              <a:rPr lang="es-CO" sz="2400" dirty="0" smtClean="0">
                <a:latin typeface="Arial Narrow" pitchFamily="34" charset="0"/>
              </a:rPr>
              <a:t>quienes </a:t>
            </a:r>
            <a:r>
              <a:rPr lang="es-CO" sz="2400" dirty="0">
                <a:latin typeface="Arial Narrow" pitchFamily="34" charset="0"/>
              </a:rPr>
              <a:t>sus ingresos no les permiten </a:t>
            </a:r>
            <a:r>
              <a:rPr lang="es-CO" sz="2400" dirty="0" smtClean="0">
                <a:latin typeface="Arial Narrow" pitchFamily="34" charset="0"/>
              </a:rPr>
              <a:t>cotizar </a:t>
            </a:r>
            <a:r>
              <a:rPr lang="es-CO" sz="2400" dirty="0">
                <a:latin typeface="Arial Narrow" pitchFamily="34" charset="0"/>
              </a:rPr>
              <a:t>lo suficiente para acceder a una </a:t>
            </a:r>
            <a:r>
              <a:rPr lang="es-CO" sz="2400" dirty="0" smtClean="0">
                <a:latin typeface="Arial Narrow" pitchFamily="34" charset="0"/>
              </a:rPr>
              <a:t>pensión, </a:t>
            </a:r>
            <a:r>
              <a:rPr lang="es-CO" sz="2400" b="1" dirty="0" smtClean="0">
                <a:solidFill>
                  <a:srgbClr val="C00000"/>
                </a:solidFill>
                <a:latin typeface="Arial Narrow" pitchFamily="34" charset="0"/>
              </a:rPr>
              <a:t>ahorren</a:t>
            </a:r>
            <a:r>
              <a:rPr lang="es-CO" sz="2400" dirty="0" smtClean="0">
                <a:solidFill>
                  <a:srgbClr val="C00000"/>
                </a:solidFill>
                <a:latin typeface="Arial Narrow" pitchFamily="34" charset="0"/>
              </a:rPr>
              <a:t> </a:t>
            </a:r>
            <a:r>
              <a:rPr lang="es-CO" sz="2400" b="1" dirty="0">
                <a:solidFill>
                  <a:srgbClr val="C00000"/>
                </a:solidFill>
                <a:latin typeface="Arial Narrow" pitchFamily="34" charset="0"/>
              </a:rPr>
              <a:t>lo que puedan y cuando </a:t>
            </a:r>
            <a:r>
              <a:rPr lang="es-CO" sz="2400" b="1" dirty="0" smtClean="0">
                <a:solidFill>
                  <a:srgbClr val="C00000"/>
                </a:solidFill>
                <a:latin typeface="Arial Narrow" pitchFamily="34" charset="0"/>
              </a:rPr>
              <a:t>puedan</a:t>
            </a:r>
            <a:r>
              <a:rPr lang="es-CO" sz="2400" dirty="0" smtClean="0">
                <a:latin typeface="Arial Narrow" pitchFamily="34" charset="0"/>
              </a:rPr>
              <a:t>…</a:t>
            </a:r>
          </a:p>
          <a:p>
            <a:pPr algn="just"/>
            <a:endParaRPr lang="es-CO" sz="2400" dirty="0">
              <a:latin typeface="Arial Narrow" pitchFamily="34" charset="0"/>
            </a:endParaRPr>
          </a:p>
          <a:p>
            <a:pPr algn="just"/>
            <a:r>
              <a:rPr lang="es-CO" sz="2400" dirty="0">
                <a:latin typeface="Arial Narrow" pitchFamily="34" charset="0"/>
              </a:rPr>
              <a:t>A</a:t>
            </a:r>
            <a:r>
              <a:rPr lang="es-CO" sz="2400" dirty="0" smtClean="0">
                <a:latin typeface="Arial Narrow" pitchFamily="34" charset="0"/>
              </a:rPr>
              <a:t>l </a:t>
            </a:r>
            <a:r>
              <a:rPr lang="es-CO" sz="2400" dirty="0">
                <a:latin typeface="Arial Narrow" pitchFamily="34" charset="0"/>
              </a:rPr>
              <a:t>final el Gobierno premiará ese esfuerzo entregando un </a:t>
            </a:r>
            <a:r>
              <a:rPr lang="es-CO" sz="2400" b="1" dirty="0">
                <a:solidFill>
                  <a:srgbClr val="C00000"/>
                </a:solidFill>
                <a:latin typeface="Arial Narrow" pitchFamily="34" charset="0"/>
              </a:rPr>
              <a:t>subsidio </a:t>
            </a:r>
            <a:r>
              <a:rPr lang="es-CO" sz="2400" b="1" dirty="0" smtClean="0">
                <a:solidFill>
                  <a:srgbClr val="C00000"/>
                </a:solidFill>
                <a:latin typeface="Arial Narrow" pitchFamily="34" charset="0"/>
              </a:rPr>
              <a:t>del </a:t>
            </a:r>
            <a:r>
              <a:rPr lang="es-CO" sz="2400" b="1" dirty="0">
                <a:solidFill>
                  <a:srgbClr val="C00000"/>
                </a:solidFill>
                <a:latin typeface="Arial Narrow" pitchFamily="34" charset="0"/>
              </a:rPr>
              <a:t>20%</a:t>
            </a:r>
            <a:r>
              <a:rPr lang="es-CO" sz="2400" dirty="0">
                <a:solidFill>
                  <a:srgbClr val="C00000"/>
                </a:solidFill>
                <a:latin typeface="Arial Narrow" pitchFamily="34" charset="0"/>
              </a:rPr>
              <a:t> </a:t>
            </a:r>
            <a:r>
              <a:rPr lang="es-CO" sz="2400" dirty="0" smtClean="0">
                <a:latin typeface="Arial Narrow" pitchFamily="34" charset="0"/>
              </a:rPr>
              <a:t>sobre </a:t>
            </a:r>
            <a:r>
              <a:rPr lang="es-CO" sz="2400" dirty="0">
                <a:latin typeface="Arial Narrow" pitchFamily="34" charset="0"/>
              </a:rPr>
              <a:t>el ahorro realizado</a:t>
            </a:r>
          </a:p>
        </p:txBody>
      </p:sp>
      <p:sp>
        <p:nvSpPr>
          <p:cNvPr id="3" name="2 Rectángulo"/>
          <p:cNvSpPr/>
          <p:nvPr/>
        </p:nvSpPr>
        <p:spPr>
          <a:xfrm>
            <a:off x="286418" y="1323949"/>
            <a:ext cx="8546545" cy="923330"/>
          </a:xfrm>
          <a:prstGeom prst="rect">
            <a:avLst/>
          </a:prstGeom>
        </p:spPr>
        <p:txBody>
          <a:bodyPr wrap="square">
            <a:spAutoFit/>
          </a:bodyPr>
          <a:lstStyle/>
          <a:p>
            <a:pPr algn="just"/>
            <a:endParaRPr lang="es-CO" dirty="0">
              <a:latin typeface="Arial Narrow" pitchFamily="34" charset="0"/>
            </a:endParaRPr>
          </a:p>
          <a:p>
            <a:pPr marL="285750" indent="-285750" algn="just">
              <a:buFont typeface="Arial" pitchFamily="34" charset="0"/>
              <a:buChar char="•"/>
            </a:pPr>
            <a:endParaRPr lang="es-CO" dirty="0" smtClean="0">
              <a:latin typeface="Arial Narrow" pitchFamily="34" charset="0"/>
            </a:endParaRPr>
          </a:p>
          <a:p>
            <a:pPr marL="742950" lvl="1" indent="-285750" algn="just">
              <a:buFont typeface="Arial" pitchFamily="34" charset="0"/>
              <a:buChar char="•"/>
            </a:pPr>
            <a:endParaRPr lang="es-CO" dirty="0" smtClean="0">
              <a:latin typeface="Arial Narrow" pitchFamily="34" charset="0"/>
            </a:endParaRPr>
          </a:p>
        </p:txBody>
      </p:sp>
      <p:sp>
        <p:nvSpPr>
          <p:cNvPr id="4" name="3 Rectángulo"/>
          <p:cNvSpPr/>
          <p:nvPr/>
        </p:nvSpPr>
        <p:spPr>
          <a:xfrm>
            <a:off x="539552" y="4221088"/>
            <a:ext cx="7704856" cy="954107"/>
          </a:xfrm>
          <a:prstGeom prst="rect">
            <a:avLst/>
          </a:prstGeom>
        </p:spPr>
        <p:txBody>
          <a:bodyPr wrap="square">
            <a:spAutoFit/>
          </a:bodyPr>
          <a:lstStyle/>
          <a:p>
            <a:pPr algn="ctr"/>
            <a:r>
              <a:rPr lang="es-CO" sz="2800" b="1" dirty="0">
                <a:latin typeface="Arial Narrow" pitchFamily="34" charset="0"/>
              </a:rPr>
              <a:t>¡</a:t>
            </a:r>
            <a:r>
              <a:rPr lang="es-CO" sz="2800" b="1" dirty="0" smtClean="0">
                <a:latin typeface="Arial Narrow" pitchFamily="34" charset="0"/>
              </a:rPr>
              <a:t>El objetivo es mejorar las </a:t>
            </a:r>
            <a:r>
              <a:rPr lang="es-CO" sz="2800" b="1" dirty="0">
                <a:latin typeface="Arial Narrow" pitchFamily="34" charset="0"/>
              </a:rPr>
              <a:t>condiciones de vida de los adultos mayores más </a:t>
            </a:r>
            <a:r>
              <a:rPr lang="es-CO" sz="2800" b="1" dirty="0" smtClean="0">
                <a:latin typeface="Arial Narrow" pitchFamily="34" charset="0"/>
              </a:rPr>
              <a:t>vulnerables!</a:t>
            </a:r>
            <a:endParaRPr lang="es-CO" sz="2800" b="1" dirty="0">
              <a:latin typeface="Arial Narrow" pitchFamily="34" charset="0"/>
            </a:endParaRPr>
          </a:p>
        </p:txBody>
      </p:sp>
      <p:sp>
        <p:nvSpPr>
          <p:cNvPr id="5" name="4 Rectángulo"/>
          <p:cNvSpPr/>
          <p:nvPr/>
        </p:nvSpPr>
        <p:spPr>
          <a:xfrm>
            <a:off x="3528392" y="-27384"/>
            <a:ext cx="6084168" cy="1261884"/>
          </a:xfrm>
          <a:prstGeom prst="rect">
            <a:avLst/>
          </a:prstGeom>
        </p:spPr>
        <p:txBody>
          <a:bodyPr wrap="square">
            <a:spAutoFit/>
          </a:bodyPr>
          <a:lstStyle/>
          <a:p>
            <a:pPr algn="ctr"/>
            <a:r>
              <a:rPr lang="es-CO" sz="3600" b="1" dirty="0" smtClean="0">
                <a:solidFill>
                  <a:schemeClr val="bg1"/>
                </a:solidFill>
                <a:latin typeface="Arial Narrow" pitchFamily="34" charset="0"/>
              </a:rPr>
              <a:t>BEPS</a:t>
            </a:r>
          </a:p>
          <a:p>
            <a:pPr algn="ctr"/>
            <a:r>
              <a:rPr lang="es-CO" sz="4000" b="1" dirty="0" smtClean="0">
                <a:solidFill>
                  <a:schemeClr val="bg1"/>
                </a:solidFill>
                <a:latin typeface="Arial Narrow" pitchFamily="34" charset="0"/>
              </a:rPr>
              <a:t> </a:t>
            </a:r>
            <a:endParaRPr lang="es-CO" sz="4000" b="1" dirty="0">
              <a:solidFill>
                <a:schemeClr val="bg1"/>
              </a:solidFill>
              <a:latin typeface="Arial Narrow" pitchFamily="34" charset="0"/>
            </a:endParaRPr>
          </a:p>
        </p:txBody>
      </p:sp>
    </p:spTree>
    <p:extLst>
      <p:ext uri="{BB962C8B-B14F-4D97-AF65-F5344CB8AC3E}">
        <p14:creationId xmlns:p14="http://schemas.microsoft.com/office/powerpoint/2010/main" val="1118689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2456</TotalTime>
  <Words>1670</Words>
  <Application>Microsoft Office PowerPoint</Application>
  <PresentationFormat>Presentación en pantalla (4:3)</PresentationFormat>
  <Paragraphs>359</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1_Tema de Office</vt:lpstr>
      <vt:lpstr>Presentación de PowerPoint</vt:lpstr>
      <vt:lpstr>Elementos del empleo</vt:lpstr>
      <vt:lpstr>Ciclo de la política de formalización laboral</vt:lpstr>
      <vt:lpstr>Ruta de la formalización laboral</vt:lpstr>
      <vt:lpstr>Comportamiento del mercado laboral</vt:lpstr>
      <vt:lpstr>Algunas cifras de informalidad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Valor de la cotización semanal según días laborados en el mes</vt:lpstr>
      <vt:lpstr>Recaudo y prestaciones de la cotización por semanas</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Piedad Bayter Horta</dc:creator>
  <cp:lastModifiedBy>arodriguez</cp:lastModifiedBy>
  <cp:revision>251</cp:revision>
  <cp:lastPrinted>2013-11-09T01:12:22Z</cp:lastPrinted>
  <dcterms:created xsi:type="dcterms:W3CDTF">2013-10-30T16:38:02Z</dcterms:created>
  <dcterms:modified xsi:type="dcterms:W3CDTF">2013-11-29T15:55:54Z</dcterms:modified>
</cp:coreProperties>
</file>