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3" r:id="rId3"/>
    <p:sldId id="315" r:id="rId4"/>
    <p:sldId id="271" r:id="rId5"/>
    <p:sldId id="272" r:id="rId6"/>
    <p:sldId id="273" r:id="rId7"/>
    <p:sldId id="276" r:id="rId8"/>
    <p:sldId id="292" r:id="rId9"/>
    <p:sldId id="294" r:id="rId10"/>
    <p:sldId id="298" r:id="rId11"/>
    <p:sldId id="300" r:id="rId12"/>
    <p:sldId id="316" r:id="rId13"/>
    <p:sldId id="299" r:id="rId14"/>
    <p:sldId id="317" r:id="rId15"/>
    <p:sldId id="318" r:id="rId16"/>
    <p:sldId id="319" r:id="rId17"/>
    <p:sldId id="320" r:id="rId18"/>
    <p:sldId id="305" r:id="rId19"/>
    <p:sldId id="297" r:id="rId20"/>
    <p:sldId id="312" r:id="rId21"/>
    <p:sldId id="313" r:id="rId22"/>
    <p:sldId id="314" r:id="rId23"/>
    <p:sldId id="321" r:id="rId24"/>
    <p:sldId id="296" r:id="rId25"/>
    <p:sldId id="295" r:id="rId26"/>
    <p:sldId id="322" r:id="rId27"/>
    <p:sldId id="310" r:id="rId28"/>
    <p:sldId id="326" r:id="rId29"/>
    <p:sldId id="307" r:id="rId30"/>
    <p:sldId id="308"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Hoja_de_c_lculo_de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s-CO" sz="2400"/>
              <a:t>Esperanza de vida</a:t>
            </a:r>
          </a:p>
          <a:p>
            <a:pPr>
              <a:defRPr sz="2400"/>
            </a:pPr>
            <a:r>
              <a:rPr lang="es-CO" sz="2400"/>
              <a:t>Comparación</a:t>
            </a:r>
            <a:r>
              <a:rPr lang="es-CO" sz="2400" baseline="0"/>
              <a:t> países</a:t>
            </a:r>
            <a:endParaRPr lang="es-CO" sz="2400"/>
          </a:p>
          <a:p>
            <a:pPr>
              <a:defRPr sz="2400"/>
            </a:pPr>
            <a:r>
              <a:rPr lang="es-CO" sz="2400"/>
              <a:t>1990-2013</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Hoja1!$B$1</c:f>
              <c:strCache>
                <c:ptCount val="1"/>
                <c:pt idx="0">
                  <c:v>1990</c:v>
                </c:pt>
              </c:strCache>
            </c:strRef>
          </c:tx>
          <c:invertIfNegative val="0"/>
          <c:dLbls>
            <c:dLbl>
              <c:idx val="0"/>
              <c:layout>
                <c:manualLayout>
                  <c:x val="1.0250481882186796E-2"/>
                  <c:y val="0"/>
                </c:manualLayout>
              </c:layout>
              <c:showLegendKey val="0"/>
              <c:showVal val="1"/>
              <c:showCatName val="0"/>
              <c:showSerName val="0"/>
              <c:showPercent val="0"/>
              <c:showBubbleSize val="0"/>
            </c:dLbl>
            <c:dLbl>
              <c:idx val="1"/>
              <c:layout>
                <c:manualLayout>
                  <c:x val="1.4643545545981136E-2"/>
                  <c:y val="7.4161931923296336E-17"/>
                </c:manualLayout>
              </c:layout>
              <c:showLegendKey val="0"/>
              <c:showVal val="1"/>
              <c:showCatName val="0"/>
              <c:showSerName val="0"/>
              <c:showPercent val="0"/>
              <c:showBubbleSize val="0"/>
            </c:dLbl>
            <c:dLbl>
              <c:idx val="2"/>
              <c:layout>
                <c:manualLayout>
                  <c:x val="1.0250481882186796E-2"/>
                  <c:y val="0"/>
                </c:manualLayout>
              </c:layout>
              <c:showLegendKey val="0"/>
              <c:showVal val="1"/>
              <c:showCatName val="0"/>
              <c:showSerName val="0"/>
              <c:showPercent val="0"/>
              <c:showBubbleSize val="0"/>
            </c:dLbl>
            <c:dLbl>
              <c:idx val="3"/>
              <c:layout>
                <c:manualLayout>
                  <c:x val="8.7861273275886814E-3"/>
                  <c:y val="0"/>
                </c:manualLayout>
              </c:layout>
              <c:showLegendKey val="0"/>
              <c:showVal val="1"/>
              <c:showCatName val="0"/>
              <c:showSerName val="0"/>
              <c:showPercent val="0"/>
              <c:showBubbleSize val="0"/>
            </c:dLbl>
            <c:dLbl>
              <c:idx val="4"/>
              <c:layout>
                <c:manualLayout>
                  <c:x val="8.7861273275886814E-3"/>
                  <c:y val="0"/>
                </c:manualLayout>
              </c:layout>
              <c:showLegendKey val="0"/>
              <c:showVal val="1"/>
              <c:showCatName val="0"/>
              <c:showSerName val="0"/>
              <c:showPercent val="0"/>
              <c:showBubbleSize val="0"/>
            </c:dLbl>
            <c:dLbl>
              <c:idx val="5"/>
              <c:layout>
                <c:manualLayout>
                  <c:x val="7.3217727729905681E-3"/>
                  <c:y val="0"/>
                </c:manualLayout>
              </c:layout>
              <c:showLegendKey val="0"/>
              <c:showVal val="1"/>
              <c:showCatName val="0"/>
              <c:showSerName val="0"/>
              <c:showPercent val="0"/>
              <c:showBubbleSize val="0"/>
            </c:dLbl>
            <c:txPr>
              <a:bodyPr/>
              <a:lstStyle/>
              <a:p>
                <a:pPr>
                  <a:defRPr sz="2000" b="1">
                    <a:solidFill>
                      <a:schemeClr val="accent1">
                        <a:lumMod val="75000"/>
                      </a:schemeClr>
                    </a:solidFill>
                  </a:defRPr>
                </a:pPr>
                <a:endParaRPr lang="es-CO"/>
              </a:p>
            </c:txPr>
            <c:showLegendKey val="0"/>
            <c:showVal val="1"/>
            <c:showCatName val="0"/>
            <c:showSerName val="0"/>
            <c:showPercent val="0"/>
            <c:showBubbleSize val="0"/>
            <c:showLeaderLines val="0"/>
          </c:dLbls>
          <c:cat>
            <c:strRef>
              <c:f>Hoja1!$A$2:$A$7</c:f>
              <c:strCache>
                <c:ptCount val="6"/>
                <c:pt idx="0">
                  <c:v>Níger</c:v>
                </c:pt>
                <c:pt idx="1">
                  <c:v>Colombia</c:v>
                </c:pt>
                <c:pt idx="2">
                  <c:v>Ecuador</c:v>
                </c:pt>
                <c:pt idx="3">
                  <c:v>México</c:v>
                </c:pt>
                <c:pt idx="4">
                  <c:v>Chile</c:v>
                </c:pt>
                <c:pt idx="5">
                  <c:v>Noruega</c:v>
                </c:pt>
              </c:strCache>
            </c:strRef>
          </c:cat>
          <c:val>
            <c:numRef>
              <c:f>Hoja1!$B$2:$B$7</c:f>
              <c:numCache>
                <c:formatCode>General</c:formatCode>
                <c:ptCount val="6"/>
                <c:pt idx="0">
                  <c:v>45.5</c:v>
                </c:pt>
                <c:pt idx="1">
                  <c:v>68.8</c:v>
                </c:pt>
                <c:pt idx="2">
                  <c:v>66</c:v>
                </c:pt>
                <c:pt idx="3">
                  <c:v>69.7</c:v>
                </c:pt>
                <c:pt idx="4">
                  <c:v>71.8</c:v>
                </c:pt>
                <c:pt idx="5">
                  <c:v>77.099999999999994</c:v>
                </c:pt>
              </c:numCache>
            </c:numRef>
          </c:val>
        </c:ser>
        <c:ser>
          <c:idx val="1"/>
          <c:order val="1"/>
          <c:tx>
            <c:strRef>
              <c:f>Hoja1!$C$1</c:f>
              <c:strCache>
                <c:ptCount val="1"/>
                <c:pt idx="0">
                  <c:v>2013</c:v>
                </c:pt>
              </c:strCache>
            </c:strRef>
          </c:tx>
          <c:invertIfNegative val="0"/>
          <c:dLbls>
            <c:dLbl>
              <c:idx val="0"/>
              <c:layout>
                <c:manualLayout>
                  <c:x val="7.3217727729905681E-3"/>
                  <c:y val="0"/>
                </c:manualLayout>
              </c:layout>
              <c:showLegendKey val="0"/>
              <c:showVal val="1"/>
              <c:showCatName val="0"/>
              <c:showSerName val="0"/>
              <c:showPercent val="0"/>
              <c:showBubbleSize val="0"/>
            </c:dLbl>
            <c:dLbl>
              <c:idx val="1"/>
              <c:layout>
                <c:manualLayout>
                  <c:x val="1.171483643678491E-2"/>
                  <c:y val="-6.0678645257669977E-3"/>
                </c:manualLayout>
              </c:layout>
              <c:showLegendKey val="0"/>
              <c:showVal val="1"/>
              <c:showCatName val="0"/>
              <c:showSerName val="0"/>
              <c:showPercent val="0"/>
              <c:showBubbleSize val="0"/>
            </c:dLbl>
            <c:dLbl>
              <c:idx val="2"/>
              <c:layout>
                <c:manualLayout>
                  <c:x val="5.8574182183924548E-3"/>
                  <c:y val="-6.067864525766924E-3"/>
                </c:manualLayout>
              </c:layout>
              <c:showLegendKey val="0"/>
              <c:showVal val="1"/>
              <c:showCatName val="0"/>
              <c:showSerName val="0"/>
              <c:showPercent val="0"/>
              <c:showBubbleSize val="0"/>
            </c:dLbl>
            <c:dLbl>
              <c:idx val="3"/>
              <c:layout>
                <c:manualLayout>
                  <c:x val="7.3217727729905681E-3"/>
                  <c:y val="-8.0904860343558992E-3"/>
                </c:manualLayout>
              </c:layout>
              <c:showLegendKey val="0"/>
              <c:showVal val="1"/>
              <c:showCatName val="0"/>
              <c:showSerName val="0"/>
              <c:showPercent val="0"/>
              <c:showBubbleSize val="0"/>
            </c:dLbl>
            <c:dLbl>
              <c:idx val="4"/>
              <c:layout>
                <c:manualLayout>
                  <c:x val="2.9287091091962274E-3"/>
                  <c:y val="-2.0226215085889748E-3"/>
                </c:manualLayout>
              </c:layout>
              <c:showLegendKey val="0"/>
              <c:showVal val="1"/>
              <c:showCatName val="0"/>
              <c:showSerName val="0"/>
              <c:showPercent val="0"/>
              <c:showBubbleSize val="0"/>
            </c:dLbl>
            <c:dLbl>
              <c:idx val="5"/>
              <c:layout>
                <c:manualLayout>
                  <c:x val="8.7861273275886814E-3"/>
                  <c:y val="-1.6180972068711798E-2"/>
                </c:manualLayout>
              </c:layout>
              <c:showLegendKey val="0"/>
              <c:showVal val="1"/>
              <c:showCatName val="0"/>
              <c:showSerName val="0"/>
              <c:showPercent val="0"/>
              <c:showBubbleSize val="0"/>
            </c:dLbl>
            <c:txPr>
              <a:bodyPr/>
              <a:lstStyle/>
              <a:p>
                <a:pPr>
                  <a:defRPr sz="2800" b="1">
                    <a:solidFill>
                      <a:srgbClr val="C00000"/>
                    </a:solidFill>
                  </a:defRPr>
                </a:pPr>
                <a:endParaRPr lang="es-CO"/>
              </a:p>
            </c:txPr>
            <c:showLegendKey val="0"/>
            <c:showVal val="1"/>
            <c:showCatName val="0"/>
            <c:showSerName val="0"/>
            <c:showPercent val="0"/>
            <c:showBubbleSize val="0"/>
            <c:showLeaderLines val="0"/>
          </c:dLbls>
          <c:cat>
            <c:strRef>
              <c:f>Hoja1!$A$2:$A$7</c:f>
              <c:strCache>
                <c:ptCount val="6"/>
                <c:pt idx="0">
                  <c:v>Níger</c:v>
                </c:pt>
                <c:pt idx="1">
                  <c:v>Colombia</c:v>
                </c:pt>
                <c:pt idx="2">
                  <c:v>Ecuador</c:v>
                </c:pt>
                <c:pt idx="3">
                  <c:v>México</c:v>
                </c:pt>
                <c:pt idx="4">
                  <c:v>Chile</c:v>
                </c:pt>
                <c:pt idx="5">
                  <c:v>Noruega</c:v>
                </c:pt>
              </c:strCache>
            </c:strRef>
          </c:cat>
          <c:val>
            <c:numRef>
              <c:f>Hoja1!$C$2:$C$7</c:f>
              <c:numCache>
                <c:formatCode>General</c:formatCode>
                <c:ptCount val="6"/>
                <c:pt idx="0">
                  <c:v>55.1</c:v>
                </c:pt>
                <c:pt idx="1">
                  <c:v>73.900000000000006</c:v>
                </c:pt>
                <c:pt idx="2">
                  <c:v>75.8</c:v>
                </c:pt>
                <c:pt idx="3">
                  <c:v>77.099999999999994</c:v>
                </c:pt>
                <c:pt idx="4">
                  <c:v>79.3</c:v>
                </c:pt>
                <c:pt idx="5">
                  <c:v>81.3</c:v>
                </c:pt>
              </c:numCache>
            </c:numRef>
          </c:val>
        </c:ser>
        <c:dLbls>
          <c:showLegendKey val="0"/>
          <c:showVal val="0"/>
          <c:showCatName val="0"/>
          <c:showSerName val="0"/>
          <c:showPercent val="0"/>
          <c:showBubbleSize val="0"/>
        </c:dLbls>
        <c:gapWidth val="150"/>
        <c:shape val="box"/>
        <c:axId val="35260288"/>
        <c:axId val="35261824"/>
        <c:axId val="0"/>
      </c:bar3DChart>
      <c:catAx>
        <c:axId val="35260288"/>
        <c:scaling>
          <c:orientation val="minMax"/>
        </c:scaling>
        <c:delete val="0"/>
        <c:axPos val="l"/>
        <c:majorTickMark val="out"/>
        <c:minorTickMark val="none"/>
        <c:tickLblPos val="nextTo"/>
        <c:txPr>
          <a:bodyPr/>
          <a:lstStyle/>
          <a:p>
            <a:pPr>
              <a:defRPr sz="2400"/>
            </a:pPr>
            <a:endParaRPr lang="es-CO"/>
          </a:p>
        </c:txPr>
        <c:crossAx val="35261824"/>
        <c:crosses val="autoZero"/>
        <c:auto val="1"/>
        <c:lblAlgn val="ctr"/>
        <c:lblOffset val="100"/>
        <c:noMultiLvlLbl val="0"/>
      </c:catAx>
      <c:valAx>
        <c:axId val="35261824"/>
        <c:scaling>
          <c:orientation val="minMax"/>
        </c:scaling>
        <c:delete val="0"/>
        <c:axPos val="b"/>
        <c:majorGridlines/>
        <c:numFmt formatCode="General" sourceLinked="1"/>
        <c:majorTickMark val="out"/>
        <c:minorTickMark val="none"/>
        <c:tickLblPos val="nextTo"/>
        <c:txPr>
          <a:bodyPr/>
          <a:lstStyle/>
          <a:p>
            <a:pPr>
              <a:defRPr sz="1800"/>
            </a:pPr>
            <a:endParaRPr lang="es-CO"/>
          </a:p>
        </c:txPr>
        <c:crossAx val="35260288"/>
        <c:crosses val="autoZero"/>
        <c:crossBetween val="between"/>
      </c:valAx>
    </c:plotArea>
    <c:legend>
      <c:legendPos val="r"/>
      <c:layout/>
      <c:overlay val="0"/>
      <c:txPr>
        <a:bodyPr/>
        <a:lstStyle/>
        <a:p>
          <a:pPr>
            <a:defRPr sz="2800"/>
          </a:pPr>
          <a:endParaRPr lang="es-CO"/>
        </a:p>
      </c:txPr>
    </c:legend>
    <c:plotVisOnly val="1"/>
    <c:dispBlanksAs val="gap"/>
    <c:showDLblsOverMax val="0"/>
  </c:chart>
  <c:txPr>
    <a:bodyPr/>
    <a:lstStyle/>
    <a:p>
      <a:pPr>
        <a:defRPr sz="12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s-CO" sz="2800"/>
              <a:t>EVOLUCIÓN GINI</a:t>
            </a:r>
          </a:p>
          <a:p>
            <a:pPr>
              <a:defRPr sz="2800"/>
            </a:pPr>
            <a:r>
              <a:rPr lang="es-CO" sz="2000"/>
              <a:t>Comparación</a:t>
            </a:r>
            <a:r>
              <a:rPr lang="es-CO" sz="2000" baseline="0"/>
              <a:t> países</a:t>
            </a:r>
            <a:r>
              <a:rPr lang="es-CO" sz="2000"/>
              <a:t> </a:t>
            </a:r>
            <a:endParaRPr lang="es-CO" sz="2800"/>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Hoja2!$B$2</c:f>
              <c:strCache>
                <c:ptCount val="1"/>
                <c:pt idx="0">
                  <c:v>1995-1998</c:v>
                </c:pt>
              </c:strCache>
            </c:strRef>
          </c:tx>
          <c:spPr>
            <a:solidFill>
              <a:srgbClr val="FFC000"/>
            </a:solidFill>
          </c:spPr>
          <c:invertIfNegative val="0"/>
          <c:dLbls>
            <c:dLbl>
              <c:idx val="1"/>
              <c:layout>
                <c:manualLayout>
                  <c:x val="4.3930636637943407E-3"/>
                  <c:y val="0"/>
                </c:manualLayout>
              </c:layout>
              <c:showLegendKey val="0"/>
              <c:showVal val="1"/>
              <c:showCatName val="0"/>
              <c:showSerName val="0"/>
              <c:showPercent val="0"/>
              <c:showBubbleSize val="0"/>
            </c:dLbl>
            <c:dLbl>
              <c:idx val="2"/>
              <c:layout>
                <c:manualLayout>
                  <c:x val="7.3217727729905681E-3"/>
                  <c:y val="0"/>
                </c:manualLayout>
              </c:layout>
              <c:showLegendKey val="0"/>
              <c:showVal val="1"/>
              <c:showCatName val="0"/>
              <c:showSerName val="0"/>
              <c:showPercent val="0"/>
              <c:showBubbleSize val="0"/>
            </c:dLbl>
            <c:dLbl>
              <c:idx val="3"/>
              <c:layout>
                <c:manualLayout>
                  <c:x val="5.8574182183924548E-3"/>
                  <c:y val="0"/>
                </c:manualLayout>
              </c:layout>
              <c:showLegendKey val="0"/>
              <c:showVal val="1"/>
              <c:showCatName val="0"/>
              <c:showSerName val="0"/>
              <c:showPercent val="0"/>
              <c:showBubbleSize val="0"/>
            </c:dLbl>
            <c:dLbl>
              <c:idx val="4"/>
              <c:layout>
                <c:manualLayout>
                  <c:x val="7.3217727729905681E-3"/>
                  <c:y val="0"/>
                </c:manualLayout>
              </c:layout>
              <c:showLegendKey val="0"/>
              <c:showVal val="1"/>
              <c:showCatName val="0"/>
              <c:showSerName val="0"/>
              <c:showPercent val="0"/>
              <c:showBubbleSize val="0"/>
            </c:dLbl>
            <c:dLbl>
              <c:idx val="5"/>
              <c:layout>
                <c:manualLayout>
                  <c:x val="5.8574182183924548E-3"/>
                  <c:y val="0"/>
                </c:manualLayout>
              </c:layout>
              <c:showLegendKey val="0"/>
              <c:showVal val="1"/>
              <c:showCatName val="0"/>
              <c:showSerName val="0"/>
              <c:showPercent val="0"/>
              <c:showBubbleSize val="0"/>
            </c:dLbl>
            <c:txPr>
              <a:bodyPr/>
              <a:lstStyle/>
              <a:p>
                <a:pPr>
                  <a:defRPr sz="2000" b="1">
                    <a:solidFill>
                      <a:schemeClr val="accent6">
                        <a:lumMod val="75000"/>
                      </a:schemeClr>
                    </a:solidFill>
                  </a:defRPr>
                </a:pPr>
                <a:endParaRPr lang="es-CO"/>
              </a:p>
            </c:txPr>
            <c:showLegendKey val="0"/>
            <c:showVal val="1"/>
            <c:showCatName val="0"/>
            <c:showSerName val="0"/>
            <c:showPercent val="0"/>
            <c:showBubbleSize val="0"/>
            <c:showLeaderLines val="0"/>
          </c:dLbls>
          <c:cat>
            <c:strRef>
              <c:f>Hoja2!$A$3:$A$8</c:f>
              <c:strCache>
                <c:ptCount val="6"/>
                <c:pt idx="0">
                  <c:v>Namibia</c:v>
                </c:pt>
                <c:pt idx="1">
                  <c:v>Colombia</c:v>
                </c:pt>
                <c:pt idx="2">
                  <c:v>Chile</c:v>
                </c:pt>
                <c:pt idx="3">
                  <c:v>Ecuador</c:v>
                </c:pt>
                <c:pt idx="4">
                  <c:v>México</c:v>
                </c:pt>
                <c:pt idx="5">
                  <c:v>Noruega</c:v>
                </c:pt>
              </c:strCache>
            </c:strRef>
          </c:cat>
          <c:val>
            <c:numRef>
              <c:f>Hoja2!$B$3:$B$8</c:f>
              <c:numCache>
                <c:formatCode>General</c:formatCode>
                <c:ptCount val="6"/>
                <c:pt idx="0">
                  <c:v>0</c:v>
                </c:pt>
                <c:pt idx="1">
                  <c:v>57.1</c:v>
                </c:pt>
                <c:pt idx="2">
                  <c:v>56.6</c:v>
                </c:pt>
                <c:pt idx="3">
                  <c:v>43.7</c:v>
                </c:pt>
                <c:pt idx="4">
                  <c:v>53.1</c:v>
                </c:pt>
                <c:pt idx="5">
                  <c:v>25.8</c:v>
                </c:pt>
              </c:numCache>
            </c:numRef>
          </c:val>
        </c:ser>
        <c:ser>
          <c:idx val="1"/>
          <c:order val="1"/>
          <c:tx>
            <c:strRef>
              <c:f>Hoja2!$C$2</c:f>
              <c:strCache>
                <c:ptCount val="1"/>
                <c:pt idx="0">
                  <c:v>2010-2013</c:v>
                </c:pt>
              </c:strCache>
            </c:strRef>
          </c:tx>
          <c:spPr>
            <a:solidFill>
              <a:schemeClr val="accent4">
                <a:lumMod val="50000"/>
              </a:schemeClr>
            </a:solidFill>
          </c:spPr>
          <c:invertIfNegative val="0"/>
          <c:dLbls>
            <c:dLbl>
              <c:idx val="0"/>
              <c:layout>
                <c:manualLayout>
                  <c:x val="1.0250481882186796E-2"/>
                  <c:y val="0"/>
                </c:manualLayout>
              </c:layout>
              <c:showLegendKey val="0"/>
              <c:showVal val="1"/>
              <c:showCatName val="0"/>
              <c:showSerName val="0"/>
              <c:showPercent val="0"/>
              <c:showBubbleSize val="0"/>
            </c:dLbl>
            <c:dLbl>
              <c:idx val="1"/>
              <c:layout>
                <c:manualLayout>
                  <c:x val="4.3930636637943407E-3"/>
                  <c:y val="-4.0452430171779496E-3"/>
                </c:manualLayout>
              </c:layout>
              <c:showLegendKey val="0"/>
              <c:showVal val="1"/>
              <c:showCatName val="0"/>
              <c:showSerName val="0"/>
              <c:showPercent val="0"/>
              <c:showBubbleSize val="0"/>
            </c:dLbl>
            <c:dLbl>
              <c:idx val="2"/>
              <c:layout>
                <c:manualLayout>
                  <c:x val="1.0250481882186796E-2"/>
                  <c:y val="-1.6180972068711798E-2"/>
                </c:manualLayout>
              </c:layout>
              <c:showLegendKey val="0"/>
              <c:showVal val="1"/>
              <c:showCatName val="0"/>
              <c:showSerName val="0"/>
              <c:showPercent val="0"/>
              <c:showBubbleSize val="0"/>
            </c:dLbl>
            <c:dLbl>
              <c:idx val="3"/>
              <c:layout>
                <c:manualLayout>
                  <c:x val="5.8574182183924548E-3"/>
                  <c:y val="-1.0113107542944873E-2"/>
                </c:manualLayout>
              </c:layout>
              <c:showLegendKey val="0"/>
              <c:showVal val="1"/>
              <c:showCatName val="0"/>
              <c:showSerName val="0"/>
              <c:showPercent val="0"/>
              <c:showBubbleSize val="0"/>
            </c:dLbl>
            <c:dLbl>
              <c:idx val="4"/>
              <c:layout>
                <c:manualLayout>
                  <c:x val="7.3217727729905681E-3"/>
                  <c:y val="-2.0226215085889745E-2"/>
                </c:manualLayout>
              </c:layout>
              <c:showLegendKey val="0"/>
              <c:showVal val="1"/>
              <c:showCatName val="0"/>
              <c:showSerName val="0"/>
              <c:showPercent val="0"/>
              <c:showBubbleSize val="0"/>
            </c:dLbl>
            <c:dLbl>
              <c:idx val="5"/>
              <c:layout>
                <c:manualLayout>
                  <c:x val="4.3930636637943407E-3"/>
                  <c:y val="-1.2135729051533857E-2"/>
                </c:manualLayout>
              </c:layout>
              <c:showLegendKey val="0"/>
              <c:showVal val="1"/>
              <c:showCatName val="0"/>
              <c:showSerName val="0"/>
              <c:showPercent val="0"/>
              <c:showBubbleSize val="0"/>
            </c:dLbl>
            <c:txPr>
              <a:bodyPr/>
              <a:lstStyle/>
              <a:p>
                <a:pPr>
                  <a:defRPr sz="2400" b="1">
                    <a:solidFill>
                      <a:schemeClr val="tx2">
                        <a:lumMod val="50000"/>
                      </a:schemeClr>
                    </a:solidFill>
                  </a:defRPr>
                </a:pPr>
                <a:endParaRPr lang="es-CO"/>
              </a:p>
            </c:txPr>
            <c:showLegendKey val="0"/>
            <c:showVal val="1"/>
            <c:showCatName val="0"/>
            <c:showSerName val="0"/>
            <c:showPercent val="0"/>
            <c:showBubbleSize val="0"/>
            <c:showLeaderLines val="0"/>
          </c:dLbls>
          <c:cat>
            <c:strRef>
              <c:f>Hoja2!$A$3:$A$8</c:f>
              <c:strCache>
                <c:ptCount val="6"/>
                <c:pt idx="0">
                  <c:v>Namibia</c:v>
                </c:pt>
                <c:pt idx="1">
                  <c:v>Colombia</c:v>
                </c:pt>
                <c:pt idx="2">
                  <c:v>Chile</c:v>
                </c:pt>
                <c:pt idx="3">
                  <c:v>Ecuador</c:v>
                </c:pt>
                <c:pt idx="4">
                  <c:v>México</c:v>
                </c:pt>
                <c:pt idx="5">
                  <c:v>Noruega</c:v>
                </c:pt>
              </c:strCache>
            </c:strRef>
          </c:cat>
          <c:val>
            <c:numRef>
              <c:f>Hoja2!$C$3:$C$8</c:f>
              <c:numCache>
                <c:formatCode>General</c:formatCode>
                <c:ptCount val="6"/>
                <c:pt idx="0">
                  <c:v>63.9</c:v>
                </c:pt>
                <c:pt idx="1">
                  <c:v>55.9</c:v>
                </c:pt>
                <c:pt idx="2">
                  <c:v>52.1</c:v>
                </c:pt>
                <c:pt idx="3">
                  <c:v>49.3</c:v>
                </c:pt>
                <c:pt idx="4">
                  <c:v>48.3</c:v>
                </c:pt>
                <c:pt idx="5">
                  <c:v>25.8</c:v>
                </c:pt>
              </c:numCache>
            </c:numRef>
          </c:val>
        </c:ser>
        <c:dLbls>
          <c:showLegendKey val="0"/>
          <c:showVal val="0"/>
          <c:showCatName val="0"/>
          <c:showSerName val="0"/>
          <c:showPercent val="0"/>
          <c:showBubbleSize val="0"/>
        </c:dLbls>
        <c:gapWidth val="150"/>
        <c:shape val="box"/>
        <c:axId val="36010624"/>
        <c:axId val="36041088"/>
        <c:axId val="0"/>
      </c:bar3DChart>
      <c:catAx>
        <c:axId val="36010624"/>
        <c:scaling>
          <c:orientation val="minMax"/>
        </c:scaling>
        <c:delete val="0"/>
        <c:axPos val="l"/>
        <c:majorTickMark val="out"/>
        <c:minorTickMark val="none"/>
        <c:tickLblPos val="nextTo"/>
        <c:txPr>
          <a:bodyPr/>
          <a:lstStyle/>
          <a:p>
            <a:pPr>
              <a:defRPr sz="2400"/>
            </a:pPr>
            <a:endParaRPr lang="es-CO"/>
          </a:p>
        </c:txPr>
        <c:crossAx val="36041088"/>
        <c:crosses val="autoZero"/>
        <c:auto val="1"/>
        <c:lblAlgn val="ctr"/>
        <c:lblOffset val="100"/>
        <c:noMultiLvlLbl val="0"/>
      </c:catAx>
      <c:valAx>
        <c:axId val="36041088"/>
        <c:scaling>
          <c:orientation val="minMax"/>
        </c:scaling>
        <c:delete val="0"/>
        <c:axPos val="b"/>
        <c:majorGridlines/>
        <c:numFmt formatCode="General" sourceLinked="1"/>
        <c:majorTickMark val="out"/>
        <c:minorTickMark val="none"/>
        <c:tickLblPos val="nextTo"/>
        <c:crossAx val="36010624"/>
        <c:crosses val="autoZero"/>
        <c:crossBetween val="between"/>
      </c:valAx>
    </c:plotArea>
    <c:legend>
      <c:legendPos val="r"/>
      <c:layout/>
      <c:overlay val="0"/>
      <c:txPr>
        <a:bodyPr/>
        <a:lstStyle/>
        <a:p>
          <a:pPr>
            <a:defRPr sz="2000"/>
          </a:pPr>
          <a:endParaRPr lang="es-CO"/>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sz="2400"/>
              <a:t>Pobreza</a:t>
            </a:r>
          </a:p>
          <a:p>
            <a:pPr>
              <a:defRPr/>
            </a:pPr>
            <a:r>
              <a:rPr lang="es-CO" sz="2400"/>
              <a:t>Comparación países</a:t>
            </a:r>
          </a:p>
          <a:p>
            <a:pPr>
              <a:defRPr/>
            </a:pPr>
            <a:r>
              <a:rPr lang="es-CO" sz="2400"/>
              <a:t>1997-2012</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Hoja3!$B$2</c:f>
              <c:strCache>
                <c:ptCount val="1"/>
                <c:pt idx="0">
                  <c:v>1997</c:v>
                </c:pt>
              </c:strCache>
            </c:strRef>
          </c:tx>
          <c:invertIfNegative val="0"/>
          <c:dLbls>
            <c:dLbl>
              <c:idx val="1"/>
              <c:layout>
                <c:manualLayout>
                  <c:x val="1.171483643678491E-2"/>
                  <c:y val="0"/>
                </c:manualLayout>
              </c:layout>
              <c:showLegendKey val="0"/>
              <c:showVal val="1"/>
              <c:showCatName val="0"/>
              <c:showSerName val="0"/>
              <c:showPercent val="0"/>
              <c:showBubbleSize val="0"/>
            </c:dLbl>
            <c:dLbl>
              <c:idx val="2"/>
              <c:layout>
                <c:manualLayout>
                  <c:x val="1.7572254655177363E-2"/>
                  <c:y val="0"/>
                </c:manualLayout>
              </c:layout>
              <c:showLegendKey val="0"/>
              <c:showVal val="1"/>
              <c:showCatName val="0"/>
              <c:showSerName val="0"/>
              <c:showPercent val="0"/>
              <c:showBubbleSize val="0"/>
            </c:dLbl>
            <c:dLbl>
              <c:idx val="3"/>
              <c:layout>
                <c:manualLayout>
                  <c:x val="1.6107900100579251E-2"/>
                  <c:y val="-3.7080965961648168E-17"/>
                </c:manualLayout>
              </c:layout>
              <c:showLegendKey val="0"/>
              <c:showVal val="1"/>
              <c:showCatName val="0"/>
              <c:showSerName val="0"/>
              <c:showPercent val="0"/>
              <c:showBubbleSize val="0"/>
            </c:dLbl>
            <c:dLbl>
              <c:idx val="4"/>
              <c:layout>
                <c:manualLayout>
                  <c:x val="1.0250481882186796E-2"/>
                  <c:y val="0"/>
                </c:manualLayout>
              </c:layout>
              <c:showLegendKey val="0"/>
              <c:showVal val="1"/>
              <c:showCatName val="0"/>
              <c:showSerName val="0"/>
              <c:showPercent val="0"/>
              <c:showBubbleSize val="0"/>
            </c:dLbl>
            <c:txPr>
              <a:bodyPr/>
              <a:lstStyle/>
              <a:p>
                <a:pPr>
                  <a:defRPr sz="2000" b="1">
                    <a:solidFill>
                      <a:schemeClr val="tx2">
                        <a:lumMod val="75000"/>
                      </a:schemeClr>
                    </a:solidFill>
                  </a:defRPr>
                </a:pPr>
                <a:endParaRPr lang="es-CO"/>
              </a:p>
            </c:txPr>
            <c:showLegendKey val="0"/>
            <c:showVal val="1"/>
            <c:showCatName val="0"/>
            <c:showSerName val="0"/>
            <c:showPercent val="0"/>
            <c:showBubbleSize val="0"/>
            <c:showLeaderLines val="0"/>
          </c:dLbls>
          <c:cat>
            <c:strRef>
              <c:f>Hoja3!$A$3:$A$7</c:f>
              <c:strCache>
                <c:ptCount val="5"/>
                <c:pt idx="0">
                  <c:v>Níger</c:v>
                </c:pt>
                <c:pt idx="1">
                  <c:v>México</c:v>
                </c:pt>
                <c:pt idx="2">
                  <c:v>Ecuador</c:v>
                </c:pt>
                <c:pt idx="3">
                  <c:v>Colombia</c:v>
                </c:pt>
                <c:pt idx="4">
                  <c:v>Chile</c:v>
                </c:pt>
              </c:strCache>
            </c:strRef>
          </c:cat>
          <c:val>
            <c:numRef>
              <c:f>Hoja3!$B$3:$B$7</c:f>
              <c:numCache>
                <c:formatCode>General</c:formatCode>
                <c:ptCount val="5"/>
                <c:pt idx="1">
                  <c:v>63.7</c:v>
                </c:pt>
                <c:pt idx="2">
                  <c:v>64.400000000000006</c:v>
                </c:pt>
                <c:pt idx="3">
                  <c:v>50.9</c:v>
                </c:pt>
                <c:pt idx="4">
                  <c:v>21.6</c:v>
                </c:pt>
              </c:numCache>
            </c:numRef>
          </c:val>
        </c:ser>
        <c:ser>
          <c:idx val="1"/>
          <c:order val="1"/>
          <c:tx>
            <c:strRef>
              <c:f>Hoja3!$C$2</c:f>
              <c:strCache>
                <c:ptCount val="1"/>
                <c:pt idx="0">
                  <c:v>2012</c:v>
                </c:pt>
              </c:strCache>
            </c:strRef>
          </c:tx>
          <c:spPr>
            <a:solidFill>
              <a:schemeClr val="accent3">
                <a:lumMod val="75000"/>
              </a:schemeClr>
            </a:solidFill>
          </c:spPr>
          <c:invertIfNegative val="0"/>
          <c:dLbls>
            <c:dLbl>
              <c:idx val="0"/>
              <c:layout>
                <c:manualLayout>
                  <c:x val="1.171483643678491E-2"/>
                  <c:y val="-6.067864525766924E-3"/>
                </c:manualLayout>
              </c:layout>
              <c:showLegendKey val="0"/>
              <c:showVal val="1"/>
              <c:showCatName val="0"/>
              <c:showSerName val="0"/>
              <c:showPercent val="0"/>
              <c:showBubbleSize val="0"/>
            </c:dLbl>
            <c:dLbl>
              <c:idx val="1"/>
              <c:layout>
                <c:manualLayout>
                  <c:x val="7.3217727729905681E-3"/>
                  <c:y val="-8.0904860343559721E-3"/>
                </c:manualLayout>
              </c:layout>
              <c:showLegendKey val="0"/>
              <c:showVal val="1"/>
              <c:showCatName val="0"/>
              <c:showSerName val="0"/>
              <c:showPercent val="0"/>
              <c:showBubbleSize val="0"/>
            </c:dLbl>
            <c:dLbl>
              <c:idx val="2"/>
              <c:layout>
                <c:manualLayout>
                  <c:x val="1.4643545545981082E-2"/>
                  <c:y val="-1.6180972068711798E-2"/>
                </c:manualLayout>
              </c:layout>
              <c:showLegendKey val="0"/>
              <c:showVal val="1"/>
              <c:showCatName val="0"/>
              <c:showSerName val="0"/>
              <c:showPercent val="0"/>
              <c:showBubbleSize val="0"/>
            </c:dLbl>
            <c:dLbl>
              <c:idx val="3"/>
              <c:layout>
                <c:manualLayout>
                  <c:x val="1.6107900100579251E-2"/>
                  <c:y val="-1.6180972068711798E-2"/>
                </c:manualLayout>
              </c:layout>
              <c:showLegendKey val="0"/>
              <c:showVal val="1"/>
              <c:showCatName val="0"/>
              <c:showSerName val="0"/>
              <c:showPercent val="0"/>
              <c:showBubbleSize val="0"/>
            </c:dLbl>
            <c:dLbl>
              <c:idx val="4"/>
              <c:layout>
                <c:manualLayout>
                  <c:x val="1.6107900100579251E-2"/>
                  <c:y val="-1.4158350560122823E-2"/>
                </c:manualLayout>
              </c:layout>
              <c:showLegendKey val="0"/>
              <c:showVal val="1"/>
              <c:showCatName val="0"/>
              <c:showSerName val="0"/>
              <c:showPercent val="0"/>
              <c:showBubbleSize val="0"/>
            </c:dLbl>
            <c:txPr>
              <a:bodyPr/>
              <a:lstStyle/>
              <a:p>
                <a:pPr>
                  <a:defRPr sz="2400">
                    <a:solidFill>
                      <a:schemeClr val="accent3">
                        <a:lumMod val="50000"/>
                      </a:schemeClr>
                    </a:solidFill>
                  </a:defRPr>
                </a:pPr>
                <a:endParaRPr lang="es-CO"/>
              </a:p>
            </c:txPr>
            <c:showLegendKey val="0"/>
            <c:showVal val="1"/>
            <c:showCatName val="0"/>
            <c:showSerName val="0"/>
            <c:showPercent val="0"/>
            <c:showBubbleSize val="0"/>
            <c:showLeaderLines val="0"/>
          </c:dLbls>
          <c:cat>
            <c:strRef>
              <c:f>Hoja3!$A$3:$A$7</c:f>
              <c:strCache>
                <c:ptCount val="5"/>
                <c:pt idx="0">
                  <c:v>Níger</c:v>
                </c:pt>
                <c:pt idx="1">
                  <c:v>México</c:v>
                </c:pt>
                <c:pt idx="2">
                  <c:v>Ecuador</c:v>
                </c:pt>
                <c:pt idx="3">
                  <c:v>Colombia</c:v>
                </c:pt>
                <c:pt idx="4">
                  <c:v>Chile</c:v>
                </c:pt>
              </c:strCache>
            </c:strRef>
          </c:cat>
          <c:val>
            <c:numRef>
              <c:f>Hoja3!$C$3:$C$7</c:f>
              <c:numCache>
                <c:formatCode>General</c:formatCode>
                <c:ptCount val="5"/>
                <c:pt idx="0">
                  <c:v>59.5</c:v>
                </c:pt>
                <c:pt idx="1">
                  <c:v>51.3</c:v>
                </c:pt>
                <c:pt idx="2">
                  <c:v>32.799999999999997</c:v>
                </c:pt>
                <c:pt idx="3">
                  <c:v>32.700000000000003</c:v>
                </c:pt>
                <c:pt idx="4">
                  <c:v>14.4</c:v>
                </c:pt>
              </c:numCache>
            </c:numRef>
          </c:val>
        </c:ser>
        <c:dLbls>
          <c:showLegendKey val="0"/>
          <c:showVal val="0"/>
          <c:showCatName val="0"/>
          <c:showSerName val="0"/>
          <c:showPercent val="0"/>
          <c:showBubbleSize val="0"/>
        </c:dLbls>
        <c:gapWidth val="150"/>
        <c:shape val="box"/>
        <c:axId val="36052352"/>
        <c:axId val="36107392"/>
        <c:axId val="0"/>
      </c:bar3DChart>
      <c:catAx>
        <c:axId val="36052352"/>
        <c:scaling>
          <c:orientation val="minMax"/>
        </c:scaling>
        <c:delete val="0"/>
        <c:axPos val="l"/>
        <c:majorTickMark val="out"/>
        <c:minorTickMark val="none"/>
        <c:tickLblPos val="nextTo"/>
        <c:txPr>
          <a:bodyPr/>
          <a:lstStyle/>
          <a:p>
            <a:pPr>
              <a:defRPr sz="2400"/>
            </a:pPr>
            <a:endParaRPr lang="es-CO"/>
          </a:p>
        </c:txPr>
        <c:crossAx val="36107392"/>
        <c:crosses val="autoZero"/>
        <c:auto val="1"/>
        <c:lblAlgn val="ctr"/>
        <c:lblOffset val="100"/>
        <c:noMultiLvlLbl val="0"/>
      </c:catAx>
      <c:valAx>
        <c:axId val="36107392"/>
        <c:scaling>
          <c:orientation val="minMax"/>
        </c:scaling>
        <c:delete val="0"/>
        <c:axPos val="b"/>
        <c:majorGridlines/>
        <c:numFmt formatCode="General" sourceLinked="1"/>
        <c:majorTickMark val="out"/>
        <c:minorTickMark val="none"/>
        <c:tickLblPos val="nextTo"/>
        <c:txPr>
          <a:bodyPr/>
          <a:lstStyle/>
          <a:p>
            <a:pPr>
              <a:defRPr sz="2400"/>
            </a:pPr>
            <a:endParaRPr lang="es-CO"/>
          </a:p>
        </c:txPr>
        <c:crossAx val="36052352"/>
        <c:crosses val="autoZero"/>
        <c:crossBetween val="between"/>
      </c:valAx>
    </c:plotArea>
    <c:legend>
      <c:legendPos val="r"/>
      <c:layout/>
      <c:overlay val="0"/>
      <c:txPr>
        <a:bodyPr/>
        <a:lstStyle/>
        <a:p>
          <a:pPr>
            <a:defRPr sz="2800"/>
          </a:pPr>
          <a:endParaRPr lang="es-CO"/>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0.20757</cdr:x>
      <cdr:y>0.86721</cdr:y>
    </cdr:from>
    <cdr:to>
      <cdr:x>0.2885</cdr:x>
      <cdr:y>0.93108</cdr:y>
    </cdr:to>
    <cdr:sp macro="" textlink="">
      <cdr:nvSpPr>
        <cdr:cNvPr id="2" name="1 CuadroTexto"/>
        <cdr:cNvSpPr txBox="1"/>
      </cdr:nvSpPr>
      <cdr:spPr>
        <a:xfrm xmlns:a="http://schemas.openxmlformats.org/drawingml/2006/main">
          <a:off x="1800200" y="5445224"/>
          <a:ext cx="701887" cy="4010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800" dirty="0" err="1">
              <a:solidFill>
                <a:schemeClr val="accent1">
                  <a:lumMod val="50000"/>
                </a:schemeClr>
              </a:solidFill>
            </a:rPr>
            <a:t>Sd</a:t>
          </a:r>
          <a:endParaRPr lang="es-CO" sz="1800" dirty="0">
            <a:solidFill>
              <a:schemeClr val="accent1">
                <a:lumMod val="50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0.74566</cdr:x>
      <cdr:y>0.54491</cdr:y>
    </cdr:from>
    <cdr:to>
      <cdr:x>0.80058</cdr:x>
      <cdr:y>0.60279</cdr:y>
    </cdr:to>
    <cdr:sp macro="" textlink="">
      <cdr:nvSpPr>
        <cdr:cNvPr id="2" name="1 CuadroTexto"/>
        <cdr:cNvSpPr txBox="1"/>
      </cdr:nvSpPr>
      <cdr:spPr>
        <a:xfrm xmlns:a="http://schemas.openxmlformats.org/drawingml/2006/main">
          <a:off x="6466974" y="3421480"/>
          <a:ext cx="476250" cy="3634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CE288-DF52-4FF6-B8A1-0BC597165C7F}" type="datetimeFigureOut">
              <a:rPr lang="es-CO" smtClean="0"/>
              <a:t>27/11/2013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E94551-DBA1-446B-AC8F-16FD9B137301}" type="slidenum">
              <a:rPr lang="es-CO" smtClean="0"/>
              <a:t>‹Nº›</a:t>
            </a:fld>
            <a:endParaRPr lang="es-CO"/>
          </a:p>
        </p:txBody>
      </p:sp>
    </p:spTree>
    <p:extLst>
      <p:ext uri="{BB962C8B-B14F-4D97-AF65-F5344CB8AC3E}">
        <p14:creationId xmlns:p14="http://schemas.microsoft.com/office/powerpoint/2010/main" val="4256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7EE94551-DBA1-446B-AC8F-16FD9B137301}" type="slidenum">
              <a:rPr lang="es-CO" smtClean="0"/>
              <a:t>19</a:t>
            </a:fld>
            <a:endParaRPr lang="es-CO"/>
          </a:p>
        </p:txBody>
      </p:sp>
    </p:spTree>
    <p:extLst>
      <p:ext uri="{BB962C8B-B14F-4D97-AF65-F5344CB8AC3E}">
        <p14:creationId xmlns:p14="http://schemas.microsoft.com/office/powerpoint/2010/main" val="158809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30552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378173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319440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5649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282682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126393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407473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361935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104442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298906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6AF965-A441-4547-86C6-DC730E44F4F5}" type="datetimeFigureOut">
              <a:rPr lang="es-CO" smtClean="0"/>
              <a:t>27/11/2013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D63EB3C-A2AB-4D6C-B666-012B516BE647}" type="slidenum">
              <a:rPr lang="es-CO" smtClean="0"/>
              <a:t>‹Nº›</a:t>
            </a:fld>
            <a:endParaRPr lang="es-CO"/>
          </a:p>
        </p:txBody>
      </p:sp>
    </p:spTree>
    <p:extLst>
      <p:ext uri="{BB962C8B-B14F-4D97-AF65-F5344CB8AC3E}">
        <p14:creationId xmlns:p14="http://schemas.microsoft.com/office/powerpoint/2010/main" val="336333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AF965-A441-4547-86C6-DC730E44F4F5}" type="datetimeFigureOut">
              <a:rPr lang="es-CO" smtClean="0"/>
              <a:t>27/11/2013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3EB3C-A2AB-4D6C-B666-012B516BE647}" type="slidenum">
              <a:rPr lang="es-CO" smtClean="0"/>
              <a:t>‹Nº›</a:t>
            </a:fld>
            <a:endParaRPr lang="es-CO"/>
          </a:p>
        </p:txBody>
      </p:sp>
    </p:spTree>
    <p:extLst>
      <p:ext uri="{BB962C8B-B14F-4D97-AF65-F5344CB8AC3E}">
        <p14:creationId xmlns:p14="http://schemas.microsoft.com/office/powerpoint/2010/main" val="3608873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247" y="-5716"/>
            <a:ext cx="8229600" cy="2714636"/>
          </a:xfrm>
          <a:solidFill>
            <a:schemeClr val="bg2"/>
          </a:solidFill>
        </p:spPr>
        <p:txBody>
          <a:bodyPr>
            <a:normAutofit fontScale="90000"/>
          </a:bodyPr>
          <a:lstStyle/>
          <a:p>
            <a:pPr algn="l"/>
            <a:r>
              <a:rPr lang="es-CO" dirty="0" smtClean="0"/>
              <a:t>PERSPECTIVAS IMPORTANCIA Y PRINCIPIOS GENERALES</a:t>
            </a:r>
            <a:br>
              <a:rPr lang="es-CO" dirty="0" smtClean="0"/>
            </a:br>
            <a:r>
              <a:rPr lang="es-CO" dirty="0" smtClean="0"/>
              <a:t>DE LA CONTRATACIÓN EN LAS CAJAS DE COMPENSACIÓN FAMILIAR  </a:t>
            </a:r>
            <a:endParaRPr lang="es-CO" dirty="0"/>
          </a:p>
        </p:txBody>
      </p:sp>
      <p:sp>
        <p:nvSpPr>
          <p:cNvPr id="3" name="2 Subtítulo"/>
          <p:cNvSpPr>
            <a:spLocks noGrp="1"/>
          </p:cNvSpPr>
          <p:nvPr>
            <p:ph idx="1"/>
          </p:nvPr>
        </p:nvSpPr>
        <p:spPr>
          <a:xfrm>
            <a:off x="457200" y="4077072"/>
            <a:ext cx="8229600" cy="2049091"/>
          </a:xfrm>
        </p:spPr>
        <p:txBody>
          <a:bodyPr/>
          <a:lstStyle/>
          <a:p>
            <a:pPr marL="0" indent="0" algn="ctr">
              <a:buNone/>
            </a:pPr>
            <a:r>
              <a:rPr lang="es-CO" dirty="0" smtClean="0"/>
              <a:t>Cartagena Noviembre 28 de 2013</a:t>
            </a:r>
            <a:endParaRPr lang="es-CO" dirty="0"/>
          </a:p>
        </p:txBody>
      </p:sp>
    </p:spTree>
    <p:extLst>
      <p:ext uri="{BB962C8B-B14F-4D97-AF65-F5344CB8AC3E}">
        <p14:creationId xmlns:p14="http://schemas.microsoft.com/office/powerpoint/2010/main" val="587228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lnSpcReduction="10000"/>
          </a:bodyPr>
          <a:lstStyle/>
          <a:p>
            <a:pPr marL="0" indent="0" algn="just">
              <a:buNone/>
            </a:pPr>
            <a:r>
              <a:rPr lang="es-CO" dirty="0" smtClean="0"/>
              <a:t>La dignidad humana, se expresa en muchos comportamientos y decisiones, que pretenden asegurar que la población esté convencida de que su propio Estado respeta libertades individuales y que si esto es real, el poder ejercido se legitima al máximo. </a:t>
            </a:r>
          </a:p>
          <a:p>
            <a:pPr marL="0" indent="0" algn="just">
              <a:buNone/>
            </a:pPr>
            <a:r>
              <a:rPr lang="es-CO" dirty="0" smtClean="0"/>
              <a:t>Por el contrario el Estado que reciba cuestionamientos, sobre esta materia  tiene serios problemas de legitimidad. </a:t>
            </a:r>
            <a:endParaRPr lang="es-CO" dirty="0"/>
          </a:p>
        </p:txBody>
      </p:sp>
    </p:spTree>
    <p:extLst>
      <p:ext uri="{BB962C8B-B14F-4D97-AF65-F5344CB8AC3E}">
        <p14:creationId xmlns:p14="http://schemas.microsoft.com/office/powerpoint/2010/main" val="1606208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96136" y="3631740"/>
            <a:ext cx="3024336"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Contribuir a dignificar y valorar la persona humana para que logre su plena realización de conformidad con los postulados de la declaración universal de los derechos humanos </a:t>
            </a:r>
            <a:endParaRPr lang="es-CO" dirty="0"/>
          </a:p>
        </p:txBody>
      </p:sp>
      <p:sp>
        <p:nvSpPr>
          <p:cNvPr id="5" name="4 Elipse"/>
          <p:cNvSpPr/>
          <p:nvPr/>
        </p:nvSpPr>
        <p:spPr>
          <a:xfrm>
            <a:off x="365847" y="1412776"/>
            <a:ext cx="230425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Trabajador</a:t>
            </a:r>
            <a:endParaRPr lang="es-CO" dirty="0"/>
          </a:p>
        </p:txBody>
      </p:sp>
      <p:sp>
        <p:nvSpPr>
          <p:cNvPr id="6" name="5 Elipse"/>
          <p:cNvSpPr/>
          <p:nvPr/>
        </p:nvSpPr>
        <p:spPr>
          <a:xfrm>
            <a:off x="355576" y="3019672"/>
            <a:ext cx="230425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Empleador</a:t>
            </a:r>
            <a:endParaRPr lang="es-CO" dirty="0"/>
          </a:p>
        </p:txBody>
      </p:sp>
      <p:sp>
        <p:nvSpPr>
          <p:cNvPr id="7" name="6 Elipse"/>
          <p:cNvSpPr/>
          <p:nvPr/>
        </p:nvSpPr>
        <p:spPr>
          <a:xfrm>
            <a:off x="355576" y="4935497"/>
            <a:ext cx="230425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Empresa</a:t>
            </a:r>
            <a:endParaRPr lang="es-CO" dirty="0"/>
          </a:p>
        </p:txBody>
      </p:sp>
      <p:cxnSp>
        <p:nvCxnSpPr>
          <p:cNvPr id="9" name="8 Conector recto de flecha"/>
          <p:cNvCxnSpPr/>
          <p:nvPr/>
        </p:nvCxnSpPr>
        <p:spPr>
          <a:xfrm flipH="1">
            <a:off x="2902532" y="723220"/>
            <a:ext cx="72008" cy="612068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 name="9 Rectángulo redondeado"/>
          <p:cNvSpPr/>
          <p:nvPr/>
        </p:nvSpPr>
        <p:spPr>
          <a:xfrm>
            <a:off x="3368007" y="2053797"/>
            <a:ext cx="1152128" cy="1577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Contrato </a:t>
            </a:r>
          </a:p>
          <a:p>
            <a:pPr algn="ctr"/>
            <a:endParaRPr lang="es-CO" dirty="0"/>
          </a:p>
        </p:txBody>
      </p:sp>
      <p:sp>
        <p:nvSpPr>
          <p:cNvPr id="12" name="11 Rectángulo redondeado"/>
          <p:cNvSpPr/>
          <p:nvPr/>
        </p:nvSpPr>
        <p:spPr>
          <a:xfrm>
            <a:off x="3295999" y="3823429"/>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Prestación social </a:t>
            </a:r>
            <a:endParaRPr lang="es-CO" dirty="0"/>
          </a:p>
        </p:txBody>
      </p:sp>
      <p:sp>
        <p:nvSpPr>
          <p:cNvPr id="13" name="12 Rectángulo redondeado"/>
          <p:cNvSpPr/>
          <p:nvPr/>
        </p:nvSpPr>
        <p:spPr>
          <a:xfrm>
            <a:off x="3185428" y="4935497"/>
            <a:ext cx="1621015" cy="15779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Corporación privada sin animo de lucro</a:t>
            </a:r>
            <a:endParaRPr lang="es-CO" dirty="0"/>
          </a:p>
        </p:txBody>
      </p:sp>
      <p:sp>
        <p:nvSpPr>
          <p:cNvPr id="14" name="13 Título"/>
          <p:cNvSpPr>
            <a:spLocks noGrp="1"/>
          </p:cNvSpPr>
          <p:nvPr>
            <p:ph type="title"/>
          </p:nvPr>
        </p:nvSpPr>
        <p:spPr/>
        <p:txBody>
          <a:bodyPr>
            <a:noAutofit/>
          </a:bodyPr>
          <a:lstStyle/>
          <a:p>
            <a:endParaRPr lang="es-CO" sz="3200" dirty="0"/>
          </a:p>
        </p:txBody>
      </p:sp>
      <p:sp>
        <p:nvSpPr>
          <p:cNvPr id="15" name="14 Marcador de contenido"/>
          <p:cNvSpPr>
            <a:spLocks noGrp="1"/>
          </p:cNvSpPr>
          <p:nvPr>
            <p:ph idx="1"/>
          </p:nvPr>
        </p:nvSpPr>
        <p:spPr/>
        <p:txBody>
          <a:bodyPr/>
          <a:lstStyle/>
          <a:p>
            <a:endParaRPr lang="es-CO"/>
          </a:p>
        </p:txBody>
      </p:sp>
    </p:spTree>
    <p:extLst>
      <p:ext uri="{BB962C8B-B14F-4D97-AF65-F5344CB8AC3E}">
        <p14:creationId xmlns:p14="http://schemas.microsoft.com/office/powerpoint/2010/main" val="1819307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a:bodyPr>
          <a:lstStyle/>
          <a:p>
            <a:pPr marL="0" indent="0">
              <a:buNone/>
            </a:pPr>
            <a:r>
              <a:rPr lang="es-CO" sz="5400" dirty="0"/>
              <a:t>El derecho privado facilita la capacidad de respuesta que requieren las necesidades </a:t>
            </a:r>
            <a:r>
              <a:rPr lang="es-CO" sz="5400" dirty="0" smtClean="0"/>
              <a:t>sociales. </a:t>
            </a:r>
            <a:endParaRPr lang="es-CO" sz="5400" dirty="0"/>
          </a:p>
        </p:txBody>
      </p:sp>
    </p:spTree>
    <p:extLst>
      <p:ext uri="{BB962C8B-B14F-4D97-AF65-F5344CB8AC3E}">
        <p14:creationId xmlns:p14="http://schemas.microsoft.com/office/powerpoint/2010/main" val="370599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114"/>
            <a:ext cx="8229600" cy="1143000"/>
          </a:xfrm>
          <a:solidFill>
            <a:schemeClr val="bg2"/>
          </a:solidFill>
        </p:spPr>
        <p:txBody>
          <a:bodyPr>
            <a:normAutofit fontScale="90000"/>
          </a:bodyPr>
          <a:lstStyle/>
          <a:p>
            <a:pPr algn="l"/>
            <a:r>
              <a:rPr lang="es-CO" dirty="0" smtClean="0"/>
              <a:t>La tendencia moderna de los estados </a:t>
            </a:r>
            <a:endParaRPr lang="es-CO" dirty="0"/>
          </a:p>
        </p:txBody>
      </p:sp>
      <p:sp>
        <p:nvSpPr>
          <p:cNvPr id="3" name="2 Marcador de contenido"/>
          <p:cNvSpPr>
            <a:spLocks noGrp="1"/>
          </p:cNvSpPr>
          <p:nvPr>
            <p:ph idx="1"/>
          </p:nvPr>
        </p:nvSpPr>
        <p:spPr>
          <a:xfrm>
            <a:off x="323528" y="1268760"/>
            <a:ext cx="8229600" cy="4525963"/>
          </a:xfrm>
        </p:spPr>
        <p:txBody>
          <a:bodyPr>
            <a:noAutofit/>
          </a:bodyPr>
          <a:lstStyle/>
          <a:p>
            <a:pPr marL="0" indent="0">
              <a:buNone/>
            </a:pPr>
            <a:r>
              <a:rPr lang="es-CO" sz="2400" dirty="0" smtClean="0"/>
              <a:t>Buena parte de la actividad actual de los Estados modernos está asociada al ritmo de avance de las organizaciones privadas. </a:t>
            </a:r>
          </a:p>
          <a:p>
            <a:pPr marL="0" indent="0">
              <a:buNone/>
            </a:pPr>
            <a:endParaRPr lang="es-CO" sz="2400" dirty="0" smtClean="0"/>
          </a:p>
          <a:p>
            <a:pPr marL="0" indent="0">
              <a:buNone/>
            </a:pPr>
            <a:r>
              <a:rPr lang="es-CO" sz="2400" dirty="0" smtClean="0"/>
              <a:t>Esas organizaciones privadas inciden positivamente en la estructura de los Estados.</a:t>
            </a:r>
          </a:p>
          <a:p>
            <a:pPr marL="0" indent="0">
              <a:buNone/>
            </a:pPr>
            <a:endParaRPr lang="es-CO" sz="2400" dirty="0" smtClean="0"/>
          </a:p>
          <a:p>
            <a:pPr marL="0" indent="0">
              <a:buNone/>
            </a:pPr>
            <a:r>
              <a:rPr lang="es-CO" sz="2400" dirty="0" smtClean="0"/>
              <a:t>La esencia de las cajas de compensación familiar, está en la contribución social que hacen como privados</a:t>
            </a:r>
            <a:r>
              <a:rPr lang="es-CO" sz="2400" dirty="0" smtClean="0"/>
              <a:t>, de naturaleza especial, para </a:t>
            </a:r>
            <a:r>
              <a:rPr lang="es-CO" sz="2400" dirty="0" smtClean="0"/>
              <a:t>garantizar la dignidad humana, en un país con profundas inequidades sociales.  </a:t>
            </a:r>
          </a:p>
          <a:p>
            <a:pPr marL="0" indent="0">
              <a:buNone/>
            </a:pPr>
            <a:endParaRPr lang="es-CO" sz="2400" dirty="0" smtClean="0"/>
          </a:p>
          <a:p>
            <a:pPr marL="0" indent="0">
              <a:buNone/>
            </a:pPr>
            <a:r>
              <a:rPr lang="es-CO" sz="2400" dirty="0" smtClean="0"/>
              <a:t>Lo que lleva a la sociedad civil y a los particulares a gestionar tareas </a:t>
            </a:r>
            <a:r>
              <a:rPr lang="es-CO" sz="2400" dirty="0" smtClean="0"/>
              <a:t>sociales, </a:t>
            </a:r>
            <a:r>
              <a:rPr lang="es-CO" sz="2400" dirty="0" smtClean="0"/>
              <a:t>es la ineficiencia del Estado. </a:t>
            </a:r>
          </a:p>
          <a:p>
            <a:pPr marL="0" indent="0">
              <a:buNone/>
            </a:pPr>
            <a:r>
              <a:rPr lang="es-CO" sz="2400" dirty="0" smtClean="0"/>
              <a:t>   </a:t>
            </a:r>
            <a:endParaRPr lang="es-CO" sz="2400" dirty="0" smtClean="0"/>
          </a:p>
          <a:p>
            <a:pPr marL="0" indent="0">
              <a:buNone/>
            </a:pPr>
            <a:r>
              <a:rPr lang="es-CO" sz="2400" dirty="0" smtClean="0"/>
              <a:t> </a:t>
            </a:r>
          </a:p>
        </p:txBody>
      </p:sp>
    </p:spTree>
    <p:extLst>
      <p:ext uri="{BB962C8B-B14F-4D97-AF65-F5344CB8AC3E}">
        <p14:creationId xmlns:p14="http://schemas.microsoft.com/office/powerpoint/2010/main" val="3958209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marL="0" indent="0">
              <a:buNone/>
            </a:pPr>
            <a:endParaRPr lang="es-CO" dirty="0"/>
          </a:p>
          <a:p>
            <a:pPr marL="0" indent="0">
              <a:buNone/>
            </a:pPr>
            <a:r>
              <a:rPr lang="es-CO" dirty="0"/>
              <a:t>Ni el Estado mínimo o liberal, ni el Estado social o de bienestar  han sido suficientes para conjugar la crisis de institucionalidad que hoy padecen. </a:t>
            </a:r>
          </a:p>
          <a:p>
            <a:pPr marL="0" indent="0">
              <a:buNone/>
            </a:pPr>
            <a:endParaRPr lang="es-CO" dirty="0"/>
          </a:p>
          <a:p>
            <a:pPr marL="0" indent="0" algn="just">
              <a:buNone/>
            </a:pPr>
            <a:r>
              <a:rPr lang="es-CO" dirty="0"/>
              <a:t>La precariedad de la respuesta estatal a las necesidades sociales, las dificultades por las que atraviesa el control ejercido por los organismos gubernamentales, la creciente indignación cívica, la corrupción, el nepotismo y la perspectiva corporativa del estado, que pretende satisfacer pretensiones particulares  antes que la búsqueda del bien común, son elementos que deben invitarnos a una reflexión profunda</a:t>
            </a:r>
          </a:p>
        </p:txBody>
      </p:sp>
      <p:sp>
        <p:nvSpPr>
          <p:cNvPr id="5" name="1 Título"/>
          <p:cNvSpPr>
            <a:spLocks noGrp="1"/>
          </p:cNvSpPr>
          <p:nvPr>
            <p:ph type="title"/>
          </p:nvPr>
        </p:nvSpPr>
        <p:spPr>
          <a:xfrm>
            <a:off x="0" y="0"/>
            <a:ext cx="8229600" cy="1143000"/>
          </a:xfrm>
          <a:solidFill>
            <a:schemeClr val="bg2"/>
          </a:solidFill>
        </p:spPr>
        <p:txBody>
          <a:bodyPr>
            <a:normAutofit fontScale="90000"/>
          </a:bodyPr>
          <a:lstStyle/>
          <a:p>
            <a:pPr algn="l"/>
            <a:r>
              <a:rPr lang="es-CO" dirty="0" smtClean="0"/>
              <a:t>La tendencia moderna de los estados </a:t>
            </a:r>
            <a:endParaRPr lang="es-CO" dirty="0"/>
          </a:p>
        </p:txBody>
      </p:sp>
    </p:spTree>
    <p:extLst>
      <p:ext uri="{BB962C8B-B14F-4D97-AF65-F5344CB8AC3E}">
        <p14:creationId xmlns:p14="http://schemas.microsoft.com/office/powerpoint/2010/main" val="643875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dirty="0"/>
          </a:p>
        </p:txBody>
      </p:sp>
      <p:sp>
        <p:nvSpPr>
          <p:cNvPr id="3" name="2 Marcador de contenido"/>
          <p:cNvSpPr>
            <a:spLocks noGrp="1"/>
          </p:cNvSpPr>
          <p:nvPr>
            <p:ph idx="1"/>
          </p:nvPr>
        </p:nvSpPr>
        <p:spPr/>
        <p:txBody>
          <a:bodyPr>
            <a:normAutofit lnSpcReduction="10000"/>
          </a:bodyPr>
          <a:lstStyle/>
          <a:p>
            <a:r>
              <a:rPr lang="es-CO" dirty="0" smtClean="0"/>
              <a:t>Cada vez más al Estado se le aplica el derecho privado.</a:t>
            </a:r>
          </a:p>
          <a:p>
            <a:r>
              <a:rPr lang="es-CO" dirty="0" smtClean="0"/>
              <a:t>No es gratuito que el derecho privado se esté aplicando cada vez más en los Estados modernos, esto obedece a una exigencia que se deriva de la globalización del fortalecimiento de los mercados internacionales y de la rapidez que requiere la atención de las necesidades sociales. </a:t>
            </a:r>
            <a:endParaRPr lang="es-CO" dirty="0"/>
          </a:p>
        </p:txBody>
      </p:sp>
      <p:sp>
        <p:nvSpPr>
          <p:cNvPr id="4" name="1 Título"/>
          <p:cNvSpPr txBox="1">
            <a:spLocks/>
          </p:cNvSpPr>
          <p:nvPr/>
        </p:nvSpPr>
        <p:spPr>
          <a:xfrm>
            <a:off x="0" y="0"/>
            <a:ext cx="8229600" cy="1143000"/>
          </a:xfrm>
          <a:prstGeom prst="rect">
            <a:avLst/>
          </a:prstGeom>
          <a:solidFill>
            <a:schemeClr val="bg2"/>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mtClean="0"/>
              <a:t>La tendencia moderna de los estados </a:t>
            </a:r>
            <a:endParaRPr lang="es-CO" dirty="0"/>
          </a:p>
        </p:txBody>
      </p:sp>
    </p:spTree>
    <p:extLst>
      <p:ext uri="{BB962C8B-B14F-4D97-AF65-F5344CB8AC3E}">
        <p14:creationId xmlns:p14="http://schemas.microsoft.com/office/powerpoint/2010/main" val="1278568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CO" dirty="0" smtClean="0"/>
              <a:t>A mayor penetración de la empresa privada y de la sociedad civil en la función social, menor la aplicación del derecho público. </a:t>
            </a:r>
          </a:p>
          <a:p>
            <a:r>
              <a:rPr lang="es-CO" dirty="0" smtClean="0"/>
              <a:t>A menor participación del Estado en la prestación de servicios públicos, mayor será la participación de la empresa privada. </a:t>
            </a:r>
          </a:p>
          <a:p>
            <a:r>
              <a:rPr lang="es-CO" dirty="0" smtClean="0"/>
              <a:t>En términos de lo moderno estamos viviendo lo que para algunos representa una crisis del derecho público y una supremacía del derecho privado .</a:t>
            </a:r>
          </a:p>
          <a:p>
            <a:endParaRPr lang="es-CO" dirty="0"/>
          </a:p>
        </p:txBody>
      </p:sp>
      <p:sp>
        <p:nvSpPr>
          <p:cNvPr id="4" name="1 Título"/>
          <p:cNvSpPr txBox="1">
            <a:spLocks noGrp="1"/>
          </p:cNvSpPr>
          <p:nvPr>
            <p:ph type="title"/>
          </p:nvPr>
        </p:nvSpPr>
        <p:spPr>
          <a:xfrm>
            <a:off x="0" y="0"/>
            <a:ext cx="8229600" cy="1143000"/>
          </a:xfrm>
          <a:prstGeom prst="rect">
            <a:avLst/>
          </a:prstGeom>
          <a:solidFill>
            <a:schemeClr val="bg2"/>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mtClean="0"/>
              <a:t>La tendencia moderna de los estados </a:t>
            </a:r>
            <a:endParaRPr lang="es-CO" dirty="0"/>
          </a:p>
        </p:txBody>
      </p:sp>
    </p:spTree>
    <p:extLst>
      <p:ext uri="{BB962C8B-B14F-4D97-AF65-F5344CB8AC3E}">
        <p14:creationId xmlns:p14="http://schemas.microsoft.com/office/powerpoint/2010/main" val="331975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lnSpcReduction="10000"/>
          </a:bodyPr>
          <a:lstStyle/>
          <a:p>
            <a:pPr marL="0" indent="0">
              <a:buNone/>
            </a:pPr>
            <a:r>
              <a:rPr lang="es-CO" dirty="0" smtClean="0"/>
              <a:t>La razón de la tendencia se explica por las siguientes razones: La promoción de la competencia económica, la creciente prestación de los servicios públicos, por parte de empresas privadas, la ineficiencia del Estado. </a:t>
            </a:r>
          </a:p>
          <a:p>
            <a:pPr marL="0" indent="0">
              <a:buNone/>
            </a:pPr>
            <a:endParaRPr lang="es-CO" dirty="0"/>
          </a:p>
          <a:p>
            <a:pPr marL="0" indent="0">
              <a:buNone/>
            </a:pPr>
            <a:r>
              <a:rPr lang="es-CO" dirty="0" smtClean="0"/>
              <a:t>Esta tendencia se refleja en entidades típicamente públicas. Que decir que aquellas que son privadas y sociales por esencia? </a:t>
            </a:r>
            <a:endParaRPr lang="es-CO" dirty="0"/>
          </a:p>
        </p:txBody>
      </p:sp>
    </p:spTree>
    <p:extLst>
      <p:ext uri="{BB962C8B-B14F-4D97-AF65-F5344CB8AC3E}">
        <p14:creationId xmlns:p14="http://schemas.microsoft.com/office/powerpoint/2010/main" val="107177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0583" y="1273984"/>
            <a:ext cx="3921377" cy="1938992"/>
          </a:xfrm>
          <a:prstGeom prst="rect">
            <a:avLst/>
          </a:prstGeom>
          <a:noFill/>
        </p:spPr>
        <p:txBody>
          <a:bodyPr wrap="square" rtlCol="0">
            <a:spAutoFit/>
          </a:bodyPr>
          <a:lstStyle/>
          <a:p>
            <a:r>
              <a:rPr lang="es-CO" sz="2400" dirty="0" smtClean="0"/>
              <a:t>7.230.681 Afiliados</a:t>
            </a:r>
          </a:p>
          <a:p>
            <a:endParaRPr lang="es-CO" sz="2400" dirty="0"/>
          </a:p>
          <a:p>
            <a:r>
              <a:rPr lang="es-CO" sz="2400" dirty="0" smtClean="0"/>
              <a:t>7.023.743 Personas a cargo</a:t>
            </a:r>
          </a:p>
          <a:p>
            <a:endParaRPr lang="es-CO" sz="2400" dirty="0"/>
          </a:p>
          <a:p>
            <a:r>
              <a:rPr lang="es-CO" sz="2400" dirty="0" smtClean="0"/>
              <a:t>2.859.326 Cónyuge</a:t>
            </a:r>
            <a:endParaRPr lang="es-CO" sz="2400" dirty="0"/>
          </a:p>
        </p:txBody>
      </p:sp>
      <p:sp>
        <p:nvSpPr>
          <p:cNvPr id="4" name="3 CuadroTexto"/>
          <p:cNvSpPr txBox="1"/>
          <p:nvPr/>
        </p:nvSpPr>
        <p:spPr>
          <a:xfrm>
            <a:off x="5148064" y="1478394"/>
            <a:ext cx="3995936" cy="1446550"/>
          </a:xfrm>
          <a:prstGeom prst="rect">
            <a:avLst/>
          </a:prstGeom>
          <a:noFill/>
        </p:spPr>
        <p:txBody>
          <a:bodyPr wrap="square" rtlCol="0">
            <a:spAutoFit/>
          </a:bodyPr>
          <a:lstStyle/>
          <a:p>
            <a:r>
              <a:rPr lang="es-CO" sz="3200" b="1" dirty="0" smtClean="0"/>
              <a:t>17.113.750</a:t>
            </a:r>
          </a:p>
          <a:p>
            <a:r>
              <a:rPr lang="es-CO" sz="2800" dirty="0"/>
              <a:t>m</a:t>
            </a:r>
            <a:r>
              <a:rPr lang="es-CO" sz="2800" dirty="0" smtClean="0"/>
              <a:t>illones de personas cubiertas por el sistema </a:t>
            </a:r>
            <a:endParaRPr lang="es-CO" sz="2800" dirty="0"/>
          </a:p>
        </p:txBody>
      </p:sp>
      <p:sp>
        <p:nvSpPr>
          <p:cNvPr id="5" name="4 Flecha a la derecha con bandas"/>
          <p:cNvSpPr/>
          <p:nvPr/>
        </p:nvSpPr>
        <p:spPr>
          <a:xfrm>
            <a:off x="3921377" y="1683770"/>
            <a:ext cx="1080120" cy="104528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CuadroTexto"/>
          <p:cNvSpPr txBox="1"/>
          <p:nvPr/>
        </p:nvSpPr>
        <p:spPr>
          <a:xfrm>
            <a:off x="290583" y="3356992"/>
            <a:ext cx="8853417" cy="2800767"/>
          </a:xfrm>
          <a:prstGeom prst="rect">
            <a:avLst/>
          </a:prstGeom>
          <a:noFill/>
        </p:spPr>
        <p:txBody>
          <a:bodyPr wrap="square" rtlCol="0">
            <a:spAutoFit/>
          </a:bodyPr>
          <a:lstStyle/>
          <a:p>
            <a:pPr algn="ctr"/>
            <a:r>
              <a:rPr lang="es-CO" sz="4000" b="1" dirty="0" smtClean="0"/>
              <a:t>36% </a:t>
            </a:r>
          </a:p>
          <a:p>
            <a:pPr algn="ctr"/>
            <a:r>
              <a:rPr lang="es-CO" sz="3600" dirty="0" smtClean="0"/>
              <a:t>de </a:t>
            </a:r>
            <a:r>
              <a:rPr lang="es-CO" sz="3600" dirty="0"/>
              <a:t>la población colombiana cubierta por el </a:t>
            </a:r>
            <a:r>
              <a:rPr lang="es-CO" sz="3600" dirty="0" smtClean="0"/>
              <a:t>Sistema</a:t>
            </a:r>
          </a:p>
          <a:p>
            <a:pPr algn="ctr"/>
            <a:r>
              <a:rPr lang="es-CO" sz="3200" dirty="0" smtClean="0"/>
              <a:t>Población Colombiana </a:t>
            </a:r>
          </a:p>
          <a:p>
            <a:pPr algn="ctr"/>
            <a:r>
              <a:rPr lang="es-CO" sz="3200" dirty="0" smtClean="0"/>
              <a:t>47 millones</a:t>
            </a:r>
            <a:endParaRPr lang="es-CO" sz="3200" dirty="0"/>
          </a:p>
        </p:txBody>
      </p:sp>
      <p:sp>
        <p:nvSpPr>
          <p:cNvPr id="7" name="6 CuadroTexto"/>
          <p:cNvSpPr txBox="1"/>
          <p:nvPr/>
        </p:nvSpPr>
        <p:spPr>
          <a:xfrm>
            <a:off x="467544" y="241484"/>
            <a:ext cx="7776864" cy="523220"/>
          </a:xfrm>
          <a:prstGeom prst="rect">
            <a:avLst/>
          </a:prstGeom>
          <a:noFill/>
        </p:spPr>
        <p:txBody>
          <a:bodyPr wrap="square" rtlCol="0">
            <a:spAutoFit/>
          </a:bodyPr>
          <a:lstStyle/>
          <a:p>
            <a:pPr algn="ctr"/>
            <a:r>
              <a:rPr lang="es-CO" sz="2800" b="1" dirty="0" smtClean="0"/>
              <a:t>IMPACTO DEL SISTEMA DE SUBSIDIO FAMILIAR</a:t>
            </a:r>
            <a:endParaRPr lang="es-CO" sz="2800" b="1" dirty="0"/>
          </a:p>
        </p:txBody>
      </p:sp>
    </p:spTree>
    <p:extLst>
      <p:ext uri="{BB962C8B-B14F-4D97-AF65-F5344CB8AC3E}">
        <p14:creationId xmlns:p14="http://schemas.microsoft.com/office/powerpoint/2010/main" val="2373184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9453"/>
            <a:ext cx="8229600" cy="1143000"/>
          </a:xfrm>
        </p:spPr>
        <p:txBody>
          <a:bodyPr>
            <a:normAutofit fontScale="90000"/>
          </a:bodyPr>
          <a:lstStyle/>
          <a:p>
            <a:r>
              <a:rPr lang="es-CO" dirty="0" smtClean="0"/>
              <a:t/>
            </a:r>
            <a:br>
              <a:rPr lang="es-CO" dirty="0" smtClean="0"/>
            </a:br>
            <a:r>
              <a:rPr lang="es-CO" dirty="0" smtClean="0"/>
              <a:t>Retos del sistema </a:t>
            </a:r>
            <a:endParaRPr lang="es-CO" dirty="0"/>
          </a:p>
        </p:txBody>
      </p:sp>
      <p:sp>
        <p:nvSpPr>
          <p:cNvPr id="3" name="2 Marcador de contenido"/>
          <p:cNvSpPr>
            <a:spLocks noGrp="1"/>
          </p:cNvSpPr>
          <p:nvPr>
            <p:ph idx="1"/>
          </p:nvPr>
        </p:nvSpPr>
        <p:spPr/>
        <p:txBody>
          <a:bodyPr/>
          <a:lstStyle/>
          <a:p>
            <a:r>
              <a:rPr lang="es-CO" dirty="0" smtClean="0"/>
              <a:t>Estar en la línea que marca la tendencia implica mayor autocontrol, mayor responsabilidad, mayor transparencia.</a:t>
            </a:r>
          </a:p>
          <a:p>
            <a:r>
              <a:rPr lang="es-CO" dirty="0" smtClean="0"/>
              <a:t>Un control más estructurado menos formal y más orientado a facilitar el crecimiento.</a:t>
            </a:r>
          </a:p>
          <a:p>
            <a:r>
              <a:rPr lang="es-CO" dirty="0" smtClean="0"/>
              <a:t>Una intervención del Estado que permita la sostenibilidad.   </a:t>
            </a:r>
            <a:endParaRPr lang="es-CO" dirty="0"/>
          </a:p>
        </p:txBody>
      </p:sp>
    </p:spTree>
    <p:extLst>
      <p:ext uri="{BB962C8B-B14F-4D97-AF65-F5344CB8AC3E}">
        <p14:creationId xmlns:p14="http://schemas.microsoft.com/office/powerpoint/2010/main" val="224266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908720"/>
          </a:xfrm>
          <a:solidFill>
            <a:schemeClr val="bg2"/>
          </a:solidFill>
        </p:spPr>
        <p:txBody>
          <a:bodyPr/>
          <a:lstStyle/>
          <a:p>
            <a:pPr algn="l"/>
            <a:r>
              <a:rPr lang="es-CO" dirty="0" smtClean="0"/>
              <a:t>Contenido</a:t>
            </a:r>
            <a:endParaRPr lang="es-CO" dirty="0"/>
          </a:p>
        </p:txBody>
      </p:sp>
      <p:sp>
        <p:nvSpPr>
          <p:cNvPr id="3" name="2 Marcador de contenido"/>
          <p:cNvSpPr>
            <a:spLocks noGrp="1"/>
          </p:cNvSpPr>
          <p:nvPr>
            <p:ph idx="1"/>
          </p:nvPr>
        </p:nvSpPr>
        <p:spPr/>
        <p:txBody>
          <a:bodyPr>
            <a:normAutofit fontScale="70000" lnSpcReduction="20000"/>
          </a:bodyPr>
          <a:lstStyle/>
          <a:p>
            <a:pPr marL="0" indent="0">
              <a:buNone/>
            </a:pPr>
            <a:r>
              <a:rPr lang="es-CO" dirty="0" smtClean="0"/>
              <a:t>El </a:t>
            </a:r>
            <a:r>
              <a:rPr lang="es-CO" dirty="0"/>
              <a:t>derecho </a:t>
            </a:r>
            <a:r>
              <a:rPr lang="es-CO" dirty="0" smtClean="0"/>
              <a:t>privado y la </a:t>
            </a:r>
            <a:r>
              <a:rPr lang="es-CO" dirty="0"/>
              <a:t>razón de </a:t>
            </a:r>
            <a:r>
              <a:rPr lang="es-CO" dirty="0" smtClean="0"/>
              <a:t>ser </a:t>
            </a:r>
            <a:r>
              <a:rPr lang="es-CO" dirty="0"/>
              <a:t>de su presencia en el sistema del subsidio familiar</a:t>
            </a:r>
            <a:r>
              <a:rPr lang="es-CO" dirty="0" smtClean="0"/>
              <a:t>.</a:t>
            </a:r>
          </a:p>
          <a:p>
            <a:pPr marL="0" indent="0">
              <a:buNone/>
            </a:pPr>
            <a:endParaRPr lang="es-CO" dirty="0"/>
          </a:p>
          <a:p>
            <a:pPr marL="0" indent="0">
              <a:buNone/>
            </a:pPr>
            <a:r>
              <a:rPr lang="es-CO" dirty="0" smtClean="0"/>
              <a:t>Tendencia en los Estados modernos en frente de las necesidades sociales </a:t>
            </a:r>
          </a:p>
          <a:p>
            <a:pPr marL="0" indent="0">
              <a:buNone/>
            </a:pPr>
            <a:endParaRPr lang="es-CO" dirty="0" smtClean="0"/>
          </a:p>
          <a:p>
            <a:pPr marL="0" indent="0">
              <a:buNone/>
            </a:pPr>
            <a:r>
              <a:rPr lang="es-CO" dirty="0" smtClean="0"/>
              <a:t>Retos del sistema </a:t>
            </a:r>
          </a:p>
          <a:p>
            <a:pPr marL="0" indent="0">
              <a:buNone/>
            </a:pPr>
            <a:endParaRPr lang="es-CO" dirty="0" smtClean="0"/>
          </a:p>
          <a:p>
            <a:pPr marL="0" indent="0">
              <a:buNone/>
            </a:pPr>
            <a:r>
              <a:rPr lang="es-CO" dirty="0" smtClean="0"/>
              <a:t>Principios generales de la contratación en las cajas de compensación </a:t>
            </a:r>
          </a:p>
          <a:p>
            <a:pPr marL="0" indent="0">
              <a:buNone/>
            </a:pPr>
            <a:endParaRPr lang="es-CO" dirty="0"/>
          </a:p>
          <a:p>
            <a:pPr marL="0" indent="0">
              <a:buNone/>
            </a:pPr>
            <a:r>
              <a:rPr lang="es-CO" dirty="0" smtClean="0"/>
              <a:t>Conclusiones </a:t>
            </a:r>
          </a:p>
          <a:p>
            <a:pPr marL="0" indent="0">
              <a:buNone/>
            </a:pPr>
            <a:r>
              <a:rPr lang="es-CO" dirty="0" smtClean="0"/>
              <a:t> </a:t>
            </a:r>
            <a:endParaRPr lang="es-CO" dirty="0"/>
          </a:p>
        </p:txBody>
      </p:sp>
    </p:spTree>
    <p:extLst>
      <p:ext uri="{BB962C8B-B14F-4D97-AF65-F5344CB8AC3E}">
        <p14:creationId xmlns:p14="http://schemas.microsoft.com/office/powerpoint/2010/main" val="2457843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7504" y="6207695"/>
            <a:ext cx="5400600" cy="461665"/>
          </a:xfrm>
          <a:prstGeom prst="rect">
            <a:avLst/>
          </a:prstGeom>
          <a:noFill/>
        </p:spPr>
        <p:txBody>
          <a:bodyPr wrap="square" rtlCol="0">
            <a:spAutoFit/>
          </a:bodyPr>
          <a:lstStyle/>
          <a:p>
            <a:r>
              <a:rPr lang="es-CO" sz="1200" dirty="0" smtClean="0"/>
              <a:t>Informes de Desarrollo Humano-PNUD-1990-2013</a:t>
            </a:r>
          </a:p>
          <a:p>
            <a:r>
              <a:rPr lang="es-CO" sz="1200" dirty="0" smtClean="0"/>
              <a:t>Gráfica elaboración Colsubsidio</a:t>
            </a:r>
            <a:endParaRPr lang="es-CO" sz="1200" dirty="0"/>
          </a:p>
        </p:txBody>
      </p:sp>
      <p:graphicFrame>
        <p:nvGraphicFramePr>
          <p:cNvPr id="5" name="1 Gráfico"/>
          <p:cNvGraphicFramePr>
            <a:graphicFrameLocks noGrp="1"/>
          </p:cNvGraphicFramePr>
          <p:nvPr>
            <p:extLst>
              <p:ext uri="{D42A27DB-BD31-4B8C-83A1-F6EECF244321}">
                <p14:modId xmlns:p14="http://schemas.microsoft.com/office/powerpoint/2010/main" val="290097662"/>
              </p:ext>
            </p:extLst>
          </p:nvPr>
        </p:nvGraphicFramePr>
        <p:xfrm>
          <a:off x="107504" y="-71285"/>
          <a:ext cx="8672763" cy="62789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0170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noGrp="1"/>
          </p:cNvGraphicFramePr>
          <p:nvPr>
            <p:extLst>
              <p:ext uri="{D42A27DB-BD31-4B8C-83A1-F6EECF244321}">
                <p14:modId xmlns:p14="http://schemas.microsoft.com/office/powerpoint/2010/main" val="3813464071"/>
              </p:ext>
            </p:extLst>
          </p:nvPr>
        </p:nvGraphicFramePr>
        <p:xfrm>
          <a:off x="179512" y="0"/>
          <a:ext cx="8672763" cy="627898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07504" y="6207695"/>
            <a:ext cx="5400600" cy="461665"/>
          </a:xfrm>
          <a:prstGeom prst="rect">
            <a:avLst/>
          </a:prstGeom>
          <a:noFill/>
        </p:spPr>
        <p:txBody>
          <a:bodyPr wrap="square" rtlCol="0">
            <a:spAutoFit/>
          </a:bodyPr>
          <a:lstStyle/>
          <a:p>
            <a:r>
              <a:rPr lang="es-CO" sz="1200" dirty="0" smtClean="0"/>
              <a:t>Informes de Desarrollo Humano-PNUD-2000-2013</a:t>
            </a:r>
          </a:p>
          <a:p>
            <a:r>
              <a:rPr lang="es-CO" sz="1200" dirty="0" smtClean="0"/>
              <a:t>Gráfica elaboración Colsubsidio</a:t>
            </a:r>
            <a:endParaRPr lang="es-CO" sz="1200" dirty="0"/>
          </a:p>
        </p:txBody>
      </p:sp>
    </p:spTree>
    <p:extLst>
      <p:ext uri="{BB962C8B-B14F-4D97-AF65-F5344CB8AC3E}">
        <p14:creationId xmlns:p14="http://schemas.microsoft.com/office/powerpoint/2010/main" val="2458037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noGrp="1"/>
          </p:cNvGraphicFramePr>
          <p:nvPr>
            <p:extLst>
              <p:ext uri="{D42A27DB-BD31-4B8C-83A1-F6EECF244321}">
                <p14:modId xmlns:p14="http://schemas.microsoft.com/office/powerpoint/2010/main" val="815327404"/>
              </p:ext>
            </p:extLst>
          </p:nvPr>
        </p:nvGraphicFramePr>
        <p:xfrm>
          <a:off x="179512" y="0"/>
          <a:ext cx="8672763" cy="627898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07504" y="6207695"/>
            <a:ext cx="5400600" cy="461665"/>
          </a:xfrm>
          <a:prstGeom prst="rect">
            <a:avLst/>
          </a:prstGeom>
          <a:noFill/>
        </p:spPr>
        <p:txBody>
          <a:bodyPr wrap="square" rtlCol="0">
            <a:spAutoFit/>
          </a:bodyPr>
          <a:lstStyle/>
          <a:p>
            <a:r>
              <a:rPr lang="es-CO" sz="1200" dirty="0" smtClean="0"/>
              <a:t>BID-Banco Interamericano de Desarrollo</a:t>
            </a:r>
          </a:p>
          <a:p>
            <a:r>
              <a:rPr lang="es-CO" sz="1200" dirty="0" smtClean="0"/>
              <a:t>*2000</a:t>
            </a:r>
            <a:endParaRPr lang="es-CO" sz="1200" dirty="0"/>
          </a:p>
        </p:txBody>
      </p:sp>
    </p:spTree>
    <p:extLst>
      <p:ext uri="{BB962C8B-B14F-4D97-AF65-F5344CB8AC3E}">
        <p14:creationId xmlns:p14="http://schemas.microsoft.com/office/powerpoint/2010/main" val="131780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smtClean="0"/>
              <a:t>Hemos visto la tendencia de los estados modernos.</a:t>
            </a:r>
          </a:p>
          <a:p>
            <a:r>
              <a:rPr lang="es-CO" dirty="0" smtClean="0"/>
              <a:t>Vamos a revisar la tendencia en el sistema del subsidio familiar. </a:t>
            </a:r>
            <a:endParaRPr lang="es-CO" dirty="0"/>
          </a:p>
        </p:txBody>
      </p:sp>
    </p:spTree>
    <p:extLst>
      <p:ext uri="{BB962C8B-B14F-4D97-AF65-F5344CB8AC3E}">
        <p14:creationId xmlns:p14="http://schemas.microsoft.com/office/powerpoint/2010/main" val="3030868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Nuestra tendencia</a:t>
            </a:r>
            <a:endParaRPr lang="es-CO" dirty="0"/>
          </a:p>
        </p:txBody>
      </p:sp>
      <p:sp>
        <p:nvSpPr>
          <p:cNvPr id="3" name="2 Marcador de contenido"/>
          <p:cNvSpPr>
            <a:spLocks noGrp="1"/>
          </p:cNvSpPr>
          <p:nvPr>
            <p:ph idx="1"/>
          </p:nvPr>
        </p:nvSpPr>
        <p:spPr/>
        <p:txBody>
          <a:bodyPr/>
          <a:lstStyle/>
          <a:p>
            <a:endParaRPr lang="es-CO"/>
          </a:p>
        </p:txBody>
      </p:sp>
      <p:pic>
        <p:nvPicPr>
          <p:cNvPr id="4" name="Imagen 9"/>
          <p:cNvPicPr>
            <a:picLocks noChangeAspect="1"/>
          </p:cNvPicPr>
          <p:nvPr/>
        </p:nvPicPr>
        <p:blipFill>
          <a:blip r:embed="rId2"/>
          <a:stretch>
            <a:fillRect/>
          </a:stretch>
        </p:blipFill>
        <p:spPr>
          <a:xfrm>
            <a:off x="827584" y="2428858"/>
            <a:ext cx="7632848" cy="3304398"/>
          </a:xfrm>
          <a:prstGeom prst="rect">
            <a:avLst/>
          </a:prstGeom>
        </p:spPr>
      </p:pic>
    </p:spTree>
    <p:extLst>
      <p:ext uri="{BB962C8B-B14F-4D97-AF65-F5344CB8AC3E}">
        <p14:creationId xmlns:p14="http://schemas.microsoft.com/office/powerpoint/2010/main" val="315558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Nuestra tendencia  </a:t>
            </a:r>
            <a:endParaRPr lang="es-CO" dirty="0"/>
          </a:p>
        </p:txBody>
      </p:sp>
      <p:pic>
        <p:nvPicPr>
          <p:cNvPr id="4" name="Imagen 8"/>
          <p:cNvPicPr>
            <a:picLocks noGrp="1" noChangeAspect="1"/>
          </p:cNvPicPr>
          <p:nvPr>
            <p:ph idx="1"/>
          </p:nvPr>
        </p:nvPicPr>
        <p:blipFill>
          <a:blip r:embed="rId2"/>
          <a:stretch>
            <a:fillRect/>
          </a:stretch>
        </p:blipFill>
        <p:spPr>
          <a:xfrm>
            <a:off x="755576" y="1556792"/>
            <a:ext cx="7560840" cy="4104455"/>
          </a:xfrm>
          <a:prstGeom prst="rect">
            <a:avLst/>
          </a:prstGeom>
        </p:spPr>
      </p:pic>
    </p:spTree>
    <p:extLst>
      <p:ext uri="{BB962C8B-B14F-4D97-AF65-F5344CB8AC3E}">
        <p14:creationId xmlns:p14="http://schemas.microsoft.com/office/powerpoint/2010/main" val="411801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t>Nuestra tendencia </a:t>
            </a:r>
            <a:endParaRPr lang="es-CO" dirty="0"/>
          </a:p>
        </p:txBody>
      </p:sp>
      <p:sp>
        <p:nvSpPr>
          <p:cNvPr id="6" name="5 Marcador de contenido"/>
          <p:cNvSpPr>
            <a:spLocks noGrp="1"/>
          </p:cNvSpPr>
          <p:nvPr>
            <p:ph sz="half" idx="1"/>
          </p:nvPr>
        </p:nvSpPr>
        <p:spPr/>
        <p:txBody>
          <a:bodyPr>
            <a:normAutofit fontScale="85000" lnSpcReduction="10000"/>
          </a:bodyPr>
          <a:lstStyle/>
          <a:p>
            <a:endParaRPr lang="es-CO"/>
          </a:p>
        </p:txBody>
      </p:sp>
      <p:sp>
        <p:nvSpPr>
          <p:cNvPr id="7" name="6 Marcador de contenido"/>
          <p:cNvSpPr>
            <a:spLocks noGrp="1"/>
          </p:cNvSpPr>
          <p:nvPr>
            <p:ph sz="half" idx="2"/>
          </p:nvPr>
        </p:nvSpPr>
        <p:spPr/>
        <p:txBody>
          <a:bodyPr>
            <a:normAutofit fontScale="85000" lnSpcReduction="10000"/>
          </a:bodyPr>
          <a:lstStyle/>
          <a:p>
            <a:r>
              <a:rPr lang="es-CO" dirty="0" smtClean="0"/>
              <a:t>A mayor focalización, mayor control.</a:t>
            </a:r>
          </a:p>
          <a:p>
            <a:r>
              <a:rPr lang="es-CO" dirty="0" smtClean="0"/>
              <a:t>A mayor compromiso de los recursos del 4%, menor cuota monetaria</a:t>
            </a:r>
          </a:p>
          <a:p>
            <a:r>
              <a:rPr lang="es-CO" dirty="0" smtClean="0"/>
              <a:t>A mayores destinaciones específicas, menor inversión programas sociales.</a:t>
            </a:r>
          </a:p>
          <a:p>
            <a:r>
              <a:rPr lang="es-CO" dirty="0" smtClean="0"/>
              <a:t>A mayor crecimiento más control previo.</a:t>
            </a:r>
          </a:p>
          <a:p>
            <a:r>
              <a:rPr lang="es-CO" dirty="0" smtClean="0"/>
              <a:t>La imprenta como ejemplo.</a:t>
            </a:r>
            <a:endParaRPr lang="es-CO" dirty="0"/>
          </a:p>
        </p:txBody>
      </p:sp>
      <p:pic>
        <p:nvPicPr>
          <p:cNvPr id="4" name="Imagen 8"/>
          <p:cNvPicPr>
            <a:picLocks noChangeAspect="1"/>
          </p:cNvPicPr>
          <p:nvPr/>
        </p:nvPicPr>
        <p:blipFill>
          <a:blip r:embed="rId2"/>
          <a:stretch>
            <a:fillRect/>
          </a:stretch>
        </p:blipFill>
        <p:spPr>
          <a:xfrm>
            <a:off x="755576" y="1556792"/>
            <a:ext cx="3600400" cy="4248472"/>
          </a:xfrm>
          <a:prstGeom prst="rect">
            <a:avLst/>
          </a:prstGeom>
        </p:spPr>
      </p:pic>
    </p:spTree>
    <p:extLst>
      <p:ext uri="{BB962C8B-B14F-4D97-AF65-F5344CB8AC3E}">
        <p14:creationId xmlns:p14="http://schemas.microsoft.com/office/powerpoint/2010/main" val="173701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042" y="1948085"/>
            <a:ext cx="7375573" cy="371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0" y="814400"/>
            <a:ext cx="9144000" cy="598376"/>
          </a:xfrm>
          <a:prstGeom prst="rect">
            <a:avLst/>
          </a:prstGeom>
          <a:noFill/>
          <a:ln w="984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a:buFont typeface="Arial" pitchFamily="34" charset="0"/>
              <a:buChar char="•"/>
            </a:pPr>
            <a:r>
              <a:rPr lang="es-CO" sz="4000" b="1" dirty="0" smtClean="0">
                <a:solidFill>
                  <a:srgbClr val="002060"/>
                </a:solidFill>
              </a:rPr>
              <a:t>Ingresos y Aportes 4%</a:t>
            </a:r>
            <a:endParaRPr lang="es-CO" b="1" dirty="0">
              <a:solidFill>
                <a:srgbClr val="002060"/>
              </a:solidFill>
            </a:endParaRPr>
          </a:p>
        </p:txBody>
      </p:sp>
      <p:cxnSp>
        <p:nvCxnSpPr>
          <p:cNvPr id="5" name="4 Conector recto"/>
          <p:cNvCxnSpPr/>
          <p:nvPr/>
        </p:nvCxnSpPr>
        <p:spPr>
          <a:xfrm>
            <a:off x="6156176" y="2180039"/>
            <a:ext cx="1808508" cy="0"/>
          </a:xfrm>
          <a:prstGeom prst="line">
            <a:avLst/>
          </a:prstGeom>
          <a:ln w="19050">
            <a:solidFill>
              <a:srgbClr val="0000FF"/>
            </a:solidFill>
            <a:headEnd type="diamond"/>
            <a:tailEnd type="diamond"/>
          </a:ln>
        </p:spPr>
        <p:style>
          <a:lnRef idx="3">
            <a:schemeClr val="accent4"/>
          </a:lnRef>
          <a:fillRef idx="0">
            <a:schemeClr val="accent4"/>
          </a:fillRef>
          <a:effectRef idx="2">
            <a:schemeClr val="accent4"/>
          </a:effectRef>
          <a:fontRef idx="minor">
            <a:schemeClr val="tx1"/>
          </a:fontRef>
        </p:style>
      </p:cxnSp>
      <p:sp>
        <p:nvSpPr>
          <p:cNvPr id="6" name="5 CuadroTexto"/>
          <p:cNvSpPr txBox="1"/>
          <p:nvPr/>
        </p:nvSpPr>
        <p:spPr>
          <a:xfrm>
            <a:off x="6012160" y="1988840"/>
            <a:ext cx="2096540" cy="415498"/>
          </a:xfrm>
          <a:prstGeom prst="rect">
            <a:avLst/>
          </a:prstGeom>
          <a:noFill/>
        </p:spPr>
        <p:txBody>
          <a:bodyPr wrap="square" rtlCol="0">
            <a:spAutoFit/>
          </a:bodyPr>
          <a:lstStyle/>
          <a:p>
            <a:pPr algn="ctr"/>
            <a:r>
              <a:rPr lang="es-CO" sz="1050" b="1" dirty="0" smtClean="0">
                <a:solidFill>
                  <a:srgbClr val="0000FF"/>
                </a:solidFill>
              </a:rPr>
              <a:t>Crecimiento Ing. 2010 – 2012</a:t>
            </a:r>
          </a:p>
          <a:p>
            <a:pPr algn="ctr"/>
            <a:r>
              <a:rPr lang="es-CO" sz="1050" b="1" dirty="0" smtClean="0">
                <a:solidFill>
                  <a:srgbClr val="0000FF"/>
                </a:solidFill>
              </a:rPr>
              <a:t>23,4%</a:t>
            </a:r>
            <a:endParaRPr lang="es-CO" sz="1050" b="1" dirty="0">
              <a:solidFill>
                <a:srgbClr val="0000FF"/>
              </a:solidFill>
            </a:endParaRPr>
          </a:p>
        </p:txBody>
      </p:sp>
      <p:cxnSp>
        <p:nvCxnSpPr>
          <p:cNvPr id="7" name="6 Conector recto"/>
          <p:cNvCxnSpPr/>
          <p:nvPr/>
        </p:nvCxnSpPr>
        <p:spPr>
          <a:xfrm>
            <a:off x="6156176" y="3924781"/>
            <a:ext cx="1808508" cy="0"/>
          </a:xfrm>
          <a:prstGeom prst="line">
            <a:avLst/>
          </a:prstGeom>
          <a:ln w="19050">
            <a:solidFill>
              <a:schemeClr val="accent6">
                <a:lumMod val="75000"/>
              </a:schemeClr>
            </a:solidFill>
            <a:headEnd type="diamond"/>
            <a:tailEnd type="diamond"/>
          </a:ln>
        </p:spPr>
        <p:style>
          <a:lnRef idx="3">
            <a:schemeClr val="accent4"/>
          </a:lnRef>
          <a:fillRef idx="0">
            <a:schemeClr val="accent4"/>
          </a:fillRef>
          <a:effectRef idx="2">
            <a:schemeClr val="accent4"/>
          </a:effectRef>
          <a:fontRef idx="minor">
            <a:schemeClr val="tx1"/>
          </a:fontRef>
        </p:style>
      </p:cxnSp>
      <p:sp>
        <p:nvSpPr>
          <p:cNvPr id="8" name="7 CuadroTexto"/>
          <p:cNvSpPr txBox="1"/>
          <p:nvPr/>
        </p:nvSpPr>
        <p:spPr>
          <a:xfrm>
            <a:off x="5787828" y="3717032"/>
            <a:ext cx="2528588" cy="415498"/>
          </a:xfrm>
          <a:prstGeom prst="rect">
            <a:avLst/>
          </a:prstGeom>
          <a:noFill/>
        </p:spPr>
        <p:txBody>
          <a:bodyPr wrap="square" rtlCol="0">
            <a:spAutoFit/>
          </a:bodyPr>
          <a:lstStyle/>
          <a:p>
            <a:pPr algn="ctr"/>
            <a:r>
              <a:rPr lang="es-CO" sz="1050" b="1" dirty="0" smtClean="0">
                <a:solidFill>
                  <a:schemeClr val="accent6">
                    <a:lumMod val="75000"/>
                  </a:schemeClr>
                </a:solidFill>
              </a:rPr>
              <a:t>Crecimiento Aporte 4%. 2010 – 2012</a:t>
            </a:r>
          </a:p>
          <a:p>
            <a:pPr algn="ctr"/>
            <a:r>
              <a:rPr lang="es-CO" sz="1050" b="1" dirty="0" smtClean="0">
                <a:solidFill>
                  <a:schemeClr val="accent6">
                    <a:lumMod val="75000"/>
                  </a:schemeClr>
                </a:solidFill>
              </a:rPr>
              <a:t>22,1%</a:t>
            </a:r>
            <a:endParaRPr lang="es-CO" sz="1050" b="1" dirty="0">
              <a:solidFill>
                <a:schemeClr val="accent6">
                  <a:lumMod val="75000"/>
                </a:schemeClr>
              </a:solidFill>
            </a:endParaRPr>
          </a:p>
        </p:txBody>
      </p:sp>
      <p:sp>
        <p:nvSpPr>
          <p:cNvPr id="9" name="8 Rectángulo"/>
          <p:cNvSpPr/>
          <p:nvPr/>
        </p:nvSpPr>
        <p:spPr>
          <a:xfrm>
            <a:off x="5787828" y="1988840"/>
            <a:ext cx="2672604" cy="3240360"/>
          </a:xfrm>
          <a:prstGeom prst="rect">
            <a:avLst/>
          </a:prstGeom>
          <a:no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496322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043" y="1948085"/>
            <a:ext cx="3252933" cy="371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0" y="814400"/>
            <a:ext cx="9144000" cy="598376"/>
          </a:xfrm>
          <a:prstGeom prst="rect">
            <a:avLst/>
          </a:prstGeom>
          <a:noFill/>
          <a:ln w="984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r">
              <a:buFont typeface="Arial" pitchFamily="34" charset="0"/>
              <a:buChar char="•"/>
            </a:pPr>
            <a:r>
              <a:rPr lang="es-CO" sz="4000" b="1" dirty="0" smtClean="0">
                <a:solidFill>
                  <a:srgbClr val="002060"/>
                </a:solidFill>
              </a:rPr>
              <a:t>Ingresos y Aportes 4%</a:t>
            </a:r>
            <a:endParaRPr lang="es-CO" b="1" dirty="0">
              <a:solidFill>
                <a:srgbClr val="002060"/>
              </a:solidFill>
            </a:endParaRPr>
          </a:p>
        </p:txBody>
      </p:sp>
      <p:sp>
        <p:nvSpPr>
          <p:cNvPr id="3" name="2 Título"/>
          <p:cNvSpPr>
            <a:spLocks noGrp="1"/>
          </p:cNvSpPr>
          <p:nvPr>
            <p:ph type="title"/>
          </p:nvPr>
        </p:nvSpPr>
        <p:spPr/>
        <p:txBody>
          <a:bodyPr/>
          <a:lstStyle/>
          <a:p>
            <a:endParaRPr lang="es-CO" dirty="0"/>
          </a:p>
        </p:txBody>
      </p:sp>
      <p:sp>
        <p:nvSpPr>
          <p:cNvPr id="10" name="9 Marcador de contenido"/>
          <p:cNvSpPr>
            <a:spLocks noGrp="1"/>
          </p:cNvSpPr>
          <p:nvPr>
            <p:ph sz="half" idx="1"/>
          </p:nvPr>
        </p:nvSpPr>
        <p:spPr/>
        <p:txBody>
          <a:bodyPr>
            <a:normAutofit fontScale="85000" lnSpcReduction="10000"/>
          </a:bodyPr>
          <a:lstStyle/>
          <a:p>
            <a:endParaRPr lang="es-CO" dirty="0"/>
          </a:p>
        </p:txBody>
      </p:sp>
      <p:sp>
        <p:nvSpPr>
          <p:cNvPr id="11" name="10 Marcador de contenido"/>
          <p:cNvSpPr>
            <a:spLocks noGrp="1"/>
          </p:cNvSpPr>
          <p:nvPr>
            <p:ph sz="half" idx="2"/>
          </p:nvPr>
        </p:nvSpPr>
        <p:spPr/>
        <p:txBody>
          <a:bodyPr>
            <a:normAutofit fontScale="85000" lnSpcReduction="10000"/>
          </a:bodyPr>
          <a:lstStyle/>
          <a:p>
            <a:r>
              <a:rPr lang="es-CO" dirty="0" smtClean="0"/>
              <a:t>A mayor dificultad, mayor fortaleza institucional. </a:t>
            </a:r>
          </a:p>
          <a:p>
            <a:r>
              <a:rPr lang="es-CO" dirty="0" smtClean="0"/>
              <a:t>A mayor fortaleza institucional mayor eficiencia empresarial desde la perspectiva social. </a:t>
            </a:r>
          </a:p>
          <a:p>
            <a:r>
              <a:rPr lang="es-CO" dirty="0" smtClean="0"/>
              <a:t>A mayor Eficiencia social, mayor responsabilidad, mayor necesidad de  flexibilidad desde lo privado para abordar las necesidades sociales de Colombia.   </a:t>
            </a:r>
            <a:endParaRPr lang="es-CO" dirty="0"/>
          </a:p>
        </p:txBody>
      </p:sp>
    </p:spTree>
    <p:extLst>
      <p:ext uri="{BB962C8B-B14F-4D97-AF65-F5344CB8AC3E}">
        <p14:creationId xmlns:p14="http://schemas.microsoft.com/office/powerpoint/2010/main" val="1294049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Principios de lo privado para asegurar sostenibilidad </a:t>
            </a:r>
            <a:endParaRPr lang="es-CO" dirty="0"/>
          </a:p>
        </p:txBody>
      </p:sp>
      <p:sp>
        <p:nvSpPr>
          <p:cNvPr id="3" name="2 Marcador de contenido"/>
          <p:cNvSpPr>
            <a:spLocks noGrp="1"/>
          </p:cNvSpPr>
          <p:nvPr>
            <p:ph idx="1"/>
          </p:nvPr>
        </p:nvSpPr>
        <p:spPr/>
        <p:txBody>
          <a:bodyPr>
            <a:normAutofit fontScale="85000" lnSpcReduction="10000"/>
          </a:bodyPr>
          <a:lstStyle/>
          <a:p>
            <a:r>
              <a:rPr lang="es-CO" dirty="0" smtClean="0"/>
              <a:t>Principio de la autonomía privada, con los límites necesarios que permitan, la protección de la dignidad humana y el crecimiento sostenible. La autonomía de la voluntad, no es un principio absoluto. </a:t>
            </a:r>
          </a:p>
          <a:p>
            <a:r>
              <a:rPr lang="es-CO" dirty="0" smtClean="0"/>
              <a:t>Principio de la libertad de forma, que conserve el contenido que mantenga como causa del negocio jurídico la dignidad humana. </a:t>
            </a:r>
          </a:p>
          <a:p>
            <a:r>
              <a:rPr lang="es-CO" dirty="0" smtClean="0"/>
              <a:t>Principio de la protección de los derechos fundamentales.</a:t>
            </a:r>
          </a:p>
          <a:p>
            <a:r>
              <a:rPr lang="es-CO" dirty="0" smtClean="0"/>
              <a:t>El principio de la buena </a:t>
            </a:r>
            <a:r>
              <a:rPr lang="es-CO" dirty="0" err="1" smtClean="0"/>
              <a:t>fé</a:t>
            </a:r>
            <a:r>
              <a:rPr lang="es-CO" dirty="0" smtClean="0"/>
              <a:t>. </a:t>
            </a:r>
          </a:p>
          <a:p>
            <a:r>
              <a:rPr lang="es-CO" dirty="0" smtClean="0"/>
              <a:t>El principio de la protección de la empresa.  </a:t>
            </a:r>
            <a:endParaRPr lang="es-CO" dirty="0"/>
          </a:p>
        </p:txBody>
      </p:sp>
    </p:spTree>
    <p:extLst>
      <p:ext uri="{BB962C8B-B14F-4D97-AF65-F5344CB8AC3E}">
        <p14:creationId xmlns:p14="http://schemas.microsoft.com/office/powerpoint/2010/main" val="1972825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pPr marL="0" indent="0">
              <a:buNone/>
            </a:pPr>
            <a:r>
              <a:rPr lang="es-CO" dirty="0"/>
              <a:t>El derecho privado y la razón de ser de su presencia en el sistema del subsidio familiar.</a:t>
            </a:r>
          </a:p>
          <a:p>
            <a:endParaRPr lang="es-CO" dirty="0"/>
          </a:p>
        </p:txBody>
      </p:sp>
    </p:spTree>
    <p:extLst>
      <p:ext uri="{BB962C8B-B14F-4D97-AF65-F5344CB8AC3E}">
        <p14:creationId xmlns:p14="http://schemas.microsoft.com/office/powerpoint/2010/main" val="2171858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Conclusiones </a:t>
            </a:r>
            <a:endParaRPr lang="es-CO" dirty="0"/>
          </a:p>
        </p:txBody>
      </p:sp>
      <p:sp>
        <p:nvSpPr>
          <p:cNvPr id="3" name="2 Marcador de contenido"/>
          <p:cNvSpPr>
            <a:spLocks noGrp="1"/>
          </p:cNvSpPr>
          <p:nvPr>
            <p:ph idx="1"/>
          </p:nvPr>
        </p:nvSpPr>
        <p:spPr/>
        <p:txBody>
          <a:bodyPr/>
          <a:lstStyle/>
          <a:p>
            <a:r>
              <a:rPr lang="es-CO" dirty="0" smtClean="0"/>
              <a:t>Reiterar la esencia del sistema.</a:t>
            </a:r>
          </a:p>
          <a:p>
            <a:r>
              <a:rPr lang="es-CO" dirty="0" smtClean="0"/>
              <a:t>Preservar la naturaleza privada para hacer sostenible el instrumento social más importante con que cuenta el país. </a:t>
            </a:r>
          </a:p>
          <a:p>
            <a:r>
              <a:rPr lang="es-CO" dirty="0" smtClean="0"/>
              <a:t>Estatizar la función de las cajas de compensación, lesiona el patrimonio social de los trabajadores. </a:t>
            </a:r>
            <a:endParaRPr lang="es-CO" dirty="0"/>
          </a:p>
        </p:txBody>
      </p:sp>
    </p:spTree>
    <p:extLst>
      <p:ext uri="{BB962C8B-B14F-4D97-AF65-F5344CB8AC3E}">
        <p14:creationId xmlns:p14="http://schemas.microsoft.com/office/powerpoint/2010/main" val="2401133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8229600" cy="836712"/>
          </a:xfrm>
          <a:solidFill>
            <a:schemeClr val="bg2"/>
          </a:solidFill>
        </p:spPr>
        <p:txBody>
          <a:bodyPr/>
          <a:lstStyle/>
          <a:p>
            <a:r>
              <a:rPr lang="es-CO" dirty="0" smtClean="0"/>
              <a:t>La ley civil y el derecho privado</a:t>
            </a:r>
            <a:endParaRPr lang="es-CO" dirty="0"/>
          </a:p>
        </p:txBody>
      </p:sp>
      <p:sp>
        <p:nvSpPr>
          <p:cNvPr id="5" name="4 Marcador de contenido"/>
          <p:cNvSpPr>
            <a:spLocks noGrp="1"/>
          </p:cNvSpPr>
          <p:nvPr>
            <p:ph idx="1"/>
          </p:nvPr>
        </p:nvSpPr>
        <p:spPr/>
        <p:txBody>
          <a:bodyPr>
            <a:normAutofit fontScale="55000" lnSpcReduction="20000"/>
          </a:bodyPr>
          <a:lstStyle/>
          <a:p>
            <a:pPr marL="0" indent="0">
              <a:buNone/>
            </a:pPr>
            <a:r>
              <a:rPr lang="es-CO" dirty="0" smtClean="0"/>
              <a:t>Las cajas de compensación familiar son corporaciones de derecho privado sin ánimo de lucro. </a:t>
            </a:r>
          </a:p>
          <a:p>
            <a:pPr marL="0" indent="0">
              <a:buNone/>
            </a:pPr>
            <a:endParaRPr lang="es-CO" dirty="0" smtClean="0"/>
          </a:p>
          <a:p>
            <a:pPr marL="0" indent="0">
              <a:buNone/>
            </a:pPr>
            <a:r>
              <a:rPr lang="es-CO" dirty="0" smtClean="0"/>
              <a:t>Sobre el concepto y alcance de la ley civil  y de la concepción del derecho privado, Hobbes, señala que se trata de un </a:t>
            </a:r>
            <a:r>
              <a:rPr lang="es-CO" b="1" u="sng" dirty="0" smtClean="0"/>
              <a:t>mandato</a:t>
            </a:r>
            <a:r>
              <a:rPr lang="es-CO" dirty="0" smtClean="0"/>
              <a:t> que se dicta para ser </a:t>
            </a:r>
            <a:r>
              <a:rPr lang="es-CO" b="1" u="sng" dirty="0" smtClean="0"/>
              <a:t>acatado</a:t>
            </a:r>
            <a:r>
              <a:rPr lang="es-CO" dirty="0" smtClean="0"/>
              <a:t> por los individuos. </a:t>
            </a:r>
          </a:p>
          <a:p>
            <a:pPr marL="0" indent="0">
              <a:buNone/>
            </a:pPr>
            <a:endParaRPr lang="es-CO" dirty="0" smtClean="0"/>
          </a:p>
          <a:p>
            <a:pPr marL="0" indent="0">
              <a:buNone/>
            </a:pPr>
            <a:r>
              <a:rPr lang="es-CO" dirty="0" smtClean="0"/>
              <a:t>Decir que se trata de un mandato, de por sí comporta un significado importante,  </a:t>
            </a:r>
            <a:r>
              <a:rPr lang="es-CO" b="1" u="sng" dirty="0" smtClean="0"/>
              <a:t>la fuerza obligatoria  y vinculante del precepto</a:t>
            </a:r>
            <a:r>
              <a:rPr lang="es-CO" dirty="0" smtClean="0"/>
              <a:t>.  </a:t>
            </a:r>
          </a:p>
          <a:p>
            <a:pPr marL="0" indent="0">
              <a:buNone/>
            </a:pPr>
            <a:endParaRPr lang="es-CO" dirty="0" smtClean="0"/>
          </a:p>
          <a:p>
            <a:pPr marL="0" indent="0">
              <a:buNone/>
            </a:pPr>
            <a:r>
              <a:rPr lang="es-CO" dirty="0" smtClean="0"/>
              <a:t>De esta forma la ley </a:t>
            </a:r>
            <a:r>
              <a:rPr lang="es-CO" dirty="0" err="1" smtClean="0"/>
              <a:t>cvil</a:t>
            </a:r>
            <a:r>
              <a:rPr lang="es-CO" dirty="0" smtClean="0"/>
              <a:t> </a:t>
            </a:r>
            <a:r>
              <a:rPr lang="es-CO" b="1" u="sng" dirty="0" smtClean="0"/>
              <a:t>no podrá tomarse como un simple consejo</a:t>
            </a:r>
            <a:r>
              <a:rPr lang="es-CO" dirty="0" smtClean="0"/>
              <a:t> acerca de cómo debe comportarse el individuo, la ley civil también es coercitiva.</a:t>
            </a:r>
          </a:p>
          <a:p>
            <a:pPr marL="0" indent="0">
              <a:buNone/>
            </a:pPr>
            <a:endParaRPr lang="es-CO" dirty="0" smtClean="0"/>
          </a:p>
          <a:p>
            <a:pPr marL="0" indent="0">
              <a:buNone/>
            </a:pPr>
            <a:r>
              <a:rPr lang="es-CO" dirty="0" smtClean="0"/>
              <a:t>La ley civil, es por su naturaleza propia, un verdadero dictado de la autoridad que con fuerza vinculante, determina el comportamiento que se ha de seguirse, según el criterio que el Estado,  considere más adecuado para los intereses de la comunidad </a:t>
            </a:r>
            <a:endParaRPr lang="es-CO" dirty="0"/>
          </a:p>
        </p:txBody>
      </p:sp>
    </p:spTree>
    <p:extLst>
      <p:ext uri="{BB962C8B-B14F-4D97-AF65-F5344CB8AC3E}">
        <p14:creationId xmlns:p14="http://schemas.microsoft.com/office/powerpoint/2010/main" val="3302795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908720"/>
          </a:xfrm>
          <a:solidFill>
            <a:schemeClr val="bg2"/>
          </a:solidFill>
        </p:spPr>
        <p:txBody>
          <a:bodyPr>
            <a:normAutofit/>
          </a:bodyPr>
          <a:lstStyle/>
          <a:p>
            <a:r>
              <a:rPr lang="es-CO" dirty="0" smtClean="0"/>
              <a:t>La libertad en los pueblos antiguos </a:t>
            </a:r>
            <a:endParaRPr lang="es-CO"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CO" dirty="0" smtClean="0"/>
              <a:t>Para los antiguos la libertad consistía en el ejercicio de los </a:t>
            </a:r>
            <a:r>
              <a:rPr lang="es-CO" b="1" u="sng" dirty="0" smtClean="0"/>
              <a:t>derechos políticos.</a:t>
            </a:r>
            <a:r>
              <a:rPr lang="es-CO" dirty="0" smtClean="0"/>
              <a:t> De modo que se entendía por libertad, en esa época el libre ejercicio de las libertades públicas. </a:t>
            </a:r>
          </a:p>
          <a:p>
            <a:pPr marL="0" indent="0" algn="just">
              <a:buNone/>
            </a:pPr>
            <a:endParaRPr lang="es-CO" dirty="0" smtClean="0"/>
          </a:p>
          <a:p>
            <a:pPr marL="0" indent="0" algn="just">
              <a:buNone/>
            </a:pPr>
            <a:r>
              <a:rPr lang="es-CO" dirty="0" smtClean="0"/>
              <a:t>Intervenir en los debates de las leyes, en las decisiones del Estado, en los juicios a los delincuentes. </a:t>
            </a:r>
          </a:p>
          <a:p>
            <a:pPr marL="0" indent="0" algn="just">
              <a:buNone/>
            </a:pPr>
            <a:endParaRPr lang="es-CO" dirty="0" smtClean="0"/>
          </a:p>
          <a:p>
            <a:pPr marL="0" indent="0" algn="just">
              <a:buNone/>
            </a:pPr>
            <a:r>
              <a:rPr lang="es-CO" dirty="0" smtClean="0"/>
              <a:t>Los derechos individuales no eran tan importantes, era más importante, gozar de la libertades públicas.</a:t>
            </a:r>
          </a:p>
          <a:p>
            <a:pPr marL="0" indent="0" algn="just">
              <a:buNone/>
            </a:pPr>
            <a:endParaRPr lang="es-CO" b="1" u="sng" dirty="0" smtClean="0"/>
          </a:p>
          <a:p>
            <a:pPr marL="0" indent="0" algn="just">
              <a:buNone/>
            </a:pPr>
            <a:r>
              <a:rPr lang="es-CO" b="1" u="sng" dirty="0" smtClean="0"/>
              <a:t>Existía una concepción más de lo público,</a:t>
            </a:r>
            <a:r>
              <a:rPr lang="es-CO" dirty="0" smtClean="0"/>
              <a:t> esto se daba en razón a la participación directa que tenían los ciudadanos en la sociedad. </a:t>
            </a:r>
            <a:endParaRPr lang="es-CO" dirty="0"/>
          </a:p>
        </p:txBody>
      </p:sp>
    </p:spTree>
    <p:extLst>
      <p:ext uri="{BB962C8B-B14F-4D97-AF65-F5344CB8AC3E}">
        <p14:creationId xmlns:p14="http://schemas.microsoft.com/office/powerpoint/2010/main" val="3011465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8229600" cy="922114"/>
          </a:xfrm>
          <a:solidFill>
            <a:schemeClr val="bg2"/>
          </a:solidFill>
        </p:spPr>
        <p:txBody>
          <a:bodyPr/>
          <a:lstStyle/>
          <a:p>
            <a:r>
              <a:rPr lang="es-CO" dirty="0" smtClean="0"/>
              <a:t>La libertad en los modernos</a:t>
            </a:r>
            <a:endParaRPr lang="es-CO" dirty="0"/>
          </a:p>
        </p:txBody>
      </p:sp>
      <p:sp>
        <p:nvSpPr>
          <p:cNvPr id="5" name="4 Marcador de contenido"/>
          <p:cNvSpPr>
            <a:spLocks noGrp="1"/>
          </p:cNvSpPr>
          <p:nvPr>
            <p:ph idx="1"/>
          </p:nvPr>
        </p:nvSpPr>
        <p:spPr/>
        <p:txBody>
          <a:bodyPr>
            <a:normAutofit lnSpcReduction="10000"/>
          </a:bodyPr>
          <a:lstStyle/>
          <a:p>
            <a:pPr marL="0" indent="0" algn="just">
              <a:buNone/>
            </a:pPr>
            <a:r>
              <a:rPr lang="es-CO" sz="2800" dirty="0" smtClean="0"/>
              <a:t>Hoy se discute intensamente el grado de intensidad que debe tener la libertad. Es la constante de los tiempos modernos. </a:t>
            </a:r>
          </a:p>
          <a:p>
            <a:pPr marL="0" indent="0" algn="just">
              <a:buNone/>
            </a:pPr>
            <a:endParaRPr lang="es-CO" sz="2800" dirty="0" smtClean="0"/>
          </a:p>
          <a:p>
            <a:pPr marL="0" indent="0" algn="just">
              <a:buNone/>
            </a:pPr>
            <a:r>
              <a:rPr lang="es-CO" sz="2800" dirty="0" smtClean="0"/>
              <a:t>Para unos el ideal está en la </a:t>
            </a:r>
            <a:r>
              <a:rPr lang="es-CO" sz="2800" b="1" u="sng" dirty="0" smtClean="0"/>
              <a:t>libertad individual,  determinada por cada individuo. </a:t>
            </a:r>
          </a:p>
          <a:p>
            <a:pPr marL="0" indent="0" algn="just">
              <a:buNone/>
            </a:pPr>
            <a:endParaRPr lang="es-CO" sz="2800" b="1" u="sng" dirty="0" smtClean="0"/>
          </a:p>
          <a:p>
            <a:pPr marL="0" indent="0" algn="just">
              <a:buNone/>
            </a:pPr>
            <a:r>
              <a:rPr lang="es-CO" sz="2800" b="1" dirty="0" smtClean="0"/>
              <a:t>Para </a:t>
            </a:r>
            <a:r>
              <a:rPr lang="es-CO" sz="2800" dirty="0" smtClean="0"/>
              <a:t>otros, no es el individuo quien debe determinarse su conducta, sino es </a:t>
            </a:r>
            <a:r>
              <a:rPr lang="es-CO" sz="2800" b="1" u="sng" dirty="0" smtClean="0"/>
              <a:t>el Estado  quien determina la conducta del individuo</a:t>
            </a:r>
            <a:r>
              <a:rPr lang="es-CO" sz="2800" dirty="0" smtClean="0"/>
              <a:t>. </a:t>
            </a:r>
            <a:endParaRPr lang="es-CO" sz="2800" dirty="0"/>
          </a:p>
        </p:txBody>
      </p:sp>
    </p:spTree>
    <p:extLst>
      <p:ext uri="{BB962C8B-B14F-4D97-AF65-F5344CB8AC3E}">
        <p14:creationId xmlns:p14="http://schemas.microsoft.com/office/powerpoint/2010/main" val="371581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7730"/>
            <a:ext cx="8229600" cy="1143000"/>
          </a:xfrm>
          <a:solidFill>
            <a:schemeClr val="bg2"/>
          </a:solidFill>
        </p:spPr>
        <p:txBody>
          <a:bodyPr>
            <a:normAutofit/>
          </a:bodyPr>
          <a:lstStyle/>
          <a:p>
            <a:r>
              <a:rPr lang="es-CO" sz="3200" dirty="0" smtClean="0"/>
              <a:t>La propuesta para la solución del dilema entre la concepción privada y la pública</a:t>
            </a:r>
            <a:endParaRPr lang="es-CO" sz="3200" dirty="0"/>
          </a:p>
        </p:txBody>
      </p:sp>
      <p:sp>
        <p:nvSpPr>
          <p:cNvPr id="3" name="2 Marcador de contenido"/>
          <p:cNvSpPr>
            <a:spLocks noGrp="1"/>
          </p:cNvSpPr>
          <p:nvPr>
            <p:ph idx="1"/>
          </p:nvPr>
        </p:nvSpPr>
        <p:spPr>
          <a:xfrm>
            <a:off x="179512" y="1556792"/>
            <a:ext cx="8229600" cy="4525963"/>
          </a:xfrm>
        </p:spPr>
        <p:txBody>
          <a:bodyPr>
            <a:normAutofit fontScale="92500" lnSpcReduction="20000"/>
          </a:bodyPr>
          <a:lstStyle/>
          <a:p>
            <a:pPr marL="0" indent="0" algn="just">
              <a:buNone/>
            </a:pPr>
            <a:r>
              <a:rPr lang="es-CO" dirty="0" smtClean="0"/>
              <a:t>Jefferson, </a:t>
            </a:r>
            <a:r>
              <a:rPr lang="es-CO" dirty="0" err="1" smtClean="0"/>
              <a:t>Burke</a:t>
            </a:r>
            <a:r>
              <a:rPr lang="es-CO" dirty="0" smtClean="0"/>
              <a:t>, </a:t>
            </a:r>
            <a:r>
              <a:rPr lang="es-CO" dirty="0" err="1" smtClean="0"/>
              <a:t>Pain</a:t>
            </a:r>
            <a:r>
              <a:rPr lang="es-CO" dirty="0" smtClean="0"/>
              <a:t> y </a:t>
            </a:r>
            <a:r>
              <a:rPr lang="es-CO" dirty="0" err="1" smtClean="0"/>
              <a:t>Mill</a:t>
            </a:r>
            <a:r>
              <a:rPr lang="es-CO" dirty="0" smtClean="0"/>
              <a:t>, sostienen que  preservar un ámbito mínimo de la libertad, es fundamental.  </a:t>
            </a:r>
          </a:p>
          <a:p>
            <a:pPr marL="0" indent="0" algn="just">
              <a:buNone/>
            </a:pPr>
            <a:endParaRPr lang="es-CO" dirty="0" smtClean="0"/>
          </a:p>
          <a:p>
            <a:pPr marL="0" indent="0" algn="just">
              <a:buNone/>
            </a:pPr>
            <a:r>
              <a:rPr lang="es-CO" dirty="0" smtClean="0"/>
              <a:t>Mínimo de libertad personal, que no puede ser transgredido, ni degrado puesto que implicaría degradar o negar nuestra propia naturaleza.  </a:t>
            </a:r>
            <a:endParaRPr lang="es-CO" dirty="0"/>
          </a:p>
          <a:p>
            <a:pPr marL="0" indent="0" algn="just">
              <a:buNone/>
            </a:pPr>
            <a:endParaRPr lang="es-CO" dirty="0" smtClean="0"/>
          </a:p>
          <a:p>
            <a:pPr marL="0" indent="0" algn="just">
              <a:buNone/>
            </a:pPr>
            <a:r>
              <a:rPr lang="es-CO" dirty="0" smtClean="0"/>
              <a:t>No podemos ser entonces, absolutamente libres y debemos ceder algo de nuestra libertad para poder preservar el resto de ella.</a:t>
            </a:r>
          </a:p>
        </p:txBody>
      </p:sp>
    </p:spTree>
    <p:extLst>
      <p:ext uri="{BB962C8B-B14F-4D97-AF65-F5344CB8AC3E}">
        <p14:creationId xmlns:p14="http://schemas.microsoft.com/office/powerpoint/2010/main" val="2232410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1612" y="0"/>
            <a:ext cx="8229600" cy="1143000"/>
          </a:xfrm>
          <a:solidFill>
            <a:schemeClr val="bg2"/>
          </a:solidFill>
        </p:spPr>
        <p:txBody>
          <a:bodyPr>
            <a:normAutofit fontScale="90000"/>
          </a:bodyPr>
          <a:lstStyle/>
          <a:p>
            <a:pPr marL="0" indent="0" algn="l"/>
            <a:r>
              <a:rPr lang="es-CO" dirty="0" smtClean="0"/>
              <a:t/>
            </a:r>
            <a:br>
              <a:rPr lang="es-CO" dirty="0" smtClean="0"/>
            </a:br>
            <a:r>
              <a:rPr lang="es-CO" dirty="0"/>
              <a:t/>
            </a:r>
            <a:br>
              <a:rPr lang="es-CO" dirty="0"/>
            </a:br>
            <a:r>
              <a:rPr lang="es-CO" dirty="0" smtClean="0"/>
              <a:t>Cuál </a:t>
            </a:r>
            <a:r>
              <a:rPr lang="es-CO" dirty="0"/>
              <a:t>debe ser </a:t>
            </a:r>
            <a:r>
              <a:rPr lang="es-CO" dirty="0" smtClean="0"/>
              <a:t>el mínimo para la garantía de la libertad?</a:t>
            </a:r>
            <a:r>
              <a:rPr lang="es-CO" dirty="0"/>
              <a:t/>
            </a:r>
            <a:br>
              <a:rPr lang="es-CO" dirty="0"/>
            </a:br>
            <a:r>
              <a:rPr lang="es-CO" dirty="0"/>
              <a:t/>
            </a:r>
            <a:br>
              <a:rPr lang="es-CO" dirty="0"/>
            </a:br>
            <a:endParaRPr lang="es-CO" dirty="0"/>
          </a:p>
        </p:txBody>
      </p:sp>
      <p:sp>
        <p:nvSpPr>
          <p:cNvPr id="5" name="4 Marcador de contenido"/>
          <p:cNvSpPr>
            <a:spLocks noGrp="1"/>
          </p:cNvSpPr>
          <p:nvPr>
            <p:ph idx="1"/>
          </p:nvPr>
        </p:nvSpPr>
        <p:spPr/>
        <p:txBody>
          <a:bodyPr>
            <a:normAutofit/>
          </a:bodyPr>
          <a:lstStyle/>
          <a:p>
            <a:pPr algn="ctr"/>
            <a:endParaRPr lang="es-CO" sz="2000" dirty="0"/>
          </a:p>
        </p:txBody>
      </p:sp>
    </p:spTree>
    <p:extLst>
      <p:ext uri="{BB962C8B-B14F-4D97-AF65-F5344CB8AC3E}">
        <p14:creationId xmlns:p14="http://schemas.microsoft.com/office/powerpoint/2010/main" val="1337182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211" y="0"/>
            <a:ext cx="8229600" cy="980728"/>
          </a:xfrm>
          <a:solidFill>
            <a:schemeClr val="bg2"/>
          </a:solidFill>
        </p:spPr>
        <p:txBody>
          <a:bodyPr>
            <a:normAutofit/>
          </a:bodyPr>
          <a:lstStyle/>
          <a:p>
            <a:pPr algn="l"/>
            <a:r>
              <a:rPr lang="es-CO" dirty="0" smtClean="0"/>
              <a:t>La dignidad humana</a:t>
            </a:r>
            <a:endParaRPr lang="es-CO" dirty="0"/>
          </a:p>
        </p:txBody>
      </p:sp>
      <p:sp>
        <p:nvSpPr>
          <p:cNvPr id="3" name="2 Marcador de contenido"/>
          <p:cNvSpPr>
            <a:spLocks noGrp="1"/>
          </p:cNvSpPr>
          <p:nvPr>
            <p:ph idx="1"/>
          </p:nvPr>
        </p:nvSpPr>
        <p:spPr/>
        <p:txBody>
          <a:bodyPr/>
          <a:lstStyle/>
          <a:p>
            <a:pPr algn="just"/>
            <a:r>
              <a:rPr lang="es-CO" dirty="0" smtClean="0"/>
              <a:t>La forma que se propone para solucionar la dicotomía entre las libertades individuales y lo público, es la dignidad humana.  La revolución francesa es un ejemplo de cómo </a:t>
            </a:r>
            <a:r>
              <a:rPr lang="es-CO" dirty="0" smtClean="0"/>
              <a:t>las </a:t>
            </a:r>
            <a:r>
              <a:rPr lang="es-CO" dirty="0" smtClean="0"/>
              <a:t>libertades individuales resultan protegidas enfrente del  poder  monárquico ilimitado. </a:t>
            </a:r>
          </a:p>
          <a:p>
            <a:pPr algn="just"/>
            <a:r>
              <a:rPr lang="es-CO" dirty="0" smtClean="0"/>
              <a:t>De ahí que sin dignidad humana no habría Estado. </a:t>
            </a:r>
            <a:endParaRPr lang="es-CO" dirty="0"/>
          </a:p>
        </p:txBody>
      </p:sp>
    </p:spTree>
    <p:extLst>
      <p:ext uri="{BB962C8B-B14F-4D97-AF65-F5344CB8AC3E}">
        <p14:creationId xmlns:p14="http://schemas.microsoft.com/office/powerpoint/2010/main" val="506895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3272</TotalTime>
  <Words>1459</Words>
  <Application>Microsoft Office PowerPoint</Application>
  <PresentationFormat>Presentación en pantalla (4:3)</PresentationFormat>
  <Paragraphs>177</Paragraphs>
  <Slides>30</Slides>
  <Notes>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PERSPECTIVAS IMPORTANCIA Y PRINCIPIOS GENERALES DE LA CONTRATACIÓN EN LAS CAJAS DE COMPENSACIÓN FAMILIAR  </vt:lpstr>
      <vt:lpstr>Contenido</vt:lpstr>
      <vt:lpstr>Presentación de PowerPoint</vt:lpstr>
      <vt:lpstr>La ley civil y el derecho privado</vt:lpstr>
      <vt:lpstr>La libertad en los pueblos antiguos </vt:lpstr>
      <vt:lpstr>La libertad en los modernos</vt:lpstr>
      <vt:lpstr>La propuesta para la solución del dilema entre la concepción privada y la pública</vt:lpstr>
      <vt:lpstr>  Cuál debe ser el mínimo para la garantía de la libertad?  </vt:lpstr>
      <vt:lpstr>La dignidad humana</vt:lpstr>
      <vt:lpstr>Presentación de PowerPoint</vt:lpstr>
      <vt:lpstr>Presentación de PowerPoint</vt:lpstr>
      <vt:lpstr>Presentación de PowerPoint</vt:lpstr>
      <vt:lpstr>La tendencia moderna de los estados </vt:lpstr>
      <vt:lpstr>La tendencia moderna de los estados </vt:lpstr>
      <vt:lpstr>Presentación de PowerPoint</vt:lpstr>
      <vt:lpstr>La tendencia moderna de los estados </vt:lpstr>
      <vt:lpstr>Presentación de PowerPoint</vt:lpstr>
      <vt:lpstr>Presentación de PowerPoint</vt:lpstr>
      <vt:lpstr> Retos del sistema </vt:lpstr>
      <vt:lpstr>Presentación de PowerPoint</vt:lpstr>
      <vt:lpstr>Presentación de PowerPoint</vt:lpstr>
      <vt:lpstr>Presentación de PowerPoint</vt:lpstr>
      <vt:lpstr>Presentación de PowerPoint</vt:lpstr>
      <vt:lpstr>Nuestra tendencia</vt:lpstr>
      <vt:lpstr>Nuestra tendencia  </vt:lpstr>
      <vt:lpstr>Nuestra tendencia </vt:lpstr>
      <vt:lpstr>Presentación de PowerPoint</vt:lpstr>
      <vt:lpstr>Presentación de PowerPoint</vt:lpstr>
      <vt:lpstr>Principios de lo privado para asegurar sostenibilidad </vt:lpstr>
      <vt:lpstr>Conclusiones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CONTRATACIÓN EN LAS CAJAS DE COMPENSACION FAMILIAR</dc:title>
  <dc:creator>Colsubsidio</dc:creator>
  <cp:lastModifiedBy>Colsubsidio</cp:lastModifiedBy>
  <cp:revision>78</cp:revision>
  <dcterms:created xsi:type="dcterms:W3CDTF">2013-11-23T15:42:35Z</dcterms:created>
  <dcterms:modified xsi:type="dcterms:W3CDTF">2013-11-28T15:28:46Z</dcterms:modified>
</cp:coreProperties>
</file>