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2" r:id="rId1"/>
    <p:sldMasterId id="2147484134" r:id="rId2"/>
  </p:sldMasterIdLst>
  <p:notesMasterIdLst>
    <p:notesMasterId r:id="rId17"/>
  </p:notesMasterIdLst>
  <p:handoutMasterIdLst>
    <p:handoutMasterId r:id="rId18"/>
  </p:handoutMasterIdLst>
  <p:sldIdLst>
    <p:sldId id="413" r:id="rId3"/>
    <p:sldId id="361" r:id="rId4"/>
    <p:sldId id="418" r:id="rId5"/>
    <p:sldId id="416" r:id="rId6"/>
    <p:sldId id="377" r:id="rId7"/>
    <p:sldId id="420" r:id="rId8"/>
    <p:sldId id="380" r:id="rId9"/>
    <p:sldId id="425" r:id="rId10"/>
    <p:sldId id="441" r:id="rId11"/>
    <p:sldId id="475" r:id="rId12"/>
    <p:sldId id="476" r:id="rId13"/>
    <p:sldId id="453" r:id="rId14"/>
    <p:sldId id="477" r:id="rId15"/>
    <p:sldId id="412" r:id="rId16"/>
  </p:sldIdLst>
  <p:sldSz cx="9144000" cy="6858000" type="screen4x3"/>
  <p:notesSz cx="6881813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559B30"/>
    <a:srgbClr val="006600"/>
    <a:srgbClr val="5D6E30"/>
    <a:srgbClr val="FBF3DF"/>
    <a:srgbClr val="D8D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956" y="-498"/>
      </p:cViewPr>
      <p:guideLst>
        <p:guide orient="horz" pos="200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7EAC865C-23F6-4C2B-B8F4-4D76A2CBCCDB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7AAC5D53-2915-4CDB-9501-0A498B840DC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3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3C442D-D921-473B-8790-F46C8A2B6871}" type="datetimeFigureOut">
              <a:rPr lang="es-CO"/>
              <a:pPr>
                <a:defRPr/>
              </a:pPr>
              <a:t>28/11/2013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0CBE2A-3456-4D21-AC18-7496691BE0C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47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Tenemos 11 Modalidades</a:t>
            </a:r>
            <a:r>
              <a:rPr lang="es-ES" baseline="0" dirty="0" smtClean="0"/>
              <a:t> para atender a los niños y niñas, todos con características diversas.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BE2A-3456-4D21-AC18-7496691BE0C5}" type="slidenum">
              <a:rPr lang="es-CO" smtClean="0"/>
              <a:pPr>
                <a:defRPr/>
              </a:pPr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90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Tenemos 11 Modalidades</a:t>
            </a:r>
            <a:r>
              <a:rPr lang="es-ES" baseline="0" dirty="0" smtClean="0"/>
              <a:t> para atender a los niños y niñas, todos con características diversas.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BE2A-3456-4D21-AC18-7496691BE0C5}" type="slidenum">
              <a:rPr lang="es-CO" smtClean="0"/>
              <a:pPr>
                <a:defRPr/>
              </a:pPr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90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Calibri" charset="0"/>
                <a:ea typeface="MS PGothic" charset="0"/>
              </a:rPr>
              <a:t>Dirigida a: </a:t>
            </a:r>
          </a:p>
          <a:p>
            <a:pPr algn="just"/>
            <a:r>
              <a:rPr lang="es-ES_tradnl" dirty="0" smtClean="0">
                <a:latin typeface="Calibri" charset="0"/>
                <a:ea typeface="MS PGothic" charset="0"/>
              </a:rPr>
              <a:t>- A niños menores de 5 años prioritariamente de zonas rurales y urbano marginales, sin excluir su necesidad en zonas de concentración urbana.</a:t>
            </a:r>
          </a:p>
          <a:p>
            <a:pPr algn="just"/>
            <a:r>
              <a:rPr lang="es-CO" dirty="0" smtClean="0">
                <a:latin typeface="Calibri" charset="0"/>
                <a:ea typeface="MS PGothic" charset="0"/>
              </a:rPr>
              <a:t>- Mujeres gestantes y madres lactantes  </a:t>
            </a:r>
            <a:endParaRPr lang="es-ES_tradnl" dirty="0" smtClean="0">
              <a:latin typeface="Calibri" charset="0"/>
              <a:ea typeface="MS PGothic" charset="0"/>
            </a:endParaRPr>
          </a:p>
          <a:p>
            <a:pPr algn="just"/>
            <a:r>
              <a:rPr lang="es-ES_tradnl" dirty="0" smtClean="0">
                <a:latin typeface="Calibri" charset="0"/>
                <a:ea typeface="MS PGothic" charset="0"/>
              </a:rPr>
              <a:t>- Se prioriza el acceso a niños menores de 2 años.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2DF5-7BA8-49ED-A694-3040CFE2D46E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9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Tenemos 11 Modalidades</a:t>
            </a:r>
            <a:r>
              <a:rPr lang="es-ES" baseline="0" dirty="0" smtClean="0"/>
              <a:t> para atender a los niños y niñas, todos con características diversas.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BE2A-3456-4D21-AC18-7496691BE0C5}" type="slidenum">
              <a:rPr lang="es-CO" smtClean="0"/>
              <a:pPr>
                <a:defRPr/>
              </a:pPr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90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5AF180-DB0E-468E-8D5C-06001A46D758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1B22BC-ECB0-42A4-B79F-540CED55F34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76943A8-8798-4880-A0FE-421312B60817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F4DD66-A3B5-4540-B59A-B8D92437B78D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B2DAACB-E240-4262-B6F3-72C1B0F810B4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41281B7-180B-4C01-B382-3DAB231205C2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1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5AF180-DB0E-468E-8D5C-06001A46D758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1B22BC-ECB0-42A4-B79F-540CED55F34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3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00C8D4-B7AC-4A37-A336-798E1E6B214C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BE7776-8E95-4E48-92A8-676B6BC8470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E533A58-67D1-41C5-8BA7-2976F6F887EB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1C52D0-04AB-4FC0-9E44-0A4FAEEABAE2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5672F30-AA66-413C-BC28-05C3968682D2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BBCAF9-3048-4E36-B9E1-0A8DFFE48BB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4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BF16B29-2A0D-4708-B841-0391DEB165D5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E7A26E-DFC5-4C6A-852D-94E5CDDB2FED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6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52D4AB-C72B-4A3E-A8C4-E9F1057A35E0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82A749-AFDB-4642-AD7F-C0201669D6C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1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805282-03E3-48F2-A6E2-7DB6B315428F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225DF6B-968E-4DEF-A0CA-3085808A5ED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6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5CE847-14F5-4C1A-A2AE-F4991D3931B3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207688-0B4E-416E-B9C1-32B379F146E6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00C8D4-B7AC-4A37-A336-798E1E6B214C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BE7776-8E95-4E48-92A8-676B6BC8470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8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177ACE-51FA-4FDF-9AEC-B68734346CDF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062B48-B57C-45E3-B3C1-1A9F7595C7F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0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76943A8-8798-4880-A0FE-421312B60817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F4DD66-A3B5-4540-B59A-B8D92437B78D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B2DAACB-E240-4262-B6F3-72C1B0F810B4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41281B7-180B-4C01-B382-3DAB231205C2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4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E533A58-67D1-41C5-8BA7-2976F6F887EB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1C52D0-04AB-4FC0-9E44-0A4FAEEABAE2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5672F30-AA66-413C-BC28-05C3968682D2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BBCAF9-3048-4E36-B9E1-0A8DFFE48BB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1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BF16B29-2A0D-4708-B841-0391DEB165D5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E7A26E-DFC5-4C6A-852D-94E5CDDB2FED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52D4AB-C72B-4A3E-A8C4-E9F1057A35E0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82A749-AFDB-4642-AD7F-C0201669D6C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805282-03E3-48F2-A6E2-7DB6B315428F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225DF6B-968E-4DEF-A0CA-3085808A5ED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7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5CE847-14F5-4C1A-A2AE-F4991D3931B3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207688-0B4E-416E-B9C1-32B379F146E6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177ACE-51FA-4FDF-9AEC-B68734346CDF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28/11/2013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062B48-B57C-45E3-B3C1-1A9F7595C7F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0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0513" y="217488"/>
            <a:ext cx="38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3" descr="Captura de pantalla 2013-03-04 a la(s) 9.16.50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Captura de pantalla 2013-04-16 a la(s) 13.22.0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9876"/>
            <a:ext cx="9144000" cy="8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0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0513" y="217488"/>
            <a:ext cx="38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3" descr="Captura de pantalla 2013-03-04 a la(s) 9.16.50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Captura de pantalla 2013-04-16 a la(s) 13.22.0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9876"/>
            <a:ext cx="9144000" cy="8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aptura de pantalla 2012-10-25 a la(s) 13.35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440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77025"/>
            <a:ext cx="9144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n 5" descr="Captura de pantalla 2012-10-25 a la(s) 13.37.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9738" y="5362575"/>
            <a:ext cx="3187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n 6" descr="Captura de pantalla 2012-10-25 a la(s) 13.37.1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1500" y="5222875"/>
            <a:ext cx="11287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n 7" descr="Captura de pantalla 2012-10-25 a la(s) 13.37.0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25" y="5200650"/>
            <a:ext cx="1146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CuadroTexto 8"/>
          <p:cNvSpPr txBox="1">
            <a:spLocks noChangeArrowheads="1"/>
          </p:cNvSpPr>
          <p:nvPr/>
        </p:nvSpPr>
        <p:spPr bwMode="auto">
          <a:xfrm>
            <a:off x="-25400" y="975737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600" dirty="0" smtClean="0">
                <a:solidFill>
                  <a:schemeClr val="bg1"/>
                </a:solidFill>
              </a:rPr>
              <a:t>Formalización Madres Comunitarias </a:t>
            </a:r>
          </a:p>
          <a:p>
            <a:pPr algn="ctr"/>
            <a:r>
              <a:rPr lang="es-ES" sz="4600" dirty="0" smtClean="0">
                <a:solidFill>
                  <a:schemeClr val="bg1"/>
                </a:solidFill>
              </a:rPr>
              <a:t>Año 2014</a:t>
            </a:r>
          </a:p>
          <a:p>
            <a:pPr algn="ctr"/>
            <a:r>
              <a:rPr lang="es-ES" sz="4600" dirty="0" smtClean="0">
                <a:solidFill>
                  <a:schemeClr val="bg1"/>
                </a:solidFill>
              </a:rPr>
              <a:t>Superintendencia de Subsidio Familiar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sz="46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107363" y="5222875"/>
            <a:ext cx="1036637" cy="145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951" y="1191101"/>
            <a:ext cx="81915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. 167 – Afiliación Cajas de Compensación Familiar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“Adiciónese el literal d) al artículo 19 de la Ley 789 de 2002, el cual quedará así:</a:t>
            </a:r>
          </a:p>
          <a:p>
            <a:pPr algn="just"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“Artículo 19. Régimen de afiliación voluntaria para expansión de cobertura de servicios sociales.</a:t>
            </a:r>
          </a:p>
          <a:p>
            <a:pPr algn="just"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d) Las madres comunitarias pertenecientes a los programas del Instituto Colombiano de Bienestar Familiar, las cuales pagarán el 0.6% sobre el valor real de la bonificación percibidas por estas”.</a:t>
            </a:r>
          </a:p>
          <a:p>
            <a:pPr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2744" y="24973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O" sz="3400" b="1" dirty="0" smtClean="0">
                <a:solidFill>
                  <a:schemeClr val="bg1"/>
                </a:solidFill>
              </a:rPr>
              <a:t>Plan Nacional de Desarrollo 2010 - 2014</a:t>
            </a:r>
            <a:endParaRPr lang="es-CO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951" y="1191101"/>
            <a:ext cx="8191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. 167 – Afiliación Cajas de Compensación Familiar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Decreto 126 del 31 de Enero de 2013</a:t>
            </a:r>
          </a:p>
          <a:p>
            <a:pPr algn="ctr">
              <a:spcAft>
                <a:spcPts val="0"/>
              </a:spcAft>
            </a:pP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s-C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Postulación al subsidio de vivienda de forma preferente a través de las Cajas de Compensación.</a:t>
            </a:r>
          </a:p>
          <a:p>
            <a:pPr algn="just">
              <a:spcAft>
                <a:spcPts val="0"/>
              </a:spcAft>
            </a:pP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marco de la normatividad establecida para tal fin.</a:t>
            </a:r>
          </a:p>
          <a:p>
            <a:pPr algn="just">
              <a:spcAft>
                <a:spcPts val="0"/>
              </a:spcAft>
            </a:pP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Subsidio para compra de vivienda usada y las demás modalidades.</a:t>
            </a:r>
          </a:p>
          <a:p>
            <a:pPr algn="just"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2744" y="24973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O" sz="3400" b="1" dirty="0" smtClean="0">
                <a:solidFill>
                  <a:schemeClr val="bg1"/>
                </a:solidFill>
              </a:rPr>
              <a:t>Plan Nacional de Desarrollo 2010 - 2014</a:t>
            </a:r>
            <a:endParaRPr lang="es-CO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Título"/>
          <p:cNvSpPr txBox="1">
            <a:spLocks/>
          </p:cNvSpPr>
          <p:nvPr/>
        </p:nvSpPr>
        <p:spPr>
          <a:xfrm>
            <a:off x="206036" y="1294563"/>
            <a:ext cx="8382390" cy="498897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just">
              <a:buFont typeface="Arial"/>
              <a:buChar char="•"/>
              <a:defRPr/>
            </a:pPr>
            <a:r>
              <a:rPr lang="es-CO" sz="2800" dirty="0" smtClean="0"/>
              <a:t>El Art 36 de la Reforma tributaria previó su formalización pero excluyó que se adquiera la condición de servidora pública. Es decir excluyó la contratación directa a la nómina del ICBF.</a:t>
            </a:r>
          </a:p>
          <a:p>
            <a:pPr algn="just">
              <a:defRPr/>
            </a:pPr>
            <a:endParaRPr lang="es-CO" sz="2800" dirty="0" smtClean="0"/>
          </a:p>
          <a:p>
            <a:pPr marL="457200" indent="-457200" algn="just">
              <a:buFont typeface="Arial"/>
              <a:buChar char="•"/>
              <a:defRPr/>
            </a:pPr>
            <a:r>
              <a:rPr lang="es-CO" sz="2800" dirty="0" smtClean="0"/>
              <a:t>Contrato Laboral definido en el Código Sustantivo del Trabajo .</a:t>
            </a:r>
          </a:p>
          <a:p>
            <a:pPr algn="just">
              <a:defRPr/>
            </a:pPr>
            <a:endParaRPr lang="es-CO" sz="2800" dirty="0" smtClean="0"/>
          </a:p>
          <a:p>
            <a:pPr marL="457200" indent="-457200" algn="just">
              <a:buFont typeface="Arial"/>
              <a:buChar char="•"/>
              <a:defRPr/>
            </a:pPr>
            <a:r>
              <a:rPr lang="es-CO" sz="2800" dirty="0" smtClean="0"/>
              <a:t>A través de las Entidades Administradoras del Programa – Entidades sin ánimo de lucro, como Asociaciones de Padres Usuarios, Fundaciones, ONG y Cajas de Compensación.</a:t>
            </a:r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r>
              <a:rPr lang="es-CO" sz="2800" dirty="0" smtClean="0"/>
              <a:t> </a:t>
            </a:r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l">
              <a:defRPr/>
            </a:pPr>
            <a:endParaRPr lang="es-CO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22744" y="4018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4000" b="1" dirty="0" smtClean="0">
                <a:solidFill>
                  <a:schemeClr val="bg1"/>
                </a:solidFill>
              </a:rPr>
              <a:t>4. </a:t>
            </a:r>
            <a:r>
              <a:rPr lang="es-ES_tradnl" sz="4000" b="1" dirty="0" smtClean="0">
                <a:solidFill>
                  <a:schemeClr val="bg1"/>
                </a:solidFill>
              </a:rPr>
              <a:t>Art. 36  - Ley 1607</a:t>
            </a:r>
            <a:endParaRPr lang="es-C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Título"/>
          <p:cNvSpPr txBox="1">
            <a:spLocks/>
          </p:cNvSpPr>
          <p:nvPr/>
        </p:nvSpPr>
        <p:spPr>
          <a:xfrm>
            <a:off x="206036" y="1294563"/>
            <a:ext cx="8382390" cy="498897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defRPr/>
            </a:pPr>
            <a:endParaRPr lang="es-CO" sz="2800" dirty="0"/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s-CO" sz="2800" dirty="0" smtClean="0"/>
              <a:t>63.000 madres comunitarias para la vigencia 2014.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s-CO" sz="2800" dirty="0"/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s-CO" sz="2800" dirty="0" smtClean="0"/>
              <a:t>Afiliadas Dependientes.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s-CO" sz="2800" dirty="0"/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s-CO" sz="2800" dirty="0"/>
              <a:t>Concertar afiliación masiva a las </a:t>
            </a:r>
            <a:r>
              <a:rPr lang="es-CO" sz="2800" dirty="0" smtClean="0"/>
              <a:t>MC a nivel Regional.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s-CO" sz="2800" dirty="0"/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s-CO" sz="2800" dirty="0" smtClean="0"/>
              <a:t>Pueden utilizar las líneas de pago PILA a través de las Cajas de Compensación.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s-CO" sz="2800" dirty="0"/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s-CO" sz="2800" dirty="0" smtClean="0"/>
              <a:t>Capacitación (concertar temáticas).</a:t>
            </a: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r>
              <a:rPr lang="es-CO" sz="2800" dirty="0" smtClean="0"/>
              <a:t> </a:t>
            </a:r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just">
              <a:defRPr/>
            </a:pPr>
            <a:endParaRPr lang="es-CO" sz="2800" dirty="0"/>
          </a:p>
          <a:p>
            <a:pPr algn="just">
              <a:defRPr/>
            </a:pPr>
            <a:endParaRPr lang="es-CO" sz="2800" dirty="0" smtClean="0"/>
          </a:p>
          <a:p>
            <a:pPr algn="l">
              <a:defRPr/>
            </a:pPr>
            <a:endParaRPr lang="es-CO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22744" y="4018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4000" b="1" dirty="0" smtClean="0">
                <a:solidFill>
                  <a:schemeClr val="bg1"/>
                </a:solidFill>
              </a:rPr>
              <a:t>4. </a:t>
            </a:r>
            <a:r>
              <a:rPr lang="es-ES_tradnl" sz="4000" b="1" dirty="0" smtClean="0">
                <a:solidFill>
                  <a:schemeClr val="bg1"/>
                </a:solidFill>
              </a:rPr>
              <a:t>Art. 36  - Ley 1607</a:t>
            </a:r>
            <a:endParaRPr lang="es-C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6028" t="22984" r="12903" b="38104"/>
          <a:stretch>
            <a:fillRect/>
          </a:stretch>
        </p:blipFill>
        <p:spPr bwMode="auto">
          <a:xfrm>
            <a:off x="0" y="1179513"/>
            <a:ext cx="89804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43"/>
          <p:cNvSpPr/>
          <p:nvPr/>
        </p:nvSpPr>
        <p:spPr>
          <a:xfrm>
            <a:off x="2681288" y="4897438"/>
            <a:ext cx="3617912" cy="110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>
                <a:solidFill>
                  <a:srgbClr val="00B04E"/>
                </a:solidFill>
                <a:latin typeface="+mn-lt"/>
              </a:rPr>
              <a:t>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77025"/>
            <a:ext cx="9144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uadroTexto 8"/>
          <p:cNvSpPr txBox="1">
            <a:spLocks noChangeArrowheads="1"/>
          </p:cNvSpPr>
          <p:nvPr/>
        </p:nvSpPr>
        <p:spPr bwMode="auto">
          <a:xfrm>
            <a:off x="717550" y="5236270"/>
            <a:ext cx="5665788" cy="9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3600" dirty="0" smtClean="0">
                <a:solidFill>
                  <a:srgbClr val="000000"/>
                </a:solidFill>
              </a:rPr>
              <a:t>Primera Infancia &amp;</a:t>
            </a:r>
          </a:p>
          <a:p>
            <a:pPr>
              <a:lnSpc>
                <a:spcPct val="80000"/>
              </a:lnSpc>
            </a:pPr>
            <a:r>
              <a:rPr lang="es-ES" sz="3600" dirty="0" smtClean="0">
                <a:solidFill>
                  <a:srgbClr val="000000"/>
                </a:solidFill>
              </a:rPr>
              <a:t>Madres Comunitarias</a:t>
            </a:r>
            <a:endParaRPr lang="es-ES" sz="3600" dirty="0">
              <a:solidFill>
                <a:srgbClr val="000000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9" name="Imagen 1" descr="Captura de pantalla 2013-03-04 a la(s) 9.36.3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003800"/>
            <a:ext cx="8794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n 3" descr="sep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0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268" name="Imagen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13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8" name="Conector recto 7"/>
            <p:cNvCxnSpPr>
              <a:endCxn id="9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1271" name="Rectángulo 17"/>
          <p:cNvSpPr>
            <a:spLocks noChangeArrowheads="1"/>
          </p:cNvSpPr>
          <p:nvPr/>
        </p:nvSpPr>
        <p:spPr bwMode="auto">
          <a:xfrm>
            <a:off x="606670" y="217449"/>
            <a:ext cx="1558289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3400" b="1" dirty="0" smtClean="0">
                <a:solidFill>
                  <a:schemeClr val="bg1"/>
                </a:solidFill>
              </a:rPr>
              <a:t>Agenda</a:t>
            </a:r>
            <a:endParaRPr lang="es-CO" sz="3400" b="1" dirty="0">
              <a:solidFill>
                <a:schemeClr val="bg1"/>
              </a:solidFill>
            </a:endParaRPr>
          </a:p>
        </p:txBody>
      </p:sp>
      <p:sp>
        <p:nvSpPr>
          <p:cNvPr id="11276" name="Rectángulo 29"/>
          <p:cNvSpPr>
            <a:spLocks noChangeArrowheads="1"/>
          </p:cNvSpPr>
          <p:nvPr/>
        </p:nvSpPr>
        <p:spPr bwMode="auto">
          <a:xfrm>
            <a:off x="496888" y="1538758"/>
            <a:ext cx="815864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C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 Reto de la Atención a la Primera Infancia.</a:t>
            </a:r>
          </a:p>
          <a:p>
            <a:pPr marL="457200" indent="-457200" algn="just">
              <a:buAutoNum type="arabicPeriod"/>
            </a:pPr>
            <a:endParaRPr lang="es-C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_trad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Hogares Comunitarios de Bienestar.</a:t>
            </a:r>
          </a:p>
          <a:p>
            <a:pPr marL="457200" indent="-457200" algn="just">
              <a:buAutoNum type="arabicPeriod"/>
            </a:pPr>
            <a:endParaRPr lang="es-C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Plan Nacional de desarrollo 2010 – 2014</a:t>
            </a:r>
          </a:p>
          <a:p>
            <a:pPr marL="457200" indent="-457200" algn="just">
              <a:buAutoNum type="arabicPeriod"/>
            </a:pPr>
            <a:endParaRPr lang="es-C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Ley 1607 de 2012</a:t>
            </a:r>
          </a:p>
          <a:p>
            <a:pPr marL="457200" indent="-457200" algn="just">
              <a:buAutoNum type="arabicPeriod"/>
            </a:pP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7667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471985" y="3526145"/>
            <a:ext cx="6166568" cy="2523443"/>
          </a:xfrm>
          <a:prstGeom prst="rect">
            <a:avLst/>
          </a:prstGeom>
          <a:solidFill>
            <a:schemeClr val="bg1"/>
          </a:solidFill>
          <a:ln>
            <a:solidFill>
              <a:srgbClr val="559B30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32"/>
          <p:cNvSpPr/>
          <p:nvPr/>
        </p:nvSpPr>
        <p:spPr>
          <a:xfrm>
            <a:off x="4488110" y="1656990"/>
            <a:ext cx="3816350" cy="655637"/>
          </a:xfrm>
          <a:prstGeom prst="rect">
            <a:avLst/>
          </a:prstGeom>
          <a:solidFill>
            <a:srgbClr val="E5E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3" name="Agrupar 24"/>
          <p:cNvGrpSpPr/>
          <p:nvPr/>
        </p:nvGrpSpPr>
        <p:grpSpPr>
          <a:xfrm>
            <a:off x="3356459" y="4480031"/>
            <a:ext cx="4528780" cy="1293256"/>
            <a:chOff x="2267746" y="3590295"/>
            <a:chExt cx="4528780" cy="1293256"/>
          </a:xfrm>
          <a:solidFill>
            <a:srgbClr val="E5E8D5"/>
          </a:solidFill>
        </p:grpSpPr>
        <p:sp>
          <p:nvSpPr>
            <p:cNvPr id="4" name="Pentágono 14"/>
            <p:cNvSpPr/>
            <p:nvPr/>
          </p:nvSpPr>
          <p:spPr>
            <a:xfrm>
              <a:off x="2267746" y="3590295"/>
              <a:ext cx="4528780" cy="360040"/>
            </a:xfrm>
            <a:prstGeom prst="homePlate">
              <a:avLst>
                <a:gd name="adj" fmla="val 3000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" name="Pentágono 15"/>
            <p:cNvSpPr/>
            <p:nvPr/>
          </p:nvSpPr>
          <p:spPr>
            <a:xfrm>
              <a:off x="2267746" y="4048263"/>
              <a:ext cx="4528780" cy="360040"/>
            </a:xfrm>
            <a:prstGeom prst="homePlate">
              <a:avLst>
                <a:gd name="adj" fmla="val 3000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" name="Pentágono 16"/>
            <p:cNvSpPr/>
            <p:nvPr/>
          </p:nvSpPr>
          <p:spPr>
            <a:xfrm>
              <a:off x="2267746" y="4523511"/>
              <a:ext cx="4528780" cy="360040"/>
            </a:xfrm>
            <a:prstGeom prst="homePlate">
              <a:avLst>
                <a:gd name="adj" fmla="val 3000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7" name="Pentágono 6"/>
          <p:cNvSpPr/>
          <p:nvPr/>
        </p:nvSpPr>
        <p:spPr>
          <a:xfrm>
            <a:off x="2687885" y="1655402"/>
            <a:ext cx="2151062" cy="649288"/>
          </a:xfrm>
          <a:prstGeom prst="homePlate">
            <a:avLst>
              <a:gd name="adj" fmla="val 30003"/>
            </a:avLst>
          </a:prstGeom>
          <a:gradFill flip="none" rotWithShape="1">
            <a:gsLst>
              <a:gs pos="100000">
                <a:srgbClr val="559B30"/>
              </a:gs>
              <a:gs pos="0">
                <a:srgbClr val="3B6C2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Rectángulo 10"/>
          <p:cNvSpPr/>
          <p:nvPr/>
        </p:nvSpPr>
        <p:spPr>
          <a:xfrm>
            <a:off x="2471985" y="1653815"/>
            <a:ext cx="222408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5,1 </a:t>
            </a:r>
            <a:r>
              <a:rPr lang="es-CO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millones</a:t>
            </a:r>
            <a:endParaRPr lang="es-E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2" name="Rectángulo 2"/>
          <p:cNvSpPr>
            <a:spLocks noChangeArrowheads="1"/>
          </p:cNvSpPr>
          <p:nvPr/>
        </p:nvSpPr>
        <p:spPr bwMode="auto">
          <a:xfrm>
            <a:off x="4883397" y="1666515"/>
            <a:ext cx="35290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s-CO" sz="1700">
                <a:solidFill>
                  <a:srgbClr val="404040"/>
                </a:solidFill>
              </a:rPr>
              <a:t>De </a:t>
            </a:r>
            <a:r>
              <a:rPr lang="es-MX" sz="1700">
                <a:solidFill>
                  <a:srgbClr val="404040"/>
                </a:solidFill>
              </a:rPr>
              <a:t>niños y niñas menores de 5 años (11% de la población colombiana)</a:t>
            </a:r>
          </a:p>
        </p:txBody>
      </p:sp>
      <p:sp>
        <p:nvSpPr>
          <p:cNvPr id="9223" name="Rectángulo 3"/>
          <p:cNvSpPr>
            <a:spLocks noChangeArrowheads="1"/>
          </p:cNvSpPr>
          <p:nvPr/>
        </p:nvSpPr>
        <p:spPr bwMode="auto">
          <a:xfrm>
            <a:off x="3506306" y="4405027"/>
            <a:ext cx="4980725" cy="14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559B30"/>
              </a:buClr>
              <a:buSzPct val="80000"/>
            </a:pPr>
            <a:r>
              <a:rPr lang="es-MX" sz="2400" b="1" dirty="0" smtClean="0">
                <a:solidFill>
                  <a:srgbClr val="559B30"/>
                </a:solidFill>
              </a:rPr>
              <a:t>1.077.495 	</a:t>
            </a:r>
            <a:r>
              <a:rPr lang="es-MX" dirty="0" smtClean="0">
                <a:solidFill>
                  <a:srgbClr val="404040"/>
                </a:solidFill>
              </a:rPr>
              <a:t>En Mod. Tradicionales</a:t>
            </a:r>
            <a:endParaRPr lang="es-MX" dirty="0">
              <a:solidFill>
                <a:srgbClr val="404040"/>
              </a:solidFill>
            </a:endParaRPr>
          </a:p>
          <a:p>
            <a:pPr>
              <a:spcAft>
                <a:spcPts val="800"/>
              </a:spcAft>
              <a:buClr>
                <a:srgbClr val="559B30"/>
              </a:buClr>
              <a:buSzPct val="80000"/>
            </a:pPr>
            <a:r>
              <a:rPr lang="es-MX" sz="2400" b="1" dirty="0" smtClean="0">
                <a:solidFill>
                  <a:srgbClr val="559B30"/>
                </a:solidFill>
              </a:rPr>
              <a:t>   768.795 	</a:t>
            </a:r>
            <a:r>
              <a:rPr lang="es-MX" dirty="0" smtClean="0">
                <a:solidFill>
                  <a:srgbClr val="404040"/>
                </a:solidFill>
              </a:rPr>
              <a:t>En Mod. Atención Integral</a:t>
            </a:r>
            <a:endParaRPr lang="es-MX" dirty="0">
              <a:solidFill>
                <a:srgbClr val="404040"/>
              </a:solidFill>
            </a:endParaRPr>
          </a:p>
          <a:p>
            <a:pPr>
              <a:spcAft>
                <a:spcPts val="800"/>
              </a:spcAft>
              <a:buClr>
                <a:srgbClr val="559B30"/>
              </a:buClr>
              <a:buSzPct val="80000"/>
            </a:pPr>
            <a:r>
              <a:rPr lang="es-MX" sz="2400" b="1" dirty="0" smtClean="0">
                <a:solidFill>
                  <a:srgbClr val="559B30"/>
                </a:solidFill>
              </a:rPr>
              <a:t>   683.607	</a:t>
            </a:r>
            <a:r>
              <a:rPr lang="es-MX" dirty="0" smtClean="0">
                <a:solidFill>
                  <a:srgbClr val="404040"/>
                </a:solidFill>
              </a:rPr>
              <a:t>Programa DIA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11" name="Rectángulo 26"/>
          <p:cNvSpPr/>
          <p:nvPr/>
        </p:nvSpPr>
        <p:spPr>
          <a:xfrm>
            <a:off x="3322156" y="4547902"/>
            <a:ext cx="107950" cy="223838"/>
          </a:xfrm>
          <a:prstGeom prst="rect">
            <a:avLst/>
          </a:prstGeom>
          <a:solidFill>
            <a:srgbClr val="559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Rectángulo 27"/>
          <p:cNvSpPr/>
          <p:nvPr/>
        </p:nvSpPr>
        <p:spPr>
          <a:xfrm>
            <a:off x="3322156" y="5013040"/>
            <a:ext cx="107950" cy="223837"/>
          </a:xfrm>
          <a:prstGeom prst="rect">
            <a:avLst/>
          </a:prstGeom>
          <a:solidFill>
            <a:srgbClr val="559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Rectángulo 28"/>
          <p:cNvSpPr/>
          <p:nvPr/>
        </p:nvSpPr>
        <p:spPr>
          <a:xfrm>
            <a:off x="3322156" y="5460715"/>
            <a:ext cx="107950" cy="223837"/>
          </a:xfrm>
          <a:prstGeom prst="rect">
            <a:avLst/>
          </a:prstGeom>
          <a:solidFill>
            <a:srgbClr val="559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9227" name="Imagen 18" descr="Captura de pantalla 2012-11-28 a la(s) 16.05.31.png"/>
          <p:cNvPicPr>
            <a:picLocks noChangeAspect="1"/>
          </p:cNvPicPr>
          <p:nvPr/>
        </p:nvPicPr>
        <p:blipFill>
          <a:blip r:embed="rId2"/>
          <a:srcRect l="8257" r="7527"/>
          <a:stretch>
            <a:fillRect/>
          </a:stretch>
        </p:blipFill>
        <p:spPr bwMode="auto">
          <a:xfrm>
            <a:off x="357188" y="1427163"/>
            <a:ext cx="1871662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22744" y="4018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reto en la Atención a la </a:t>
            </a:r>
          </a:p>
          <a:p>
            <a:pPr eaLnBrk="1" hangingPunct="1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Infancia</a:t>
            </a:r>
            <a:r>
              <a:rPr lang="es-ES" sz="3200" b="1" dirty="0">
                <a:solidFill>
                  <a:srgbClr val="000000"/>
                </a:solidFill>
              </a:rPr>
              <a:t/>
            </a:r>
            <a:br>
              <a:rPr lang="es-ES" sz="3200" b="1" dirty="0">
                <a:solidFill>
                  <a:srgbClr val="000000"/>
                </a:solidFill>
              </a:rPr>
            </a:br>
            <a:endParaRPr lang="es-CO" sz="3200" b="1" dirty="0">
              <a:solidFill>
                <a:srgbClr val="000000"/>
              </a:solidFill>
            </a:endParaRPr>
          </a:p>
        </p:txBody>
      </p:sp>
      <p:sp>
        <p:nvSpPr>
          <p:cNvPr id="17" name="Rectángulo 32"/>
          <p:cNvSpPr/>
          <p:nvPr/>
        </p:nvSpPr>
        <p:spPr>
          <a:xfrm>
            <a:off x="4494219" y="2418983"/>
            <a:ext cx="3816350" cy="655637"/>
          </a:xfrm>
          <a:prstGeom prst="rect">
            <a:avLst/>
          </a:prstGeom>
          <a:solidFill>
            <a:srgbClr val="E5E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Pentágono 17"/>
          <p:cNvSpPr/>
          <p:nvPr/>
        </p:nvSpPr>
        <p:spPr>
          <a:xfrm>
            <a:off x="2693994" y="2417395"/>
            <a:ext cx="2151062" cy="649288"/>
          </a:xfrm>
          <a:prstGeom prst="homePlate">
            <a:avLst>
              <a:gd name="adj" fmla="val 30003"/>
            </a:avLst>
          </a:prstGeom>
          <a:gradFill flip="none" rotWithShape="1">
            <a:gsLst>
              <a:gs pos="100000">
                <a:srgbClr val="559B30"/>
              </a:gs>
              <a:gs pos="0">
                <a:srgbClr val="3B6C2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9" name="Rectángulo 10"/>
          <p:cNvSpPr/>
          <p:nvPr/>
        </p:nvSpPr>
        <p:spPr>
          <a:xfrm>
            <a:off x="2478094" y="2415808"/>
            <a:ext cx="222408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2,6 </a:t>
            </a:r>
            <a:r>
              <a:rPr lang="es-CO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millones</a:t>
            </a:r>
            <a:endParaRPr lang="es-E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ángulo 2"/>
          <p:cNvSpPr>
            <a:spLocks noChangeArrowheads="1"/>
          </p:cNvSpPr>
          <p:nvPr/>
        </p:nvSpPr>
        <p:spPr bwMode="auto">
          <a:xfrm>
            <a:off x="4889506" y="2566403"/>
            <a:ext cx="352901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s-ES" sz="1700" dirty="0" smtClean="0">
                <a:solidFill>
                  <a:srgbClr val="404040"/>
                </a:solidFill>
              </a:rPr>
              <a:t>E</a:t>
            </a:r>
            <a:r>
              <a:rPr lang="es-ES_tradnl" sz="1700" dirty="0" smtClean="0">
                <a:solidFill>
                  <a:srgbClr val="404040"/>
                </a:solidFill>
              </a:rPr>
              <a:t>n Condiciones de Vulnerabilidad</a:t>
            </a:r>
            <a:endParaRPr lang="es-MX" sz="1700" dirty="0">
              <a:solidFill>
                <a:srgbClr val="404040"/>
              </a:solidFill>
            </a:endParaRPr>
          </a:p>
        </p:txBody>
      </p:sp>
      <p:sp>
        <p:nvSpPr>
          <p:cNvPr id="25" name="Rectángulo 32"/>
          <p:cNvSpPr/>
          <p:nvPr/>
        </p:nvSpPr>
        <p:spPr>
          <a:xfrm>
            <a:off x="4503591" y="3624873"/>
            <a:ext cx="3816350" cy="655637"/>
          </a:xfrm>
          <a:prstGeom prst="rect">
            <a:avLst/>
          </a:prstGeom>
          <a:solidFill>
            <a:srgbClr val="E5E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6" name="Pentágono 25"/>
          <p:cNvSpPr/>
          <p:nvPr/>
        </p:nvSpPr>
        <p:spPr>
          <a:xfrm>
            <a:off x="2703366" y="3623285"/>
            <a:ext cx="2151062" cy="649288"/>
          </a:xfrm>
          <a:prstGeom prst="homePlate">
            <a:avLst>
              <a:gd name="adj" fmla="val 30003"/>
            </a:avLst>
          </a:prstGeom>
          <a:gradFill flip="none" rotWithShape="1">
            <a:gsLst>
              <a:gs pos="100000">
                <a:srgbClr val="559B30"/>
              </a:gs>
              <a:gs pos="0">
                <a:srgbClr val="3B6C2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7" name="Rectángulo 10"/>
          <p:cNvSpPr/>
          <p:nvPr/>
        </p:nvSpPr>
        <p:spPr>
          <a:xfrm>
            <a:off x="2487466" y="3621698"/>
            <a:ext cx="222408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2,52 </a:t>
            </a:r>
            <a:r>
              <a:rPr lang="es-CO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millones</a:t>
            </a:r>
            <a:endParaRPr lang="es-E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ectángulo 2"/>
          <p:cNvSpPr>
            <a:spLocks noChangeArrowheads="1"/>
          </p:cNvSpPr>
          <p:nvPr/>
        </p:nvSpPr>
        <p:spPr bwMode="auto">
          <a:xfrm>
            <a:off x="4898878" y="3772293"/>
            <a:ext cx="352901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s-ES_tradnl" sz="1700" dirty="0" smtClean="0">
                <a:solidFill>
                  <a:srgbClr val="404040"/>
                </a:solidFill>
              </a:rPr>
              <a:t>Niños y Niñas atendidos</a:t>
            </a:r>
            <a:endParaRPr lang="es-MX" sz="17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945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flipH="1">
            <a:off x="8927545" y="0"/>
            <a:ext cx="216454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222744" y="4018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s-ES" sz="3200" b="1" dirty="0" smtClean="0">
                <a:solidFill>
                  <a:schemeClr val="bg1"/>
                </a:solidFill>
              </a:rPr>
              <a:t>El reto en la atención a la </a:t>
            </a:r>
          </a:p>
          <a:p>
            <a:pPr eaLnBrk="1" hangingPunct="1"/>
            <a:r>
              <a:rPr lang="es-ES" sz="3200" b="1" dirty="0" smtClean="0">
                <a:solidFill>
                  <a:schemeClr val="bg1"/>
                </a:solidFill>
              </a:rPr>
              <a:t>Primera Infancia. Modalidades</a:t>
            </a:r>
            <a:r>
              <a:rPr lang="es-ES" sz="3200" b="1" dirty="0">
                <a:solidFill>
                  <a:srgbClr val="000000"/>
                </a:solidFill>
              </a:rPr>
              <a:t/>
            </a:r>
            <a:br>
              <a:rPr lang="es-ES" sz="3200" b="1" dirty="0">
                <a:solidFill>
                  <a:srgbClr val="000000"/>
                </a:solidFill>
              </a:rPr>
            </a:br>
            <a:endParaRPr lang="es-CO" sz="3200" b="1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9453" y="1484143"/>
            <a:ext cx="84195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ES" sz="1000" dirty="0" smtClean="0"/>
          </a:p>
          <a:p>
            <a:pPr>
              <a:spcAft>
                <a:spcPts val="0"/>
              </a:spcAft>
            </a:pPr>
            <a:r>
              <a:rPr lang="es-ES" sz="3200" dirty="0" smtClean="0"/>
              <a:t>Para agrupar las 12 diferentes modalidades con las que se atienden 2.5 </a:t>
            </a:r>
            <a:r>
              <a:rPr lang="es-ES" sz="3200" dirty="0"/>
              <a:t>millones niños y niñas </a:t>
            </a:r>
            <a:r>
              <a:rPr lang="es-ES" sz="3200" dirty="0" smtClean="0"/>
              <a:t>se han definido tres grupos </a:t>
            </a:r>
            <a:endParaRPr lang="es-ES" sz="3200" dirty="0"/>
          </a:p>
        </p:txBody>
      </p:sp>
      <p:grpSp>
        <p:nvGrpSpPr>
          <p:cNvPr id="26" name="Agrupar 24"/>
          <p:cNvGrpSpPr/>
          <p:nvPr/>
        </p:nvGrpSpPr>
        <p:grpSpPr>
          <a:xfrm>
            <a:off x="866676" y="3680078"/>
            <a:ext cx="5505692" cy="1845132"/>
            <a:chOff x="2267746" y="3590295"/>
            <a:chExt cx="4528780" cy="1293256"/>
          </a:xfrm>
          <a:solidFill>
            <a:srgbClr val="E5E8D5"/>
          </a:solidFill>
        </p:grpSpPr>
        <p:sp>
          <p:nvSpPr>
            <p:cNvPr id="42" name="Pentágono 14"/>
            <p:cNvSpPr/>
            <p:nvPr/>
          </p:nvSpPr>
          <p:spPr>
            <a:xfrm>
              <a:off x="2267746" y="3590295"/>
              <a:ext cx="4528780" cy="360040"/>
            </a:xfrm>
            <a:prstGeom prst="homePlate">
              <a:avLst>
                <a:gd name="adj" fmla="val 3000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 dirty="0"/>
            </a:p>
          </p:txBody>
        </p:sp>
        <p:sp>
          <p:nvSpPr>
            <p:cNvPr id="43" name="Pentágono 15"/>
            <p:cNvSpPr/>
            <p:nvPr/>
          </p:nvSpPr>
          <p:spPr>
            <a:xfrm>
              <a:off x="2267746" y="4048263"/>
              <a:ext cx="4528780" cy="360040"/>
            </a:xfrm>
            <a:prstGeom prst="homePlate">
              <a:avLst>
                <a:gd name="adj" fmla="val 3000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 dirty="0"/>
            </a:p>
          </p:txBody>
        </p:sp>
        <p:sp>
          <p:nvSpPr>
            <p:cNvPr id="44" name="Pentágono 16"/>
            <p:cNvSpPr/>
            <p:nvPr/>
          </p:nvSpPr>
          <p:spPr>
            <a:xfrm>
              <a:off x="2267746" y="4523511"/>
              <a:ext cx="4528780" cy="360040"/>
            </a:xfrm>
            <a:prstGeom prst="homePlate">
              <a:avLst>
                <a:gd name="adj" fmla="val 3000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 dirty="0"/>
            </a:p>
          </p:txBody>
        </p:sp>
      </p:grpSp>
      <p:sp>
        <p:nvSpPr>
          <p:cNvPr id="45" name="Rectángulo 3"/>
          <p:cNvSpPr>
            <a:spLocks noChangeArrowheads="1"/>
          </p:cNvSpPr>
          <p:nvPr/>
        </p:nvSpPr>
        <p:spPr bwMode="auto">
          <a:xfrm>
            <a:off x="1016522" y="3605074"/>
            <a:ext cx="6055127" cy="1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buClr>
                <a:srgbClr val="559B30"/>
              </a:buClr>
              <a:buSzPct val="80000"/>
            </a:pPr>
            <a:r>
              <a:rPr lang="es-MX" sz="3200" b="1" dirty="0" smtClean="0">
                <a:solidFill>
                  <a:srgbClr val="559B30"/>
                </a:solidFill>
              </a:rPr>
              <a:t>1.077.495 	</a:t>
            </a:r>
            <a:r>
              <a:rPr lang="es-MX" sz="2400" dirty="0" smtClean="0">
                <a:solidFill>
                  <a:srgbClr val="404040"/>
                </a:solidFill>
              </a:rPr>
              <a:t>En Mod. Tradicionales</a:t>
            </a:r>
            <a:endParaRPr lang="es-MX" sz="2400" dirty="0">
              <a:solidFill>
                <a:srgbClr val="404040"/>
              </a:solidFill>
            </a:endParaRPr>
          </a:p>
          <a:p>
            <a:pPr>
              <a:spcAft>
                <a:spcPts val="1400"/>
              </a:spcAft>
              <a:buClr>
                <a:srgbClr val="559B30"/>
              </a:buClr>
              <a:buSzPct val="80000"/>
            </a:pPr>
            <a:r>
              <a:rPr lang="es-MX" sz="3200" b="1" dirty="0" smtClean="0">
                <a:solidFill>
                  <a:srgbClr val="559B30"/>
                </a:solidFill>
              </a:rPr>
              <a:t>   768.795 	</a:t>
            </a:r>
            <a:r>
              <a:rPr lang="es-MX" sz="2400" dirty="0" smtClean="0">
                <a:solidFill>
                  <a:srgbClr val="404040"/>
                </a:solidFill>
              </a:rPr>
              <a:t>En Mod. Atención Integral</a:t>
            </a:r>
            <a:endParaRPr lang="es-MX" sz="2400" dirty="0">
              <a:solidFill>
                <a:srgbClr val="404040"/>
              </a:solidFill>
            </a:endParaRPr>
          </a:p>
          <a:p>
            <a:pPr>
              <a:spcAft>
                <a:spcPts val="1400"/>
              </a:spcAft>
              <a:buClr>
                <a:srgbClr val="559B30"/>
              </a:buClr>
              <a:buSzPct val="80000"/>
            </a:pPr>
            <a:r>
              <a:rPr lang="es-MX" sz="3200" b="1" dirty="0" smtClean="0">
                <a:solidFill>
                  <a:srgbClr val="559B30"/>
                </a:solidFill>
              </a:rPr>
              <a:t>   683.607	</a:t>
            </a:r>
            <a:r>
              <a:rPr lang="es-MX" sz="2400" dirty="0" smtClean="0">
                <a:solidFill>
                  <a:srgbClr val="404040"/>
                </a:solidFill>
              </a:rPr>
              <a:t>Programa DIA</a:t>
            </a:r>
            <a:endParaRPr lang="es-MX" sz="2400" dirty="0">
              <a:solidFill>
                <a:srgbClr val="404040"/>
              </a:solidFill>
            </a:endParaRPr>
          </a:p>
        </p:txBody>
      </p:sp>
      <p:sp>
        <p:nvSpPr>
          <p:cNvPr id="46" name="Rectángulo 26"/>
          <p:cNvSpPr/>
          <p:nvPr/>
        </p:nvSpPr>
        <p:spPr>
          <a:xfrm>
            <a:off x="832372" y="3747949"/>
            <a:ext cx="131237" cy="223838"/>
          </a:xfrm>
          <a:prstGeom prst="rect">
            <a:avLst/>
          </a:prstGeom>
          <a:solidFill>
            <a:srgbClr val="559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/>
          </a:p>
        </p:txBody>
      </p:sp>
      <p:sp>
        <p:nvSpPr>
          <p:cNvPr id="47" name="Rectángulo 27"/>
          <p:cNvSpPr/>
          <p:nvPr/>
        </p:nvSpPr>
        <p:spPr>
          <a:xfrm>
            <a:off x="832372" y="4486619"/>
            <a:ext cx="131237" cy="223837"/>
          </a:xfrm>
          <a:prstGeom prst="rect">
            <a:avLst/>
          </a:prstGeom>
          <a:solidFill>
            <a:srgbClr val="559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/>
          </a:p>
        </p:txBody>
      </p:sp>
      <p:sp>
        <p:nvSpPr>
          <p:cNvPr id="48" name="Rectángulo 28"/>
          <p:cNvSpPr/>
          <p:nvPr/>
        </p:nvSpPr>
        <p:spPr>
          <a:xfrm>
            <a:off x="832372" y="5149212"/>
            <a:ext cx="131237" cy="223837"/>
          </a:xfrm>
          <a:prstGeom prst="rect">
            <a:avLst/>
          </a:prstGeom>
          <a:solidFill>
            <a:srgbClr val="559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/>
          </a:p>
        </p:txBody>
      </p:sp>
      <p:sp>
        <p:nvSpPr>
          <p:cNvPr id="49" name="Cerrar llave 48"/>
          <p:cNvSpPr/>
          <p:nvPr/>
        </p:nvSpPr>
        <p:spPr>
          <a:xfrm>
            <a:off x="6563802" y="3679519"/>
            <a:ext cx="304800" cy="93468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 sz="2400"/>
          </a:p>
        </p:txBody>
      </p:sp>
      <p:sp>
        <p:nvSpPr>
          <p:cNvPr id="50" name="Rectángulo 49"/>
          <p:cNvSpPr/>
          <p:nvPr/>
        </p:nvSpPr>
        <p:spPr>
          <a:xfrm>
            <a:off x="6955939" y="3716952"/>
            <a:ext cx="162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Educación inicial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1" name="Cerrar llave 50"/>
          <p:cNvSpPr/>
          <p:nvPr/>
        </p:nvSpPr>
        <p:spPr>
          <a:xfrm>
            <a:off x="6569912" y="4925902"/>
            <a:ext cx="298691" cy="73975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 sz="2400"/>
          </a:p>
        </p:txBody>
      </p:sp>
      <p:sp>
        <p:nvSpPr>
          <p:cNvPr id="52" name="Rectángulo 51"/>
          <p:cNvSpPr/>
          <p:nvPr/>
        </p:nvSpPr>
        <p:spPr>
          <a:xfrm>
            <a:off x="6888140" y="4834660"/>
            <a:ext cx="2180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</a:t>
            </a:r>
            <a:r>
              <a:rPr lang="es-MX" sz="2400" b="1" dirty="0" smtClean="0">
                <a:solidFill>
                  <a:srgbClr val="FF0000"/>
                </a:solidFill>
              </a:rPr>
              <a:t>omplementos Nutricionales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945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flipH="1">
            <a:off x="8927545" y="0"/>
            <a:ext cx="216454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589"/>
            <a:ext cx="9144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313388" y="306882"/>
            <a:ext cx="7494950" cy="115166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2800" b="1" dirty="0" smtClean="0">
                <a:solidFill>
                  <a:schemeClr val="bg1"/>
                </a:solidFill>
              </a:rPr>
              <a:t>1. El Reto en la atención a 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</a:rPr>
              <a:t>la Primera Infancia</a:t>
            </a:r>
            <a:r>
              <a:rPr lang="es-ES" sz="2800" b="1" dirty="0">
                <a:solidFill>
                  <a:srgbClr val="000000"/>
                </a:solidFill>
              </a:rPr>
              <a:t/>
            </a:r>
            <a:br>
              <a:rPr lang="es-ES" sz="2800" b="1" dirty="0">
                <a:solidFill>
                  <a:srgbClr val="000000"/>
                </a:solidFill>
              </a:rPr>
            </a:br>
            <a:endParaRPr lang="es-CO" sz="2800" b="1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522415" y="2324592"/>
            <a:ext cx="4961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spcAft>
                <a:spcPts val="0"/>
              </a:spcAft>
              <a:buFont typeface="Arial"/>
              <a:buChar char="•"/>
            </a:pPr>
            <a:r>
              <a:rPr lang="es-ES_tradnl" sz="2400" dirty="0"/>
              <a:t>Centros de Desarrollo Infantil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</a:pPr>
            <a:r>
              <a:rPr lang="es-ES_tradnl" sz="2400" dirty="0"/>
              <a:t>Hogares infantiles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</a:pPr>
            <a:r>
              <a:rPr lang="es-ES_tradnl" sz="2400" dirty="0"/>
              <a:t>Jardines sociales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</a:pPr>
            <a:r>
              <a:rPr lang="es-ES_tradnl" sz="2400" dirty="0"/>
              <a:t>Hogares múltiples y empresariales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9726" y="1771771"/>
            <a:ext cx="4308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es-ES_tradnl" sz="2400" b="1" dirty="0"/>
              <a:t>Modalidades Institucionales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5" y="1184204"/>
            <a:ext cx="30353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5" y="3690544"/>
            <a:ext cx="30353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1"/>
            <a:ext cx="8208912" cy="151813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indent="0" algn="just">
              <a:buFont typeface="Arial" charset="0"/>
              <a:buNone/>
            </a:pPr>
            <a:r>
              <a:rPr lang="es-ES" sz="2000" dirty="0" smtClean="0"/>
              <a:t>Brindar atención </a:t>
            </a:r>
            <a:r>
              <a:rPr lang="es-ES" sz="2000" u="sng" dirty="0" smtClean="0"/>
              <a:t>en escenarios comunitarios</a:t>
            </a:r>
            <a:r>
              <a:rPr lang="es-ES" sz="2000" dirty="0" smtClean="0"/>
              <a:t>, de propiedad de los entes territoriales o en las viviendas de las Madres Comunitarias, en los que se implementan acciones orientadas a fortalecer el desarrollo de los niños y niñas, y a fomentar la salud y nutrición. </a:t>
            </a:r>
          </a:p>
          <a:p>
            <a:pPr marL="0" lvl="1" indent="0" algn="just">
              <a:buFont typeface="Arial" charset="0"/>
              <a:buNone/>
            </a:pPr>
            <a:endParaRPr lang="es-ES" sz="2400" dirty="0" smtClean="0"/>
          </a:p>
          <a:p>
            <a:pPr marL="0" indent="0"/>
            <a:endParaRPr lang="es-CO" sz="2400" dirty="0" smtClean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endParaRPr lang="es-ES" sz="2800" dirty="0" smtClean="0">
              <a:latin typeface="Calibri" charset="0"/>
              <a:ea typeface="MS PGothic" charset="0"/>
            </a:endParaRPr>
          </a:p>
          <a:p>
            <a:pPr marL="0" indent="0" algn="just">
              <a:buFont typeface="Arial" charset="0"/>
              <a:buNone/>
            </a:pPr>
            <a:endParaRPr lang="es-ES" dirty="0" smtClean="0">
              <a:latin typeface="Arial" charset="0"/>
              <a:ea typeface="MS PGothic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ES" dirty="0" smtClean="0">
              <a:latin typeface="Arial" charset="0"/>
              <a:ea typeface="MS PGothic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ES" dirty="0" smtClean="0">
              <a:latin typeface="Arial" charset="0"/>
              <a:ea typeface="MS PGothic" charset="0"/>
              <a:cs typeface="Arial" charset="0"/>
            </a:endParaRPr>
          </a:p>
          <a:p>
            <a:pPr marL="0" indent="0" algn="just">
              <a:buNone/>
            </a:pPr>
            <a:endParaRPr lang="es-CO" dirty="0" smtClean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endParaRPr lang="es-CO" dirty="0" smtClean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endParaRPr lang="es-CO" dirty="0" smtClean="0">
              <a:latin typeface="Calibri" charset="0"/>
              <a:ea typeface="MS PGothic" charset="0"/>
            </a:endParaRPr>
          </a:p>
          <a:p>
            <a:pPr marL="0" indent="0"/>
            <a:endParaRPr lang="es-CO" dirty="0" smtClean="0">
              <a:latin typeface="Calibri" charset="0"/>
              <a:ea typeface="MS PGothic" charset="0"/>
            </a:endParaRPr>
          </a:p>
          <a:p>
            <a:pPr marL="0" indent="0"/>
            <a:endParaRPr lang="es-CO" dirty="0">
              <a:latin typeface="Calibri" charset="0"/>
              <a:ea typeface="MS PGothic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22744" y="40182"/>
            <a:ext cx="8065594" cy="115166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</a:rPr>
              <a:t>El reto en la atención a la Primera Infancia –Modalidades Tradicionales</a:t>
            </a:r>
            <a:r>
              <a:rPr lang="es-ES" sz="2800" b="1" dirty="0">
                <a:solidFill>
                  <a:srgbClr val="000000"/>
                </a:solidFill>
              </a:rPr>
              <a:t/>
            </a:r>
            <a:br>
              <a:rPr lang="es-ES" sz="2800" b="1" dirty="0">
                <a:solidFill>
                  <a:srgbClr val="000000"/>
                </a:solidFill>
              </a:rPr>
            </a:br>
            <a:endParaRPr 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3347" y="2874385"/>
            <a:ext cx="32415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Font typeface="Arial" charset="0"/>
              <a:buNone/>
            </a:pPr>
            <a:r>
              <a:rPr lang="es-ES" sz="2000" b="1" i="1" dirty="0">
                <a:solidFill>
                  <a:srgbClr val="FF0000"/>
                </a:solidFill>
              </a:rPr>
              <a:t>Hogares Comunitarios Familiares y Agrupados: 200 días al año para atención directa al niño y 12 meses para pago Beca M.C</a:t>
            </a:r>
          </a:p>
          <a:p>
            <a:pPr marL="0" lvl="1" indent="0" algn="ctr">
              <a:buFont typeface="Arial" charset="0"/>
              <a:buNone/>
            </a:pPr>
            <a:r>
              <a:rPr lang="es-ES" sz="2000" b="1" i="1" dirty="0">
                <a:solidFill>
                  <a:srgbClr val="FF0000"/>
                </a:solidFill>
              </a:rPr>
              <a:t>FAMI: 11 meses para formación  y entrega de complemento nutricional y 12 meses para pago de beca M.C.</a:t>
            </a:r>
            <a:endParaRPr lang="es-ES_tradnl" sz="20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MS PGothic" charset="0"/>
            </a:endParaRPr>
          </a:p>
          <a:p>
            <a:endParaRPr lang="es-ES" sz="1600" dirty="0"/>
          </a:p>
        </p:txBody>
      </p:sp>
      <p:pic>
        <p:nvPicPr>
          <p:cNvPr id="8" name="Imagen 7" descr="m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02" y="2987675"/>
            <a:ext cx="4149382" cy="31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945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flipH="1">
            <a:off x="8927545" y="0"/>
            <a:ext cx="216454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9453" y="3840230"/>
            <a:ext cx="423526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 smtClean="0"/>
              <a:t>Madres Comunitarias Tradicionales – Tiempo competo.</a:t>
            </a:r>
          </a:p>
          <a:p>
            <a:pPr>
              <a:spcAft>
                <a:spcPts val="600"/>
              </a:spcAft>
            </a:pPr>
            <a:endParaRPr lang="es-ES" sz="2000" dirty="0"/>
          </a:p>
          <a:p>
            <a:pPr>
              <a:spcAft>
                <a:spcPts val="600"/>
              </a:spcAft>
            </a:pPr>
            <a:r>
              <a:rPr lang="es-ES" sz="2000" dirty="0" smtClean="0"/>
              <a:t>Atención en entorno de la madre </a:t>
            </a:r>
            <a:r>
              <a:rPr lang="es-ES" sz="2000" dirty="0" smtClean="0"/>
              <a:t>comunitaria.</a:t>
            </a:r>
            <a:endParaRPr lang="es-ES" sz="2000" dirty="0" smtClean="0"/>
          </a:p>
          <a:p>
            <a:pPr>
              <a:spcAft>
                <a:spcPts val="600"/>
              </a:spcAft>
            </a:pPr>
            <a:r>
              <a:rPr lang="es-ES" sz="2000" dirty="0" smtClean="0"/>
              <a:t>Promedio de 12 a 14 niños por unidad aplicativa </a:t>
            </a:r>
            <a:r>
              <a:rPr lang="es-ES" sz="2000" dirty="0" smtClean="0"/>
              <a:t>de </a:t>
            </a:r>
            <a:r>
              <a:rPr lang="es-ES" sz="2000" dirty="0" smtClean="0"/>
              <a:t>servicio.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9580" y="146524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2800" b="1" dirty="0" smtClean="0">
                <a:solidFill>
                  <a:schemeClr val="bg1"/>
                </a:solidFill>
              </a:rPr>
              <a:t>2. Hogares Comunitarios de Bienestar</a:t>
            </a:r>
            <a:r>
              <a:rPr lang="es-ES" sz="3400" b="1" dirty="0">
                <a:solidFill>
                  <a:srgbClr val="000000"/>
                </a:solidFill>
              </a:rPr>
              <a:t/>
            </a:r>
            <a:br>
              <a:rPr lang="es-ES" sz="3400" b="1" dirty="0">
                <a:solidFill>
                  <a:srgbClr val="000000"/>
                </a:solidFill>
              </a:rPr>
            </a:br>
            <a:endParaRPr lang="es-CO" sz="34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mc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 b="12556"/>
          <a:stretch/>
        </p:blipFill>
        <p:spPr>
          <a:xfrm>
            <a:off x="2531413" y="1323481"/>
            <a:ext cx="4160542" cy="23496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08805" y="3840230"/>
            <a:ext cx="421874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 smtClean="0"/>
              <a:t>Madres comunitarias  - FAMI</a:t>
            </a:r>
          </a:p>
          <a:p>
            <a:pPr>
              <a:spcAft>
                <a:spcPts val="600"/>
              </a:spcAft>
            </a:pPr>
            <a:endParaRPr lang="es-ES" sz="2000" dirty="0"/>
          </a:p>
          <a:p>
            <a:pPr>
              <a:spcAft>
                <a:spcPts val="600"/>
              </a:spcAft>
            </a:pPr>
            <a:r>
              <a:rPr lang="es-ES" sz="2000" dirty="0" smtClean="0"/>
              <a:t>Trabajan con Madres Gestantes, Lactantes y su entorno familiar.</a:t>
            </a:r>
          </a:p>
          <a:p>
            <a:pPr>
              <a:spcAft>
                <a:spcPts val="600"/>
              </a:spcAft>
            </a:pPr>
            <a:r>
              <a:rPr lang="es-ES" sz="2000" dirty="0" smtClean="0"/>
              <a:t>Complemento nutricional para la familiar.</a:t>
            </a:r>
          </a:p>
          <a:p>
            <a:pPr>
              <a:spcAft>
                <a:spcPts val="600"/>
              </a:spcAft>
            </a:pPr>
            <a:r>
              <a:rPr lang="es-ES" sz="2000" dirty="0" smtClean="0"/>
              <a:t>Sesiones Familiares .</a:t>
            </a:r>
          </a:p>
          <a:p>
            <a:pPr>
              <a:spcAft>
                <a:spcPts val="600"/>
              </a:spcAft>
            </a:pPr>
            <a:endParaRPr lang="es-ES" sz="20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75133" y="3840230"/>
            <a:ext cx="0" cy="2259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66799" y="1191101"/>
            <a:ext cx="74866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Plan Nacional de Desarrollo 2010 – 2014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Art. 127 Beneficios Servicios Públicos de </a:t>
            </a:r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. 136 Profesionalización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. 164 y 166 – Subsidio Solidaridad Pensional y Calculo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Actuarial.</a:t>
            </a:r>
          </a:p>
          <a:p>
            <a:pPr>
              <a:spcAft>
                <a:spcPts val="0"/>
              </a:spcAft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Art. 165 Incremento doble del IPC para bonificación a madres comunitarias. Se hace aplicación año 2012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y ARL.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Art. 167 – Afiliación Cajas de Compensación Familiar. 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2744" y="249732"/>
            <a:ext cx="7494950" cy="76804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O" sz="3400" b="1" dirty="0" smtClean="0">
                <a:solidFill>
                  <a:schemeClr val="bg1"/>
                </a:solidFill>
              </a:rPr>
              <a:t>Plan Nacional de Desarrollo 2010 - 2014</a:t>
            </a:r>
            <a:endParaRPr lang="es-CO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755</Words>
  <Application>Microsoft Office PowerPoint</Application>
  <PresentationFormat>Presentación en pantalla (4:3)</PresentationFormat>
  <Paragraphs>147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M&amp;P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Melquisedec Pinzon</dc:creator>
  <cp:lastModifiedBy>Ine</cp:lastModifiedBy>
  <cp:revision>265</cp:revision>
  <cp:lastPrinted>2013-03-05T23:07:28Z</cp:lastPrinted>
  <dcterms:created xsi:type="dcterms:W3CDTF">2012-10-25T18:36:04Z</dcterms:created>
  <dcterms:modified xsi:type="dcterms:W3CDTF">2013-11-28T12:00:41Z</dcterms:modified>
</cp:coreProperties>
</file>