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7"/>
  </p:notesMasterIdLst>
  <p:handoutMasterIdLst>
    <p:handoutMasterId r:id="rId88"/>
  </p:handoutMasterIdLst>
  <p:sldIdLst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383" r:id="rId18"/>
    <p:sldId id="384" r:id="rId19"/>
    <p:sldId id="285" r:id="rId20"/>
    <p:sldId id="286" r:id="rId21"/>
    <p:sldId id="413" r:id="rId22"/>
    <p:sldId id="287" r:id="rId23"/>
    <p:sldId id="414" r:id="rId24"/>
    <p:sldId id="288" r:id="rId25"/>
    <p:sldId id="289" r:id="rId26"/>
    <p:sldId id="290" r:id="rId27"/>
    <p:sldId id="319" r:id="rId28"/>
    <p:sldId id="411" r:id="rId29"/>
    <p:sldId id="284" r:id="rId30"/>
    <p:sldId id="362" r:id="rId31"/>
    <p:sldId id="385" r:id="rId32"/>
    <p:sldId id="386" r:id="rId33"/>
    <p:sldId id="387" r:id="rId34"/>
    <p:sldId id="403" r:id="rId35"/>
    <p:sldId id="404" r:id="rId36"/>
    <p:sldId id="405" r:id="rId37"/>
    <p:sldId id="406" r:id="rId38"/>
    <p:sldId id="407" r:id="rId39"/>
    <p:sldId id="326" r:id="rId40"/>
    <p:sldId id="331" r:id="rId41"/>
    <p:sldId id="408" r:id="rId42"/>
    <p:sldId id="409" r:id="rId43"/>
    <p:sldId id="410" r:id="rId44"/>
    <p:sldId id="377" r:id="rId45"/>
    <p:sldId id="378" r:id="rId46"/>
    <p:sldId id="330" r:id="rId47"/>
    <p:sldId id="337" r:id="rId48"/>
    <p:sldId id="343" r:id="rId49"/>
    <p:sldId id="344" r:id="rId50"/>
    <p:sldId id="415" r:id="rId51"/>
    <p:sldId id="416" r:id="rId52"/>
    <p:sldId id="412" r:id="rId53"/>
    <p:sldId id="328" r:id="rId54"/>
    <p:sldId id="329" r:id="rId55"/>
    <p:sldId id="345" r:id="rId56"/>
    <p:sldId id="346" r:id="rId57"/>
    <p:sldId id="349" r:id="rId58"/>
    <p:sldId id="379" r:id="rId59"/>
    <p:sldId id="380" r:id="rId60"/>
    <p:sldId id="355" r:id="rId61"/>
    <p:sldId id="419" r:id="rId62"/>
    <p:sldId id="420" r:id="rId63"/>
    <p:sldId id="421" r:id="rId64"/>
    <p:sldId id="422" r:id="rId65"/>
    <p:sldId id="423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  <p:sldId id="442" r:id="rId84"/>
    <p:sldId id="443" r:id="rId85"/>
    <p:sldId id="444" r:id="rId86"/>
  </p:sldIdLst>
  <p:sldSz cx="12179300" cy="9134475" type="ledger"/>
  <p:notesSz cx="6858000" cy="9144000"/>
  <p:defaultTextStyle>
    <a:defPPr>
      <a:defRPr lang="es-ES"/>
    </a:defPPr>
    <a:lvl1pPr marL="0" algn="l" defTabSz="608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858" algn="l" defTabSz="608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715" algn="l" defTabSz="608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573" algn="l" defTabSz="608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431" algn="l" defTabSz="608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289" algn="l" defTabSz="608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147" algn="l" defTabSz="608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005" algn="l" defTabSz="608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0862" algn="l" defTabSz="608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90E"/>
    <a:srgbClr val="E3524A"/>
    <a:srgbClr val="EFEFEF"/>
    <a:srgbClr val="FFE0C0"/>
    <a:srgbClr val="393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3" autoAdjust="0"/>
    <p:restoredTop sz="99190" autoAdjust="0"/>
  </p:normalViewPr>
  <p:slideViewPr>
    <p:cSldViewPr snapToGrid="0" snapToObjects="1">
      <p:cViewPr>
        <p:scale>
          <a:sx n="80" d="100"/>
          <a:sy n="80" d="100"/>
        </p:scale>
        <p:origin x="-72" y="936"/>
      </p:cViewPr>
      <p:guideLst>
        <p:guide orient="horz" pos="2877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E1521-7DA9-6140-96CD-C2EFDDAF3EA9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2E717-53C5-8E4C-AB53-15455D07928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404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3F1C2-2E13-3C4E-AAAF-40EBF51B4C6D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7F02D-0AA6-3843-A6CA-6499E47D99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79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087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916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Diapositiva Integración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4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Diapositiva Integración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4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Diapositiva Integración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40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(8/20/13 17:03) -----</a:t>
            </a:r>
          </a:p>
          <a:p>
            <a:r>
              <a:rPr lang="es-ES"/>
              <a:t>Incluir una diapositiva con la información de como se envía el archivo (con un ejemplo)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40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>
                <a:solidFill>
                  <a:prstClr val="black"/>
                </a:solidFill>
              </a:rPr>
              <a:pPr/>
              <a:t>62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87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>
                <a:solidFill>
                  <a:prstClr val="black"/>
                </a:solidFill>
              </a:rPr>
              <a:pPr/>
              <a:t>65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01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>
                <a:solidFill>
                  <a:prstClr val="black"/>
                </a:solidFill>
              </a:rPr>
              <a:pPr/>
              <a:t>67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95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>
                <a:solidFill>
                  <a:prstClr val="black"/>
                </a:solidFill>
              </a:rPr>
              <a:pPr/>
              <a:t>69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39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>
                <a:solidFill>
                  <a:prstClr val="black"/>
                </a:solidFill>
              </a:rPr>
              <a:pPr/>
              <a:t>71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1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939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>
                <a:solidFill>
                  <a:prstClr val="black"/>
                </a:solidFill>
              </a:rPr>
              <a:pPr/>
              <a:t>75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39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>
                <a:solidFill>
                  <a:prstClr val="black"/>
                </a:solidFill>
              </a:rPr>
              <a:pPr/>
              <a:t>81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3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(8/20/13 17:03) -----</a:t>
            </a:r>
          </a:p>
          <a:p>
            <a:r>
              <a:rPr lang="es-ES"/>
              <a:t>Primer ejemplo: El más básico donde si pagó en agosto e incumplió en septiembre </a:t>
            </a:r>
          </a:p>
          <a:p>
            <a:endParaRPr lang="es-ES"/>
          </a:p>
          <a:p>
            <a:r>
              <a:rPr lang="es-ES"/>
              <a:t>Segundo ejemplo: En los 10 primeros días del mes de octubre (está parado) </a:t>
            </a:r>
          </a:p>
          <a:p>
            <a:endParaRPr lang="es-ES"/>
          </a:p>
          <a:p>
            <a:r>
              <a:rPr lang="es-ES"/>
              <a:t>Tercer ejemplo: Pagó por 49 de los 50 cotizantes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42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(8/20/13 17:03) -----</a:t>
            </a:r>
          </a:p>
          <a:p>
            <a:r>
              <a:rPr lang="es-ES"/>
              <a:t>Primer ejemplo: El más básico donde si pagó en agosto e incumplió en septiembre </a:t>
            </a:r>
          </a:p>
          <a:p>
            <a:endParaRPr lang="es-ES"/>
          </a:p>
          <a:p>
            <a:r>
              <a:rPr lang="es-ES"/>
              <a:t>Segundo ejemplo: En los 10 primeros días del mes de octubre (está parado) </a:t>
            </a:r>
          </a:p>
          <a:p>
            <a:endParaRPr lang="es-ES"/>
          </a:p>
          <a:p>
            <a:r>
              <a:rPr lang="es-ES"/>
              <a:t>Tercer ejemplo: Pagó por 49 de los 50 cotizantes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42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(8/20/13 17:03) -----</a:t>
            </a:r>
          </a:p>
          <a:p>
            <a:r>
              <a:rPr lang="es-ES"/>
              <a:t>Primer ejemplo: El más básico donde si pagó en agosto e incumplió en septiembre </a:t>
            </a:r>
          </a:p>
          <a:p>
            <a:endParaRPr lang="es-ES"/>
          </a:p>
          <a:p>
            <a:r>
              <a:rPr lang="es-ES"/>
              <a:t>Segundo ejemplo: En los 10 primeros días del mes de octubre (está parado) </a:t>
            </a:r>
          </a:p>
          <a:p>
            <a:endParaRPr lang="es-ES"/>
          </a:p>
          <a:p>
            <a:r>
              <a:rPr lang="es-ES"/>
              <a:t>Tercer ejemplo: Pagó por 49 de los 50 cotizantes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42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10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29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59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7F02D-0AA6-3843-A6CA-6499E47D9918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28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449" y="2837611"/>
            <a:ext cx="10352405" cy="195799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450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804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29992" y="365806"/>
            <a:ext cx="2740343" cy="7793906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8965" y="365806"/>
            <a:ext cx="8018039" cy="7793906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259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449" y="2837611"/>
            <a:ext cx="10352405" cy="195799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2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082" y="5869748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082" y="3871582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8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7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4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1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0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8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04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8965" y="2131381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1144" y="2131381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4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8965" y="2044687"/>
            <a:ext cx="5381306" cy="85212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58" indent="0">
              <a:buNone/>
              <a:defRPr sz="2700" b="1"/>
            </a:lvl2pPr>
            <a:lvl3pPr marL="1217715" indent="0">
              <a:buNone/>
              <a:defRPr sz="2400" b="1"/>
            </a:lvl3pPr>
            <a:lvl4pPr marL="1826573" indent="0">
              <a:buNone/>
              <a:defRPr sz="2100" b="1"/>
            </a:lvl4pPr>
            <a:lvl5pPr marL="2435431" indent="0">
              <a:buNone/>
              <a:defRPr sz="2100" b="1"/>
            </a:lvl5pPr>
            <a:lvl6pPr marL="3044289" indent="0">
              <a:buNone/>
              <a:defRPr sz="2100" b="1"/>
            </a:lvl6pPr>
            <a:lvl7pPr marL="3653147" indent="0">
              <a:buNone/>
              <a:defRPr sz="2100" b="1"/>
            </a:lvl7pPr>
            <a:lvl8pPr marL="4262005" indent="0">
              <a:buNone/>
              <a:defRPr sz="2100" b="1"/>
            </a:lvl8pPr>
            <a:lvl9pPr marL="4870862" indent="0">
              <a:buNone/>
              <a:defRPr sz="2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86918" y="2044687"/>
            <a:ext cx="5383420" cy="85212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58" indent="0">
              <a:buNone/>
              <a:defRPr sz="2700" b="1"/>
            </a:lvl2pPr>
            <a:lvl3pPr marL="1217715" indent="0">
              <a:buNone/>
              <a:defRPr sz="2400" b="1"/>
            </a:lvl3pPr>
            <a:lvl4pPr marL="1826573" indent="0">
              <a:buNone/>
              <a:defRPr sz="2100" b="1"/>
            </a:lvl4pPr>
            <a:lvl5pPr marL="2435431" indent="0">
              <a:buNone/>
              <a:defRPr sz="2100" b="1"/>
            </a:lvl5pPr>
            <a:lvl6pPr marL="3044289" indent="0">
              <a:buNone/>
              <a:defRPr sz="2100" b="1"/>
            </a:lvl6pPr>
            <a:lvl7pPr marL="3653147" indent="0">
              <a:buNone/>
              <a:defRPr sz="2100" b="1"/>
            </a:lvl7pPr>
            <a:lvl8pPr marL="4262005" indent="0">
              <a:buNone/>
              <a:defRPr sz="2100" b="1"/>
            </a:lvl8pPr>
            <a:lvl9pPr marL="4870862" indent="0">
              <a:buNone/>
              <a:defRPr sz="2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53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2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0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968" y="363688"/>
            <a:ext cx="4006906" cy="154778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1768" y="363692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8968" y="1911478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858" indent="0">
              <a:buNone/>
              <a:defRPr sz="1600"/>
            </a:lvl2pPr>
            <a:lvl3pPr marL="1217715" indent="0">
              <a:buNone/>
              <a:defRPr sz="1300"/>
            </a:lvl3pPr>
            <a:lvl4pPr marL="1826573" indent="0">
              <a:buNone/>
              <a:defRPr sz="1200"/>
            </a:lvl4pPr>
            <a:lvl5pPr marL="2435431" indent="0">
              <a:buNone/>
              <a:defRPr sz="1200"/>
            </a:lvl5pPr>
            <a:lvl6pPr marL="3044289" indent="0">
              <a:buNone/>
              <a:defRPr sz="1200"/>
            </a:lvl6pPr>
            <a:lvl7pPr marL="3653147" indent="0">
              <a:buNone/>
              <a:defRPr sz="1200"/>
            </a:lvl7pPr>
            <a:lvl8pPr marL="4262005" indent="0">
              <a:buNone/>
              <a:defRPr sz="1200"/>
            </a:lvl8pPr>
            <a:lvl9pPr marL="4870862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6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7574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7228" y="6394134"/>
            <a:ext cx="7307580" cy="75486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858" indent="0">
              <a:buNone/>
              <a:defRPr sz="3700"/>
            </a:lvl2pPr>
            <a:lvl3pPr marL="1217715" indent="0">
              <a:buNone/>
              <a:defRPr sz="3200"/>
            </a:lvl3pPr>
            <a:lvl4pPr marL="1826573" indent="0">
              <a:buNone/>
              <a:defRPr sz="2700"/>
            </a:lvl4pPr>
            <a:lvl5pPr marL="2435431" indent="0">
              <a:buNone/>
              <a:defRPr sz="2700"/>
            </a:lvl5pPr>
            <a:lvl6pPr marL="3044289" indent="0">
              <a:buNone/>
              <a:defRPr sz="2700"/>
            </a:lvl6pPr>
            <a:lvl7pPr marL="3653147" indent="0">
              <a:buNone/>
              <a:defRPr sz="2700"/>
            </a:lvl7pPr>
            <a:lvl8pPr marL="4262005" indent="0">
              <a:buNone/>
              <a:defRPr sz="2700"/>
            </a:lvl8pPr>
            <a:lvl9pPr marL="4870862" indent="0">
              <a:buNone/>
              <a:defRPr sz="27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7228" y="7148998"/>
            <a:ext cx="7307580" cy="1072033"/>
          </a:xfrm>
        </p:spPr>
        <p:txBody>
          <a:bodyPr/>
          <a:lstStyle>
            <a:lvl1pPr marL="0" indent="0">
              <a:buNone/>
              <a:defRPr sz="1900"/>
            </a:lvl1pPr>
            <a:lvl2pPr marL="608858" indent="0">
              <a:buNone/>
              <a:defRPr sz="1600"/>
            </a:lvl2pPr>
            <a:lvl3pPr marL="1217715" indent="0">
              <a:buNone/>
              <a:defRPr sz="1300"/>
            </a:lvl3pPr>
            <a:lvl4pPr marL="1826573" indent="0">
              <a:buNone/>
              <a:defRPr sz="1200"/>
            </a:lvl4pPr>
            <a:lvl5pPr marL="2435431" indent="0">
              <a:buNone/>
              <a:defRPr sz="1200"/>
            </a:lvl5pPr>
            <a:lvl6pPr marL="3044289" indent="0">
              <a:buNone/>
              <a:defRPr sz="1200"/>
            </a:lvl6pPr>
            <a:lvl7pPr marL="3653147" indent="0">
              <a:buNone/>
              <a:defRPr sz="1200"/>
            </a:lvl7pPr>
            <a:lvl8pPr marL="4262005" indent="0">
              <a:buNone/>
              <a:defRPr sz="1200"/>
            </a:lvl8pPr>
            <a:lvl9pPr marL="4870862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02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80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29992" y="365806"/>
            <a:ext cx="2740343" cy="7793906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8965" y="365806"/>
            <a:ext cx="8018039" cy="7793906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6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082" y="5869748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082" y="3871582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8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7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4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1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0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8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395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8965" y="2131381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1144" y="2131381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078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8965" y="2044687"/>
            <a:ext cx="5381306" cy="85212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58" indent="0">
              <a:buNone/>
              <a:defRPr sz="2700" b="1"/>
            </a:lvl2pPr>
            <a:lvl3pPr marL="1217715" indent="0">
              <a:buNone/>
              <a:defRPr sz="2400" b="1"/>
            </a:lvl3pPr>
            <a:lvl4pPr marL="1826573" indent="0">
              <a:buNone/>
              <a:defRPr sz="2100" b="1"/>
            </a:lvl4pPr>
            <a:lvl5pPr marL="2435431" indent="0">
              <a:buNone/>
              <a:defRPr sz="2100" b="1"/>
            </a:lvl5pPr>
            <a:lvl6pPr marL="3044289" indent="0">
              <a:buNone/>
              <a:defRPr sz="2100" b="1"/>
            </a:lvl6pPr>
            <a:lvl7pPr marL="3653147" indent="0">
              <a:buNone/>
              <a:defRPr sz="2100" b="1"/>
            </a:lvl7pPr>
            <a:lvl8pPr marL="4262005" indent="0">
              <a:buNone/>
              <a:defRPr sz="2100" b="1"/>
            </a:lvl8pPr>
            <a:lvl9pPr marL="4870862" indent="0">
              <a:buNone/>
              <a:defRPr sz="2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86918" y="2044687"/>
            <a:ext cx="5383420" cy="85212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58" indent="0">
              <a:buNone/>
              <a:defRPr sz="2700" b="1"/>
            </a:lvl2pPr>
            <a:lvl3pPr marL="1217715" indent="0">
              <a:buNone/>
              <a:defRPr sz="2400" b="1"/>
            </a:lvl3pPr>
            <a:lvl4pPr marL="1826573" indent="0">
              <a:buNone/>
              <a:defRPr sz="2100" b="1"/>
            </a:lvl4pPr>
            <a:lvl5pPr marL="2435431" indent="0">
              <a:buNone/>
              <a:defRPr sz="2100" b="1"/>
            </a:lvl5pPr>
            <a:lvl6pPr marL="3044289" indent="0">
              <a:buNone/>
              <a:defRPr sz="2100" b="1"/>
            </a:lvl6pPr>
            <a:lvl7pPr marL="3653147" indent="0">
              <a:buNone/>
              <a:defRPr sz="2100" b="1"/>
            </a:lvl7pPr>
            <a:lvl8pPr marL="4262005" indent="0">
              <a:buNone/>
              <a:defRPr sz="2100" b="1"/>
            </a:lvl8pPr>
            <a:lvl9pPr marL="4870862" indent="0">
              <a:buNone/>
              <a:defRPr sz="2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121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285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595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968" y="363688"/>
            <a:ext cx="4006906" cy="154778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1768" y="363692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8968" y="1911478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858" indent="0">
              <a:buNone/>
              <a:defRPr sz="1600"/>
            </a:lvl2pPr>
            <a:lvl3pPr marL="1217715" indent="0">
              <a:buNone/>
              <a:defRPr sz="1300"/>
            </a:lvl3pPr>
            <a:lvl4pPr marL="1826573" indent="0">
              <a:buNone/>
              <a:defRPr sz="1200"/>
            </a:lvl4pPr>
            <a:lvl5pPr marL="2435431" indent="0">
              <a:buNone/>
              <a:defRPr sz="1200"/>
            </a:lvl5pPr>
            <a:lvl6pPr marL="3044289" indent="0">
              <a:buNone/>
              <a:defRPr sz="1200"/>
            </a:lvl6pPr>
            <a:lvl7pPr marL="3653147" indent="0">
              <a:buNone/>
              <a:defRPr sz="1200"/>
            </a:lvl7pPr>
            <a:lvl8pPr marL="4262005" indent="0">
              <a:buNone/>
              <a:defRPr sz="1200"/>
            </a:lvl8pPr>
            <a:lvl9pPr marL="4870862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174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7228" y="6394134"/>
            <a:ext cx="7307580" cy="75486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858" indent="0">
              <a:buNone/>
              <a:defRPr sz="3700"/>
            </a:lvl2pPr>
            <a:lvl3pPr marL="1217715" indent="0">
              <a:buNone/>
              <a:defRPr sz="3200"/>
            </a:lvl3pPr>
            <a:lvl4pPr marL="1826573" indent="0">
              <a:buNone/>
              <a:defRPr sz="2700"/>
            </a:lvl4pPr>
            <a:lvl5pPr marL="2435431" indent="0">
              <a:buNone/>
              <a:defRPr sz="2700"/>
            </a:lvl5pPr>
            <a:lvl6pPr marL="3044289" indent="0">
              <a:buNone/>
              <a:defRPr sz="2700"/>
            </a:lvl6pPr>
            <a:lvl7pPr marL="3653147" indent="0">
              <a:buNone/>
              <a:defRPr sz="2700"/>
            </a:lvl7pPr>
            <a:lvl8pPr marL="4262005" indent="0">
              <a:buNone/>
              <a:defRPr sz="2700"/>
            </a:lvl8pPr>
            <a:lvl9pPr marL="4870862" indent="0">
              <a:buNone/>
              <a:defRPr sz="27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7228" y="7148998"/>
            <a:ext cx="7307580" cy="1072033"/>
          </a:xfrm>
        </p:spPr>
        <p:txBody>
          <a:bodyPr/>
          <a:lstStyle>
            <a:lvl1pPr marL="0" indent="0">
              <a:buNone/>
              <a:defRPr sz="1900"/>
            </a:lvl1pPr>
            <a:lvl2pPr marL="608858" indent="0">
              <a:buNone/>
              <a:defRPr sz="1600"/>
            </a:lvl2pPr>
            <a:lvl3pPr marL="1217715" indent="0">
              <a:buNone/>
              <a:defRPr sz="1300"/>
            </a:lvl3pPr>
            <a:lvl4pPr marL="1826573" indent="0">
              <a:buNone/>
              <a:defRPr sz="1200"/>
            </a:lvl4pPr>
            <a:lvl5pPr marL="2435431" indent="0">
              <a:buNone/>
              <a:defRPr sz="1200"/>
            </a:lvl5pPr>
            <a:lvl6pPr marL="3044289" indent="0">
              <a:buNone/>
              <a:defRPr sz="1200"/>
            </a:lvl6pPr>
            <a:lvl7pPr marL="3653147" indent="0">
              <a:buNone/>
              <a:defRPr sz="1200"/>
            </a:lvl7pPr>
            <a:lvl8pPr marL="4262005" indent="0">
              <a:buNone/>
              <a:defRPr sz="1200"/>
            </a:lvl8pPr>
            <a:lvl9pPr marL="4870862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404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8965" y="365805"/>
            <a:ext cx="10961370" cy="1522413"/>
          </a:xfrm>
          <a:prstGeom prst="rect">
            <a:avLst/>
          </a:prstGeom>
        </p:spPr>
        <p:txBody>
          <a:bodyPr vert="horz" lIns="121772" tIns="60885" rIns="121772" bIns="60885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8965" y="2131381"/>
            <a:ext cx="10961370" cy="6028331"/>
          </a:xfrm>
          <a:prstGeom prst="rect">
            <a:avLst/>
          </a:prstGeom>
        </p:spPr>
        <p:txBody>
          <a:bodyPr vert="horz" lIns="121772" tIns="60885" rIns="121772" bIns="60885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8966" y="8466307"/>
            <a:ext cx="2841837" cy="486326"/>
          </a:xfrm>
          <a:prstGeom prst="rect">
            <a:avLst/>
          </a:prstGeom>
        </p:spPr>
        <p:txBody>
          <a:bodyPr vert="horz" lIns="121772" tIns="60885" rIns="121772" bIns="608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8BCF-E352-1947-836B-D25F2581908E}" type="datetimeFigureOut">
              <a:rPr lang="es-ES" smtClean="0"/>
              <a:t>26/11/2013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21772" tIns="60885" rIns="121772" bIns="608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21772" tIns="60885" rIns="121772" bIns="608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5B887-B579-C641-AB7B-D96F4B38143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885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43" indent="-456643" algn="l" defTabSz="60885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94" indent="-380536" algn="l" defTabSz="60885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145" indent="-304428" algn="l" defTabSz="60885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001" indent="-304428" algn="l" defTabSz="60885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859" indent="-304428" algn="l" defTabSz="60885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718" indent="-304428" algn="l" defTabSz="60885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576" indent="-304428" algn="l" defTabSz="60885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434" indent="-304428" algn="l" defTabSz="60885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292" indent="-304428" algn="l" defTabSz="60885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58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15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73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31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89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147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005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862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8965" y="365805"/>
            <a:ext cx="10961370" cy="1522413"/>
          </a:xfrm>
          <a:prstGeom prst="rect">
            <a:avLst/>
          </a:prstGeom>
        </p:spPr>
        <p:txBody>
          <a:bodyPr vert="horz" lIns="121772" tIns="60885" rIns="121772" bIns="60885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8965" y="2131381"/>
            <a:ext cx="10961370" cy="6028331"/>
          </a:xfrm>
          <a:prstGeom prst="rect">
            <a:avLst/>
          </a:prstGeom>
        </p:spPr>
        <p:txBody>
          <a:bodyPr vert="horz" lIns="121772" tIns="60885" rIns="121772" bIns="60885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8966" y="8466307"/>
            <a:ext cx="2841837" cy="486326"/>
          </a:xfrm>
          <a:prstGeom prst="rect">
            <a:avLst/>
          </a:prstGeom>
        </p:spPr>
        <p:txBody>
          <a:bodyPr vert="horz" lIns="121772" tIns="60885" rIns="121772" bIns="608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8BCF-E352-1947-836B-D25F2581908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26/11/2013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21772" tIns="60885" rIns="121772" bIns="608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21772" tIns="60885" rIns="121772" bIns="608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5B887-B579-C641-AB7B-D96F4B38143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3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885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43" indent="-456643" algn="l" defTabSz="60885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94" indent="-380536" algn="l" defTabSz="60885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145" indent="-304428" algn="l" defTabSz="60885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001" indent="-304428" algn="l" defTabSz="60885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859" indent="-304428" algn="l" defTabSz="60885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718" indent="-304428" algn="l" defTabSz="60885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576" indent="-304428" algn="l" defTabSz="60885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434" indent="-304428" algn="l" defTabSz="60885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292" indent="-304428" algn="l" defTabSz="60885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58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15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73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31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89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147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005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862" algn="l" defTabSz="6088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|enviamos@une.com|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|enviamos@une.com|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 ugpp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3"/>
            <a:ext cx="12179300" cy="92441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2457583"/>
            <a:ext cx="12179300" cy="218916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7200" b="1" dirty="0">
                <a:solidFill>
                  <a:srgbClr val="BB1A0E"/>
                </a:solidFill>
                <a:latin typeface="Helvetica"/>
                <a:cs typeface="Helvetica"/>
              </a:rPr>
              <a:t>ESTÁNDARES </a:t>
            </a:r>
            <a:endParaRPr lang="es-ES" sz="7200" b="1" dirty="0" smtClean="0">
              <a:solidFill>
                <a:srgbClr val="BB1A0E"/>
              </a:solidFill>
              <a:latin typeface="Helvetica"/>
              <a:cs typeface="Helvetica"/>
            </a:endParaRPr>
          </a:p>
          <a:p>
            <a:pPr algn="ctr">
              <a:lnSpc>
                <a:spcPct val="80000"/>
              </a:lnSpc>
            </a:pPr>
            <a:r>
              <a:rPr lang="es-ES" sz="9200" b="1" dirty="0" smtClean="0">
                <a:solidFill>
                  <a:srgbClr val="BB1A0E"/>
                </a:solidFill>
                <a:latin typeface="Helvetica"/>
                <a:cs typeface="Helvetica"/>
              </a:rPr>
              <a:t>DE COBRO</a:t>
            </a:r>
            <a:endParaRPr lang="es-ES" sz="9200" b="1" dirty="0">
              <a:solidFill>
                <a:srgbClr val="BB1A0E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3049" y="7710870"/>
            <a:ext cx="3343406" cy="923553"/>
          </a:xfrm>
          <a:prstGeom prst="rect">
            <a:avLst/>
          </a:prstGeom>
        </p:spPr>
      </p:pic>
      <p:pic>
        <p:nvPicPr>
          <p:cNvPr id="8" name="Picture 3" descr="C:\Users\pacero\Documents\UGPP\Identidad Visual Corporativa\MinHacienda - Prosperida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3"/>
          <a:stretch/>
        </p:blipFill>
        <p:spPr bwMode="auto">
          <a:xfrm>
            <a:off x="517875" y="7868820"/>
            <a:ext cx="2355174" cy="59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acero\Documents\UGPP\Identidad Visual Corporativa\logosimbolo-slogancurva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8" b="15371"/>
          <a:stretch/>
        </p:blipFill>
        <p:spPr bwMode="auto">
          <a:xfrm>
            <a:off x="9645662" y="7710870"/>
            <a:ext cx="1681427" cy="6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9595" y="3842287"/>
            <a:ext cx="12179300" cy="162798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sz="5400" b="0" dirty="0">
                <a:latin typeface="Helvetica Neue Bold Condensed"/>
                <a:cs typeface="Helvetica Neue Bold Condensed"/>
              </a:rPr>
              <a:t>Los estándares </a:t>
            </a:r>
            <a:r>
              <a:rPr lang="es-ES" sz="5400" b="0" dirty="0" smtClean="0">
                <a:latin typeface="Helvetica Neue Bold Condensed"/>
                <a:cs typeface="Helvetica Neue Bold Condensed"/>
              </a:rPr>
              <a:t>de cobro </a:t>
            </a:r>
          </a:p>
          <a:p>
            <a:r>
              <a:rPr lang="es-ES" sz="8000" b="0" dirty="0" smtClean="0">
                <a:latin typeface="Helvetica Neue Bold Condensed"/>
                <a:cs typeface="Helvetica Neue Bold Condensed"/>
              </a:rPr>
              <a:t>son una </a:t>
            </a:r>
            <a:r>
              <a:rPr lang="es-ES" sz="8000" b="0" dirty="0">
                <a:latin typeface="Helvetica Neue Bold Condensed"/>
                <a:cs typeface="Helvetica Neue Bold Condensed"/>
              </a:rPr>
              <a:t>solución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10806" y="5199643"/>
            <a:ext cx="9938394" cy="62309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 smtClean="0"/>
              <a:t>para esos 2 problemas.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6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40911" y="3800452"/>
            <a:ext cx="7469954" cy="236972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5400" b="1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6000" dirty="0"/>
              <a:t>Hacer lo mismo </a:t>
            </a:r>
          </a:p>
          <a:p>
            <a:pPr algn="l">
              <a:lnSpc>
                <a:spcPct val="80000"/>
              </a:lnSpc>
            </a:pPr>
            <a:r>
              <a:rPr lang="es-ES" sz="6000" dirty="0"/>
              <a:t>y hacerlo </a:t>
            </a:r>
            <a:endParaRPr lang="es-ES" sz="6000" dirty="0" smtClean="0"/>
          </a:p>
          <a:p>
            <a:pPr algn="l">
              <a:lnSpc>
                <a:spcPct val="80000"/>
              </a:lnSpc>
            </a:pPr>
            <a:r>
              <a:rPr lang="es-ES" sz="6000" b="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de </a:t>
            </a:r>
            <a:r>
              <a:rPr lang="es-ES" sz="6000" b="0" dirty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la mejor manera</a:t>
            </a:r>
          </a:p>
        </p:txBody>
      </p:sp>
    </p:spTree>
    <p:extLst>
      <p:ext uri="{BB962C8B-B14F-4D97-AF65-F5344CB8AC3E}">
        <p14:creationId xmlns:p14="http://schemas.microsoft.com/office/powerpoint/2010/main" val="24406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605387" y="2705570"/>
            <a:ext cx="319355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1226870" y="2705570"/>
            <a:ext cx="319355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7951316" y="2705570"/>
            <a:ext cx="319355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078910" y="1702267"/>
            <a:ext cx="8138279" cy="92728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defRPr sz="4700">
                <a:solidFill>
                  <a:srgbClr val="262626"/>
                </a:solidFill>
                <a:latin typeface="Helvetica Light"/>
                <a:cs typeface="Helvetica Light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3200" dirty="0"/>
              <a:t>Adaptarse a los estándares trae beneficios para las Administradoras: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05387" y="3295813"/>
            <a:ext cx="3193559" cy="113400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700" b="1" dirty="0">
                <a:latin typeface="Helvetica Neue"/>
                <a:cs typeface="Helvetica Neue"/>
              </a:rPr>
              <a:t>Se aclaran las obligaciones </a:t>
            </a:r>
          </a:p>
          <a:p>
            <a:pPr>
              <a:lnSpc>
                <a:spcPct val="80000"/>
              </a:lnSpc>
            </a:pPr>
            <a:endParaRPr lang="es-ES" sz="2700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24684" y="3300926"/>
            <a:ext cx="3220191" cy="113400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700" b="1"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/>
              <a:t>Se disminuye la competencia </a:t>
            </a:r>
            <a:r>
              <a:rPr lang="es-ES" dirty="0" smtClean="0"/>
              <a:t>desleal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1226870" y="2638134"/>
            <a:ext cx="3193559" cy="737895"/>
          </a:xfrm>
          <a:prstGeom prst="rect">
            <a:avLst/>
          </a:prstGeom>
        </p:spPr>
        <p:txBody>
          <a:bodyPr wrap="square" lIns="121772" tIns="60885" rIns="121772" bIns="60885">
            <a:spAutoFit/>
          </a:bodyPr>
          <a:lstStyle/>
          <a:p>
            <a:pPr algn="ctr"/>
            <a:r>
              <a:rPr lang="es-ES" sz="4000" dirty="0">
                <a:solidFill>
                  <a:srgbClr val="E3524A"/>
                </a:solidFill>
                <a:latin typeface="Helvetica Neue"/>
                <a:ea typeface="Zapf Dingbats"/>
                <a:cs typeface="Helvetica Neue"/>
              </a:rPr>
              <a:t>✓</a:t>
            </a:r>
            <a:endParaRPr lang="es-ES" sz="4000" dirty="0">
              <a:solidFill>
                <a:srgbClr val="E3524A"/>
              </a:solidFill>
              <a:latin typeface="Helvetica Neue"/>
              <a:cs typeface="Helvetica Neue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26870" y="3255607"/>
            <a:ext cx="3193559" cy="8016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700" b="1" dirty="0" smtClean="0">
                <a:latin typeface="Helvetica Neue"/>
                <a:cs typeface="Helvetica Neue"/>
              </a:rPr>
              <a:t>La homogeneidad </a:t>
            </a:r>
            <a:r>
              <a:rPr lang="es-ES" sz="2700" b="1" dirty="0">
                <a:latin typeface="Helvetica Neue"/>
                <a:cs typeface="Helvetica Neue"/>
              </a:rPr>
              <a:t>posibilita </a:t>
            </a:r>
            <a:r>
              <a:rPr lang="es-ES" sz="2700" b="1" dirty="0" smtClean="0">
                <a:latin typeface="Helvetica Neue"/>
                <a:cs typeface="Helvetica Neue"/>
              </a:rPr>
              <a:t>alianzas</a:t>
            </a:r>
            <a:endParaRPr lang="es-ES" sz="2700" b="1" dirty="0">
              <a:latin typeface="Helvetica Neue"/>
              <a:cs typeface="Helvetica Neue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226870" y="4834175"/>
            <a:ext cx="3193559" cy="233895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dirty="0" smtClean="0">
                <a:latin typeface="Helvetica Neue"/>
                <a:cs typeface="Helvetica Neue"/>
              </a:rPr>
              <a:t>Administradoras </a:t>
            </a:r>
            <a:r>
              <a:rPr lang="es-ES" dirty="0">
                <a:latin typeface="Helvetica Neue"/>
                <a:cs typeface="Helvetica Neue"/>
              </a:rPr>
              <a:t>de diferentes subsistemas </a:t>
            </a:r>
            <a:endParaRPr lang="es-ES" dirty="0" smtClean="0">
              <a:latin typeface="Helvetica Neue"/>
              <a:cs typeface="Helvetica Neue"/>
            </a:endParaRPr>
          </a:p>
          <a:p>
            <a:r>
              <a:rPr lang="es-ES" dirty="0" smtClean="0">
                <a:latin typeface="Helvetica Neue"/>
                <a:cs typeface="Helvetica Neue"/>
              </a:rPr>
              <a:t> </a:t>
            </a:r>
          </a:p>
          <a:p>
            <a:r>
              <a:rPr lang="es-ES" dirty="0" smtClean="0">
                <a:latin typeface="Helvetica Neue"/>
                <a:cs typeface="Helvetica Neue"/>
              </a:rPr>
              <a:t>economías </a:t>
            </a:r>
            <a:r>
              <a:rPr lang="es-ES" dirty="0">
                <a:latin typeface="Helvetica Neue"/>
                <a:cs typeface="Helvetica Neue"/>
              </a:rPr>
              <a:t>de escala en el cobro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226870" y="4492981"/>
            <a:ext cx="3193559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2000" dirty="0" smtClean="0">
                <a:latin typeface="Helvetica Neue Light"/>
                <a:cs typeface="Helvetica Neue Light"/>
              </a:rPr>
              <a:t>entre</a:t>
            </a:r>
            <a:endParaRPr lang="es-ES" sz="2000" dirty="0">
              <a:latin typeface="Helvetica Neue Light"/>
              <a:cs typeface="Helvetica Neue Ligh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226870" y="5936221"/>
            <a:ext cx="3193559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2000" dirty="0">
                <a:latin typeface="Helvetica Neue Light"/>
                <a:cs typeface="Helvetica Neue Light"/>
              </a:rPr>
              <a:t>y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954871" y="4816255"/>
            <a:ext cx="3220191" cy="160028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s-ES" dirty="0">
                <a:solidFill>
                  <a:srgbClr val="E3524A"/>
                </a:solidFill>
              </a:rPr>
              <a:t>porque todas las Administradoras deben cumplir con los mismos mínimos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613352" y="4805999"/>
            <a:ext cx="3193559" cy="86162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s-ES" dirty="0"/>
              <a:t>a nivel del procedimiento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605387" y="2631937"/>
            <a:ext cx="3193559" cy="737895"/>
          </a:xfrm>
          <a:prstGeom prst="rect">
            <a:avLst/>
          </a:prstGeom>
        </p:spPr>
        <p:txBody>
          <a:bodyPr wrap="square" lIns="121772" tIns="60885" rIns="121772" bIns="60885">
            <a:spAutoFit/>
          </a:bodyPr>
          <a:lstStyle/>
          <a:p>
            <a:pPr algn="ctr"/>
            <a:r>
              <a:rPr lang="es-ES" sz="4000" dirty="0">
                <a:solidFill>
                  <a:srgbClr val="E3524A"/>
                </a:solidFill>
                <a:latin typeface="Helvetica Neue"/>
                <a:ea typeface="Zapf Dingbats"/>
                <a:cs typeface="Helvetica Neue"/>
              </a:rPr>
              <a:t>✓</a:t>
            </a:r>
            <a:endParaRPr lang="es-ES" sz="4000" dirty="0">
              <a:solidFill>
                <a:srgbClr val="E3524A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954871" y="2640155"/>
            <a:ext cx="3193559" cy="737895"/>
          </a:xfrm>
          <a:prstGeom prst="rect">
            <a:avLst/>
          </a:prstGeom>
        </p:spPr>
        <p:txBody>
          <a:bodyPr wrap="square" lIns="121772" tIns="60885" rIns="121772" bIns="60885">
            <a:spAutoFit/>
          </a:bodyPr>
          <a:lstStyle/>
          <a:p>
            <a:pPr algn="ctr"/>
            <a:r>
              <a:rPr lang="es-ES" sz="4000" dirty="0">
                <a:solidFill>
                  <a:srgbClr val="E3524A"/>
                </a:solidFill>
                <a:latin typeface="Helvetica Neue"/>
                <a:ea typeface="Zapf Dingbats"/>
                <a:cs typeface="Helvetica Neue"/>
              </a:rPr>
              <a:t>✓</a:t>
            </a:r>
            <a:endParaRPr lang="es-ES" sz="4000" dirty="0">
              <a:solidFill>
                <a:srgbClr val="E3524A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17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4605387" y="2705570"/>
            <a:ext cx="319355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1226870" y="2705570"/>
            <a:ext cx="319355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951316" y="2705570"/>
            <a:ext cx="319355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26870" y="3814527"/>
            <a:ext cx="3193559" cy="8016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700" b="1"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/>
              <a:t>U</a:t>
            </a:r>
            <a:r>
              <a:rPr lang="es-ES" dirty="0" smtClean="0"/>
              <a:t>so </a:t>
            </a:r>
            <a:r>
              <a:rPr lang="es-ES" dirty="0"/>
              <a:t>eficiente de la información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05387" y="3814527"/>
            <a:ext cx="3193559" cy="8016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700" b="1">
                <a:latin typeface="Helvetica Neue"/>
                <a:cs typeface="Helvetica Neue"/>
              </a:defRPr>
            </a:lvl1pPr>
          </a:lstStyle>
          <a:p>
            <a:r>
              <a:rPr lang="es-ES" dirty="0"/>
              <a:t>Hay ingresos adicionales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954871" y="3814527"/>
            <a:ext cx="3193559" cy="113400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700" b="1">
                <a:latin typeface="Helvetica Neue"/>
                <a:cs typeface="Helvetica Neue"/>
              </a:defRPr>
            </a:lvl1pPr>
          </a:lstStyle>
          <a:p>
            <a:r>
              <a:rPr lang="es-ES" dirty="0"/>
              <a:t>Se crean economías de escala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226870" y="2638134"/>
            <a:ext cx="3193559" cy="737895"/>
          </a:xfrm>
          <a:prstGeom prst="rect">
            <a:avLst/>
          </a:prstGeom>
        </p:spPr>
        <p:txBody>
          <a:bodyPr wrap="square" lIns="121772" tIns="60885" rIns="121772" bIns="60885">
            <a:spAutoFit/>
          </a:bodyPr>
          <a:lstStyle/>
          <a:p>
            <a:pPr algn="ctr"/>
            <a:r>
              <a:rPr lang="es-ES" sz="4000" dirty="0">
                <a:solidFill>
                  <a:srgbClr val="E3524A"/>
                </a:solidFill>
                <a:latin typeface="Helvetica Neue"/>
                <a:ea typeface="Zapf Dingbats"/>
                <a:cs typeface="Helvetica Neue"/>
              </a:rPr>
              <a:t>✓</a:t>
            </a:r>
            <a:endParaRPr lang="es-ES" sz="4000" dirty="0">
              <a:solidFill>
                <a:srgbClr val="E3524A"/>
              </a:solidFill>
              <a:latin typeface="Helvetica Neue"/>
              <a:cs typeface="Helvetica Neue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605387" y="2631937"/>
            <a:ext cx="3193559" cy="737895"/>
          </a:xfrm>
          <a:prstGeom prst="rect">
            <a:avLst/>
          </a:prstGeom>
        </p:spPr>
        <p:txBody>
          <a:bodyPr wrap="square" lIns="121772" tIns="60885" rIns="121772" bIns="60885">
            <a:spAutoFit/>
          </a:bodyPr>
          <a:lstStyle/>
          <a:p>
            <a:pPr algn="ctr"/>
            <a:r>
              <a:rPr lang="es-ES" sz="4000" dirty="0">
                <a:solidFill>
                  <a:srgbClr val="E3524A"/>
                </a:solidFill>
                <a:latin typeface="Helvetica Neue"/>
                <a:ea typeface="Zapf Dingbats"/>
                <a:cs typeface="Helvetica Neue"/>
              </a:rPr>
              <a:t>✓</a:t>
            </a:r>
            <a:endParaRPr lang="es-ES" sz="4000" dirty="0">
              <a:solidFill>
                <a:srgbClr val="E3524A"/>
              </a:solidFill>
              <a:latin typeface="Helvetica Neue"/>
              <a:cs typeface="Helvetica Neue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954871" y="2640155"/>
            <a:ext cx="3193559" cy="737895"/>
          </a:xfrm>
          <a:prstGeom prst="rect">
            <a:avLst/>
          </a:prstGeom>
        </p:spPr>
        <p:txBody>
          <a:bodyPr wrap="square" lIns="121772" tIns="60885" rIns="121772" bIns="60885">
            <a:spAutoFit/>
          </a:bodyPr>
          <a:lstStyle/>
          <a:p>
            <a:pPr algn="ctr"/>
            <a:r>
              <a:rPr lang="es-ES" sz="4000" dirty="0">
                <a:solidFill>
                  <a:srgbClr val="E3524A"/>
                </a:solidFill>
                <a:latin typeface="Helvetica Neue"/>
                <a:ea typeface="Zapf Dingbats"/>
                <a:cs typeface="Helvetica Neue"/>
              </a:rPr>
              <a:t>✓</a:t>
            </a:r>
            <a:endParaRPr lang="es-ES" sz="4000" dirty="0">
              <a:solidFill>
                <a:srgbClr val="E3524A"/>
              </a:solidFill>
              <a:latin typeface="Helvetica Neue"/>
              <a:cs typeface="Helvetica Neue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226870" y="4700281"/>
            <a:ext cx="3193559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2000" dirty="0" smtClean="0">
                <a:latin typeface="Helvetica Neue Light"/>
                <a:cs typeface="Helvetica Neue Light"/>
              </a:rPr>
              <a:t>Y </a:t>
            </a:r>
            <a:endParaRPr lang="es-ES" sz="2000" dirty="0">
              <a:latin typeface="Helvetica Neue Light"/>
              <a:cs typeface="Helvetica Neue Ligh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226870" y="4969396"/>
            <a:ext cx="3193559" cy="113400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700" b="1"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/>
              <a:t>acceso a información consolidada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226870" y="5890310"/>
            <a:ext cx="3193559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 smtClean="0"/>
              <a:t>que </a:t>
            </a:r>
            <a:r>
              <a:rPr lang="es-ES" dirty="0"/>
              <a:t>antes no estaba disponible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605387" y="5312797"/>
            <a:ext cx="3193559" cy="8016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700" b="1">
                <a:latin typeface="Helvetica Neue"/>
                <a:cs typeface="Helvetica Neue"/>
              </a:defRPr>
            </a:lvl1pPr>
          </a:lstStyle>
          <a:p>
            <a:r>
              <a:rPr lang="es-ES" dirty="0" smtClean="0"/>
              <a:t>disminución </a:t>
            </a:r>
          </a:p>
          <a:p>
            <a:r>
              <a:rPr lang="es-ES" dirty="0" smtClean="0"/>
              <a:t>de </a:t>
            </a:r>
            <a:r>
              <a:rPr lang="es-ES" dirty="0"/>
              <a:t>costos </a:t>
            </a:r>
            <a:endParaRPr lang="es-ES" dirty="0" smtClean="0"/>
          </a:p>
        </p:txBody>
      </p:sp>
      <p:sp>
        <p:nvSpPr>
          <p:cNvPr id="23" name="CuadroTexto 22"/>
          <p:cNvSpPr txBox="1"/>
          <p:nvPr/>
        </p:nvSpPr>
        <p:spPr>
          <a:xfrm>
            <a:off x="4605388" y="4431339"/>
            <a:ext cx="2953116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 smtClean="0"/>
              <a:t>Por recuperación </a:t>
            </a:r>
            <a:r>
              <a:rPr lang="es-ES" dirty="0"/>
              <a:t>de cartera y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605388" y="5902639"/>
            <a:ext cx="3193559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/>
              <a:t>al depurar la cartera (Pensiones)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951316" y="5312797"/>
            <a:ext cx="3193559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srgbClr val="BB190E"/>
                </a:solidFill>
              </a:rPr>
              <a:t>Con mayor impacto para aportes pequeños (Riesgos Laborales) </a:t>
            </a:r>
          </a:p>
        </p:txBody>
      </p:sp>
    </p:spTree>
    <p:extLst>
      <p:ext uri="{BB962C8B-B14F-4D97-AF65-F5344CB8AC3E}">
        <p14:creationId xmlns:p14="http://schemas.microsoft.com/office/powerpoint/2010/main" val="8819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3842353"/>
            <a:ext cx="12179300" cy="197423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5400" b="0">
                <a:solidFill>
                  <a:schemeClr val="bg1">
                    <a:lumMod val="9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dirty="0">
                <a:solidFill>
                  <a:srgbClr val="E3524A"/>
                </a:solidFill>
              </a:rPr>
              <a:t>El Aviso de Incumplimiento </a:t>
            </a:r>
            <a:endParaRPr lang="es-ES" dirty="0" smtClean="0">
              <a:solidFill>
                <a:srgbClr val="E3524A"/>
              </a:solidFill>
            </a:endParaRPr>
          </a:p>
          <a:p>
            <a:r>
              <a:rPr lang="es-ES" sz="5800" dirty="0" smtClean="0">
                <a:latin typeface="Helvetica Neue"/>
                <a:cs typeface="Helvetica Neue"/>
              </a:rPr>
              <a:t>es </a:t>
            </a:r>
            <a:r>
              <a:rPr lang="es-ES" sz="5800" dirty="0">
                <a:latin typeface="Helvetica Neue"/>
                <a:cs typeface="Helvetica Neue"/>
              </a:rPr>
              <a:t>una de las primeras </a:t>
            </a:r>
            <a:endParaRPr lang="es-ES" sz="5800" dirty="0" smtClean="0">
              <a:latin typeface="Helvetica Neue"/>
              <a:cs typeface="Helvetica Neue"/>
            </a:endParaRPr>
          </a:p>
          <a:p>
            <a:r>
              <a:rPr lang="es-ES" sz="5300" dirty="0" smtClean="0">
                <a:latin typeface="Helvetica Neue"/>
                <a:cs typeface="Helvetica Neue"/>
              </a:rPr>
              <a:t>acciones </a:t>
            </a:r>
            <a:r>
              <a:rPr lang="es-ES" sz="5300" dirty="0">
                <a:latin typeface="Helvetica Neue"/>
                <a:cs typeface="Helvetica Neue"/>
              </a:rPr>
              <a:t>estandarizadas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06783" y="6009259"/>
            <a:ext cx="6898646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Art. 6 Resolución 444 de 2013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90730" y="6326688"/>
            <a:ext cx="7414699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Guía para el Aviso de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Incumplimiento en 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el Pago al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Aportante V.2.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226870" y="2705570"/>
            <a:ext cx="9921560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237005" y="2190157"/>
            <a:ext cx="9967116" cy="53332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200">
                <a:solidFill>
                  <a:srgbClr val="262626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/>
              <a:t>El aviso de incumplimiento es  </a:t>
            </a:r>
          </a:p>
        </p:txBody>
      </p:sp>
      <p:pic>
        <p:nvPicPr>
          <p:cNvPr id="5" name="Imagen 4" descr="Captura de pantalla 2013-07-29 a la(s) 11.1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14" y="4364500"/>
            <a:ext cx="1859759" cy="21142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51757" y="4102627"/>
            <a:ext cx="7415374" cy="106065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4700" b="1" dirty="0">
                <a:solidFill>
                  <a:srgbClr val="BB190E"/>
                </a:solidFill>
                <a:latin typeface="Helvetica Neue"/>
                <a:cs typeface="Helvetica Neue"/>
              </a:rPr>
              <a:t>una comunicación </a:t>
            </a:r>
          </a:p>
          <a:p>
            <a:pPr>
              <a:lnSpc>
                <a:spcPct val="80000"/>
              </a:lnSpc>
            </a:pPr>
            <a:r>
              <a:rPr lang="es-ES" sz="2800" dirty="0" smtClean="0">
                <a:latin typeface="Helvetica Neue Light"/>
                <a:cs typeface="Helvetica Neue Light"/>
              </a:rPr>
              <a:t>que </a:t>
            </a:r>
            <a:r>
              <a:rPr lang="es-ES" sz="2800" dirty="0">
                <a:latin typeface="Helvetica Neue Light"/>
                <a:cs typeface="Helvetica Neue Light"/>
              </a:rPr>
              <a:t>debe enviar la Administradora </a:t>
            </a:r>
            <a:endParaRPr lang="es-ES" sz="2800" dirty="0" smtClean="0">
              <a:latin typeface="Helvetica Neue Light"/>
              <a:cs typeface="Helvetica Neue Ligh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39427" y="5110325"/>
            <a:ext cx="7415374" cy="136842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rPr>
              <a:t>al </a:t>
            </a:r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rPr>
              <a:t>aportante deudor </a:t>
            </a:r>
          </a:p>
          <a:p>
            <a:pPr>
              <a:lnSpc>
                <a:spcPct val="80000"/>
              </a:lnSpc>
            </a:pPr>
            <a:r>
              <a:rPr lang="es-ES" sz="2800" dirty="0">
                <a:latin typeface="Helvetica Neue Light"/>
                <a:cs typeface="Helvetica Neue Light"/>
              </a:rPr>
              <a:t>en un momento específico del </a:t>
            </a:r>
            <a:endParaRPr lang="es-ES" sz="2800" dirty="0" smtClean="0">
              <a:latin typeface="Helvetica Neue Light"/>
              <a:cs typeface="Helvetica Neue Light"/>
            </a:endParaRPr>
          </a:p>
          <a:p>
            <a:pPr>
              <a:lnSpc>
                <a:spcPct val="80000"/>
              </a:lnSpc>
            </a:pPr>
            <a:r>
              <a:rPr lang="es-ES" sz="2800" dirty="0" smtClean="0">
                <a:latin typeface="Helvetica Neue Light"/>
                <a:cs typeface="Helvetica Neue Light"/>
              </a:rPr>
              <a:t>proceso </a:t>
            </a:r>
            <a:r>
              <a:rPr lang="es-ES" sz="2800" dirty="0">
                <a:latin typeface="Helvetica Neue Light"/>
                <a:cs typeface="Helvetica Neue Light"/>
              </a:rPr>
              <a:t>de </a:t>
            </a:r>
            <a:r>
              <a:rPr lang="es-ES" sz="2800" dirty="0" smtClean="0">
                <a:latin typeface="Helvetica Neue Light"/>
                <a:cs typeface="Helvetica Neue Light"/>
              </a:rPr>
              <a:t>cobro. </a:t>
            </a:r>
            <a:endParaRPr lang="es-ES" sz="28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224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072664" y="2266224"/>
            <a:ext cx="7415374" cy="209272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 smtClean="0">
                <a:latin typeface="Helvetica Neue Light"/>
                <a:cs typeface="Helvetica Neue Light"/>
              </a:rPr>
              <a:t>promover el reporte oportuno de novedades;</a:t>
            </a:r>
          </a:p>
          <a:p>
            <a:endParaRPr lang="es-ES" sz="3200" dirty="0">
              <a:latin typeface="Helvetica Neue Light"/>
              <a:cs typeface="Helvetica Neue Light"/>
            </a:endParaRPr>
          </a:p>
          <a:p>
            <a:r>
              <a:rPr lang="es-ES" sz="3200" dirty="0" smtClean="0">
                <a:latin typeface="Helvetica Neue Light"/>
                <a:cs typeface="Helvetica Neue Light"/>
              </a:rPr>
              <a:t> o</a:t>
            </a:r>
            <a:endParaRPr lang="es-ES" sz="3200" dirty="0">
              <a:latin typeface="Helvetica Neue Light"/>
              <a:cs typeface="Helvetica Neue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72664" y="4719681"/>
            <a:ext cx="7415374" cy="160028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3200">
                <a:latin typeface="Helvetica Neue Light"/>
                <a:cs typeface="Helvetica Neue Light"/>
              </a:defRPr>
            </a:lvl1pPr>
          </a:lstStyle>
          <a:p>
            <a:r>
              <a:rPr lang="es-ES" dirty="0"/>
              <a:t>i</a:t>
            </a:r>
            <a:r>
              <a:rPr lang="es-ES" dirty="0" smtClean="0"/>
              <a:t>ncentivar el pago voluntario de la acreencia antes de iniciar las acciones de cobro. 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304417" y="2416900"/>
            <a:ext cx="2628695" cy="94857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3700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Objetivos</a:t>
            </a:r>
          </a:p>
          <a:p>
            <a:pPr algn="r">
              <a:lnSpc>
                <a:spcPct val="70000"/>
              </a:lnSpc>
            </a:pPr>
            <a:endParaRPr lang="es-ES" sz="3700" dirty="0">
              <a:solidFill>
                <a:srgbClr val="BB1A0E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02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-2240074" y="810164"/>
            <a:ext cx="12179300" cy="81545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El aviso</a:t>
            </a:r>
            <a:endParaRPr lang="es-ES" sz="71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21775" y="1490455"/>
            <a:ext cx="7558502" cy="62309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900" dirty="0">
                <a:solidFill>
                  <a:srgbClr val="E3524A"/>
                </a:solidFill>
                <a:latin typeface="Helvetica Light"/>
                <a:cs typeface="Helvetica Light"/>
              </a:rPr>
              <a:t>d</a:t>
            </a:r>
            <a:r>
              <a:rPr lang="es-ES" sz="3900" dirty="0" smtClean="0">
                <a:solidFill>
                  <a:srgbClr val="E3524A"/>
                </a:solidFill>
                <a:latin typeface="Helvetica Light"/>
                <a:cs typeface="Helvetica Light"/>
              </a:rPr>
              <a:t>ebe ser</a:t>
            </a:r>
            <a:endParaRPr lang="es-ES" sz="3900" dirty="0">
              <a:solidFill>
                <a:srgbClr val="E3524A"/>
              </a:solidFill>
              <a:latin typeface="Helvetica Light"/>
              <a:cs typeface="Helvetica Ligh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10936" y="2811417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31032" y="3033345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56666" y="3647328"/>
            <a:ext cx="4802727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Oportuno</a:t>
            </a:r>
            <a:endParaRPr lang="es-ES" sz="3000" dirty="0"/>
          </a:p>
        </p:txBody>
      </p:sp>
      <p:sp>
        <p:nvSpPr>
          <p:cNvPr id="8" name="Elipse 7"/>
          <p:cNvSpPr/>
          <p:nvPr/>
        </p:nvSpPr>
        <p:spPr>
          <a:xfrm>
            <a:off x="742840" y="5803596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95151" y="6043162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456666" y="6293867"/>
            <a:ext cx="4802727" cy="139099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Eficiente</a:t>
            </a:r>
          </a:p>
          <a:p>
            <a:r>
              <a:rPr lang="es-ES" sz="2400" b="0" dirty="0" smtClean="0">
                <a:latin typeface="Helvetica Neue Light"/>
                <a:cs typeface="Helvetica Neue Light"/>
              </a:rPr>
              <a:t>(contenido </a:t>
            </a:r>
          </a:p>
          <a:p>
            <a:r>
              <a:rPr lang="es-ES" sz="2400" b="0" dirty="0" smtClean="0">
                <a:latin typeface="Helvetica Neue Light"/>
                <a:cs typeface="Helvetica Neue Light"/>
              </a:rPr>
              <a:t>y canal de </a:t>
            </a:r>
          </a:p>
          <a:p>
            <a:r>
              <a:rPr lang="es-ES" sz="2400" b="0" dirty="0" smtClean="0">
                <a:latin typeface="Helvetica Neue Light"/>
                <a:cs typeface="Helvetica Neue Light"/>
              </a:rPr>
              <a:t>comunicación) </a:t>
            </a:r>
            <a:endParaRPr lang="es-ES" sz="2400" b="0" dirty="0">
              <a:latin typeface="Helvetica Neue Light"/>
              <a:cs typeface="Helvetica Neue Light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932206" y="2709977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152302" y="2931905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490144" y="3263674"/>
            <a:ext cx="4802727" cy="12463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Aprovecha </a:t>
            </a:r>
          </a:p>
          <a:p>
            <a:r>
              <a:rPr lang="es-ES" sz="3000" dirty="0" smtClean="0"/>
              <a:t>Economías </a:t>
            </a:r>
          </a:p>
          <a:p>
            <a:r>
              <a:rPr lang="es-ES" sz="3000" dirty="0" smtClean="0"/>
              <a:t>De Escala </a:t>
            </a:r>
            <a:endParaRPr lang="es-ES" sz="3000" dirty="0"/>
          </a:p>
        </p:txBody>
      </p:sp>
      <p:sp>
        <p:nvSpPr>
          <p:cNvPr id="15" name="Elipse 14"/>
          <p:cNvSpPr/>
          <p:nvPr/>
        </p:nvSpPr>
        <p:spPr>
          <a:xfrm>
            <a:off x="7064110" y="5702156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416421" y="5941722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4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622048" y="6043162"/>
            <a:ext cx="4802727" cy="19850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Articulado</a:t>
            </a:r>
          </a:p>
          <a:p>
            <a:r>
              <a:rPr lang="es-ES" sz="3000" dirty="0" smtClean="0"/>
              <a:t>Con </a:t>
            </a:r>
          </a:p>
          <a:p>
            <a:r>
              <a:rPr lang="es-ES" sz="3000" dirty="0" smtClean="0"/>
              <a:t>Proceso </a:t>
            </a:r>
          </a:p>
          <a:p>
            <a:r>
              <a:rPr lang="es-ES" sz="3000" dirty="0" smtClean="0"/>
              <a:t>De </a:t>
            </a:r>
          </a:p>
          <a:p>
            <a:r>
              <a:rPr lang="es-ES" sz="3000" dirty="0" smtClean="0"/>
              <a:t>Cobro </a:t>
            </a:r>
          </a:p>
        </p:txBody>
      </p:sp>
    </p:spTree>
    <p:extLst>
      <p:ext uri="{BB962C8B-B14F-4D97-AF65-F5344CB8AC3E}">
        <p14:creationId xmlns:p14="http://schemas.microsoft.com/office/powerpoint/2010/main" val="36824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831032" y="1477688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051128" y="1699616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56666" y="2392954"/>
            <a:ext cx="4802727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Oportuno</a:t>
            </a:r>
            <a:endParaRPr lang="es-ES" sz="3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456666" y="2900634"/>
            <a:ext cx="7415374" cy="11078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 smtClean="0">
                <a:latin typeface="Helvetica Neue Light"/>
                <a:cs typeface="Helvetica Neue Light"/>
              </a:rPr>
              <a:t>se realiza en el mes siguiente</a:t>
            </a:r>
          </a:p>
          <a:p>
            <a:r>
              <a:rPr lang="es-ES" sz="3200" dirty="0" smtClean="0">
                <a:latin typeface="Helvetica Neue Light"/>
                <a:cs typeface="Helvetica Neue Light"/>
              </a:rPr>
              <a:t>al que se presenta el incumplimiento</a:t>
            </a:r>
            <a:endParaRPr lang="es-ES" sz="3200" dirty="0">
              <a:latin typeface="Helvetica Neue Light"/>
              <a:cs typeface="Helvetica Neue Ligh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005606" y="4035812"/>
            <a:ext cx="7415374" cy="160028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 smtClean="0">
                <a:latin typeface="Helvetica Neue Light"/>
                <a:cs typeface="Helvetica Neue Light"/>
              </a:rPr>
              <a:t>El aportante no aporta por el </a:t>
            </a:r>
            <a:r>
              <a:rPr lang="es-ES" sz="3200" b="1" dirty="0" smtClean="0">
                <a:latin typeface="Helvetica Neue"/>
                <a:cs typeface="Helvetica Neue"/>
              </a:rPr>
              <a:t>cotizante;</a:t>
            </a:r>
          </a:p>
          <a:p>
            <a:r>
              <a:rPr lang="es-ES" sz="3200" b="1" dirty="0" smtClean="0">
                <a:latin typeface="Helvetica Neue"/>
                <a:cs typeface="Helvetica Neue"/>
              </a:rPr>
              <a:t> </a:t>
            </a:r>
          </a:p>
          <a:p>
            <a:r>
              <a:rPr lang="es-ES" sz="3200" b="1" dirty="0" smtClean="0">
                <a:latin typeface="Helvetica Neue"/>
                <a:cs typeface="Helvetica Neue"/>
              </a:rPr>
              <a:t>y</a:t>
            </a:r>
            <a:endParaRPr lang="es-ES" sz="3200" dirty="0">
              <a:latin typeface="Helvetica Neue Light"/>
              <a:cs typeface="Helvetica Neue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05606" y="5773231"/>
            <a:ext cx="7415374" cy="160028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>
                <a:latin typeface="Helvetica Neue Light"/>
                <a:cs typeface="Helvetica Neue Light"/>
              </a:rPr>
              <a:t>En el mes </a:t>
            </a:r>
            <a:r>
              <a:rPr lang="es-ES" sz="3200" dirty="0" smtClean="0">
                <a:latin typeface="Helvetica Neue Light"/>
                <a:cs typeface="Helvetica Neue Light"/>
              </a:rPr>
              <a:t>anterior al incumplimiento </a:t>
            </a:r>
            <a:r>
              <a:rPr lang="es-ES" sz="3200" dirty="0">
                <a:latin typeface="Helvetica Neue Light"/>
                <a:cs typeface="Helvetica Neue Light"/>
              </a:rPr>
              <a:t>el aportante </a:t>
            </a:r>
            <a:r>
              <a:rPr lang="es-ES" sz="3200" b="1" dirty="0" smtClean="0">
                <a:latin typeface="Helvetica Neue"/>
                <a:cs typeface="Helvetica Neue"/>
              </a:rPr>
              <a:t>había realizado el aporte por ese cotizante</a:t>
            </a:r>
            <a:endParaRPr lang="es-ES" sz="3200" dirty="0">
              <a:latin typeface="Helvetica Neue Light"/>
              <a:cs typeface="Helvetica Neue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17857" y="1007073"/>
            <a:ext cx="6898646" cy="222507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11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s-ES" sz="6000" dirty="0" smtClean="0">
                <a:solidFill>
                  <a:srgbClr val="BB1A0E"/>
                </a:solidFill>
              </a:rPr>
              <a:t>El </a:t>
            </a:r>
          </a:p>
          <a:p>
            <a:pPr algn="l">
              <a:lnSpc>
                <a:spcPct val="70000"/>
              </a:lnSpc>
            </a:pPr>
            <a:r>
              <a:rPr lang="es-ES" sz="4400" dirty="0">
                <a:solidFill>
                  <a:srgbClr val="BB1A0E"/>
                </a:solidFill>
              </a:rPr>
              <a:t>i</a:t>
            </a:r>
            <a:r>
              <a:rPr lang="es-ES" sz="4400" dirty="0" smtClean="0">
                <a:solidFill>
                  <a:srgbClr val="BB1A0E"/>
                </a:solidFill>
              </a:rPr>
              <a:t>ncumplimiento se </a:t>
            </a:r>
          </a:p>
          <a:p>
            <a:pPr algn="l">
              <a:lnSpc>
                <a:spcPct val="70000"/>
              </a:lnSpc>
            </a:pPr>
            <a:r>
              <a:rPr lang="es-ES" sz="4400" dirty="0">
                <a:solidFill>
                  <a:srgbClr val="BB1A0E"/>
                </a:solidFill>
              </a:rPr>
              <a:t>p</a:t>
            </a:r>
            <a:r>
              <a:rPr lang="es-ES" sz="4400" dirty="0" smtClean="0">
                <a:solidFill>
                  <a:srgbClr val="BB1A0E"/>
                </a:solidFill>
              </a:rPr>
              <a:t>resenta</a:t>
            </a:r>
          </a:p>
          <a:p>
            <a:pPr algn="l">
              <a:lnSpc>
                <a:spcPct val="70000"/>
              </a:lnSpc>
            </a:pPr>
            <a:r>
              <a:rPr lang="es-ES" sz="4400" dirty="0" smtClean="0">
                <a:solidFill>
                  <a:srgbClr val="BB1A0E"/>
                </a:solidFill>
              </a:rPr>
              <a:t>cuando</a:t>
            </a:r>
            <a:endParaRPr lang="es-ES" sz="4400" dirty="0">
              <a:solidFill>
                <a:srgbClr val="BB1A0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" y="3790628"/>
            <a:ext cx="12179300" cy="158874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6000" b="1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Las acciones de </a:t>
            </a:r>
            <a:r>
              <a:rPr lang="es-ES" sz="6000" b="1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las </a:t>
            </a:r>
            <a:r>
              <a:rPr lang="es-ES" sz="7100" b="1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Administradoras</a:t>
            </a:r>
            <a:endParaRPr lang="es-ES" sz="7100" b="1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67428" y="5104334"/>
            <a:ext cx="7558502" cy="110322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900" dirty="0" smtClean="0">
                <a:solidFill>
                  <a:srgbClr val="E3524A"/>
                </a:solidFill>
                <a:latin typeface="Helvetica Light"/>
                <a:cs typeface="Helvetica Light"/>
              </a:rPr>
              <a:t>son esenciales </a:t>
            </a:r>
            <a:r>
              <a:rPr lang="es-ES" sz="3900" dirty="0">
                <a:solidFill>
                  <a:srgbClr val="E3524A"/>
                </a:solidFill>
                <a:latin typeface="Helvetica Light"/>
                <a:cs typeface="Helvetica Light"/>
              </a:rPr>
              <a:t>para recuperar y depurar la cartera del </a:t>
            </a:r>
            <a:r>
              <a:rPr lang="es-ES" sz="3900" dirty="0" smtClean="0">
                <a:solidFill>
                  <a:srgbClr val="E3524A"/>
                </a:solidFill>
                <a:latin typeface="Helvetica Light"/>
                <a:cs typeface="Helvetica Light"/>
              </a:rPr>
              <a:t>Sistema.</a:t>
            </a:r>
            <a:endParaRPr lang="es-ES" sz="3900" dirty="0">
              <a:solidFill>
                <a:srgbClr val="E3524A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22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861419" y="964103"/>
            <a:ext cx="9967116" cy="89240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5000" b="1" dirty="0">
                <a:solidFill>
                  <a:srgbClr val="E3524A"/>
                </a:solidFill>
                <a:latin typeface="Helvetica"/>
                <a:cs typeface="Helvetica"/>
              </a:rPr>
              <a:t>Por ejemplo: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73588" y="2142080"/>
            <a:ext cx="9467889" cy="427794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Hoy 10 de octubre de 2013, Alimentos Ltda. está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obligado a realizar sus aportes el día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8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de cada mes. En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agosto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de 2013 la empresa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realizó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el pago de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los aportes de sus empleados. En el mes de septiembre no realizó los aportes correspondientes ni reportó novedades. </a:t>
            </a:r>
            <a:endParaRPr lang="es-ES" sz="3000" dirty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endParaRPr lang="es-ES" sz="3000" dirty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L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a Administradora</a:t>
            </a:r>
            <a:r>
              <a:rPr lang="es-ES" sz="3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está obligada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a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comunicarle al aportante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el aviso de incumplimiento en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octubre. </a:t>
            </a:r>
            <a:endParaRPr lang="es-ES" sz="3000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861419" y="964103"/>
            <a:ext cx="9967116" cy="89240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5000" b="1" dirty="0">
                <a:solidFill>
                  <a:srgbClr val="E3524A"/>
                </a:solidFill>
                <a:latin typeface="Helvetica"/>
                <a:cs typeface="Helvetica"/>
              </a:rPr>
              <a:t>Por ejemplo: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73588" y="2254960"/>
            <a:ext cx="9467889" cy="335461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Hoy 10 de octubre de 2013, Enviamos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S.A.S está obligado a realizar sus aportes el día 6 de cada mes. En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agosto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de 2013 la empresa no realizó el pago de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los aportes para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los meses de </a:t>
            </a:r>
            <a:r>
              <a:rPr lang="es-ES" sz="3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junio, julio y agosto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. </a:t>
            </a:r>
            <a:endParaRPr lang="es-ES" sz="3000" dirty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endParaRPr lang="es-ES" sz="3000" dirty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L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a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Administradora </a:t>
            </a:r>
            <a:r>
              <a:rPr lang="es-ES" sz="3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no está obligada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a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comunicarle al aportante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el aviso de incumplimiento en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octubre.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861419" y="964103"/>
            <a:ext cx="9967116" cy="89240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5000" b="1" dirty="0">
                <a:solidFill>
                  <a:srgbClr val="E3524A"/>
                </a:solidFill>
                <a:latin typeface="Helvetica"/>
                <a:cs typeface="Helvetica"/>
              </a:rPr>
              <a:t>Por ejemplo: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73588" y="2254960"/>
            <a:ext cx="9467889" cy="427794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Hoy 10 de octubre de 2013, Vigilancia S.A. está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obligado a realizar sus aportes el día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3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de cada mes. En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septiembre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de 2013 la empresa no realizó el pago de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los aportes de uno de sus 55 empleados. La empresa había realizado los aportes de ese empleado para agosto y no reportó novedades. </a:t>
            </a:r>
            <a:endParaRPr lang="es-ES" sz="3000" dirty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endParaRPr lang="es-ES" sz="3000" dirty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L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a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Administradora</a:t>
            </a:r>
            <a:r>
              <a:rPr lang="es-ES" sz="3000" b="1" dirty="0">
                <a:solidFill>
                  <a:srgbClr val="000000"/>
                </a:solidFill>
                <a:latin typeface="Helvetica Neue Light"/>
                <a:cs typeface="Helvetica Neue Light"/>
              </a:rPr>
              <a:t> </a:t>
            </a:r>
            <a:r>
              <a:rPr lang="es-ES" sz="3000" b="1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NO </a:t>
            </a:r>
            <a:r>
              <a:rPr lang="es-ES" sz="3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está obligada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a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comunicarle al aportante </a:t>
            </a:r>
            <a:r>
              <a:rPr lang="es-ES" sz="3000" dirty="0">
                <a:solidFill>
                  <a:srgbClr val="000000"/>
                </a:solidFill>
                <a:latin typeface="Helvetica Neue Light"/>
                <a:cs typeface="Helvetica Neue Light"/>
              </a:rPr>
              <a:t>el aviso de incumplimiento </a:t>
            </a:r>
            <a:r>
              <a:rPr lang="es-ES" sz="3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octubre. </a:t>
            </a:r>
            <a:endParaRPr lang="es-ES" sz="3000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095151" y="1429279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447462" y="1668845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08977" y="1919550"/>
            <a:ext cx="4802727" cy="139099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Eficiente</a:t>
            </a:r>
          </a:p>
          <a:p>
            <a:r>
              <a:rPr lang="es-ES" sz="2400" b="0" dirty="0" smtClean="0">
                <a:latin typeface="Helvetica Neue Light"/>
                <a:cs typeface="Helvetica Neue Light"/>
              </a:rPr>
              <a:t>(contenido </a:t>
            </a:r>
          </a:p>
          <a:p>
            <a:r>
              <a:rPr lang="es-ES" sz="2400" b="0" dirty="0" smtClean="0">
                <a:latin typeface="Helvetica Neue Light"/>
                <a:cs typeface="Helvetica Neue Light"/>
              </a:rPr>
              <a:t>y canal de </a:t>
            </a:r>
          </a:p>
          <a:p>
            <a:r>
              <a:rPr lang="es-ES" sz="2400" b="0" dirty="0" smtClean="0">
                <a:latin typeface="Helvetica Neue Light"/>
                <a:cs typeface="Helvetica Neue Light"/>
              </a:rPr>
              <a:t>comunicación) </a:t>
            </a:r>
            <a:endParaRPr lang="es-ES" sz="2400" b="0" dirty="0">
              <a:latin typeface="Helvetica Neue Light"/>
              <a:cs typeface="Helvetica Neue Ligh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08977" y="3310548"/>
            <a:ext cx="7415374" cy="11078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 smtClean="0">
                <a:latin typeface="Helvetica Neue Light"/>
                <a:cs typeface="Helvetica Neue Light"/>
              </a:rPr>
              <a:t>en un mismo aviso la Administradora</a:t>
            </a:r>
          </a:p>
          <a:p>
            <a:r>
              <a:rPr lang="es-ES" sz="3200" dirty="0" smtClean="0">
                <a:latin typeface="Helvetica Neue Light"/>
                <a:cs typeface="Helvetica Neue Light"/>
              </a:rPr>
              <a:t>depura y/o cobra </a:t>
            </a:r>
            <a:endParaRPr lang="es-ES" sz="3200" dirty="0">
              <a:latin typeface="Helvetica Neue Light"/>
              <a:cs typeface="Helvetica Neue Ligh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104035" y="742575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7-29 a la(s) 11.1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7" y="2283998"/>
            <a:ext cx="4119153" cy="453212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98294" y="1414605"/>
            <a:ext cx="7977382" cy="196961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La	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   	</a:t>
            </a:r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		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 recomienda </a:t>
            </a:r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que se</a:t>
            </a:r>
          </a:p>
          <a:p>
            <a:pPr algn="r"/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 comunique por vía 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telefónica porque es </a:t>
            </a:r>
            <a:endParaRPr lang="es-ES" sz="40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2" descr="C:\Users\pacero\Documents\UGPP\Identidad Visual Corporativa\logosimbolo-slogancurv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98" r="-3697" b="14170"/>
          <a:stretch/>
        </p:blipFill>
        <p:spPr bwMode="auto">
          <a:xfrm>
            <a:off x="4705005" y="1576737"/>
            <a:ext cx="1791103" cy="7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484351" y="4550061"/>
            <a:ext cx="5129317" cy="49193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dirty="0" smtClean="0">
                <a:latin typeface="Helvetica Neue Light"/>
                <a:cs typeface="Helvetica Neue Light"/>
              </a:rPr>
              <a:t>Una comunicación </a:t>
            </a:r>
            <a:r>
              <a:rPr lang="es-ES" b="1" dirty="0" smtClean="0">
                <a:solidFill>
                  <a:srgbClr val="E3524A"/>
                </a:solidFill>
                <a:latin typeface="Helvetica Neue"/>
                <a:cs typeface="Helvetica Neue"/>
              </a:rPr>
              <a:t>rápida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484351" y="5218656"/>
            <a:ext cx="5129317" cy="122982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dirty="0" smtClean="0">
                <a:solidFill>
                  <a:srgbClr val="000000"/>
                </a:solidFill>
                <a:latin typeface="Helvetica Light"/>
                <a:cs typeface="Helvetica Light"/>
              </a:rPr>
              <a:t>Permite verificar y corregir reporte de novedades e incentivar el pago temprano </a:t>
            </a:r>
            <a:r>
              <a:rPr lang="es-ES" b="1" dirty="0" smtClean="0">
                <a:solidFill>
                  <a:srgbClr val="E3524A"/>
                </a:solidFill>
                <a:latin typeface="Helvetica"/>
                <a:cs typeface="Helvetica"/>
              </a:rPr>
              <a:t>en 1 paso</a:t>
            </a:r>
          </a:p>
        </p:txBody>
      </p:sp>
    </p:spTree>
    <p:extLst>
      <p:ext uri="{BB962C8B-B14F-4D97-AF65-F5344CB8AC3E}">
        <p14:creationId xmlns:p14="http://schemas.microsoft.com/office/powerpoint/2010/main" val="37456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41015" y="500475"/>
            <a:ext cx="9247849" cy="118883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500" dirty="0">
                <a:solidFill>
                  <a:srgbClr val="000000"/>
                </a:solidFill>
                <a:latin typeface="Helvetica Light"/>
                <a:cs typeface="Helvetica Light"/>
              </a:rPr>
              <a:t>Sin embargo, la Administradora puede decidir si lo realiza </a:t>
            </a:r>
            <a:r>
              <a:rPr lang="es-ES" sz="3500" b="1" dirty="0">
                <a:solidFill>
                  <a:srgbClr val="E3524A"/>
                </a:solidFill>
                <a:latin typeface="Helvetica"/>
                <a:cs typeface="Helvetica"/>
              </a:rPr>
              <a:t>por escrito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853740" y="2889695"/>
            <a:ext cx="2927182" cy="135406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4000" dirty="0" smtClean="0">
                <a:latin typeface="Helvetica Light"/>
                <a:cs typeface="Helvetica Light"/>
              </a:rPr>
              <a:t>Correo electrónico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853740" y="5816811"/>
            <a:ext cx="4451500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4000" dirty="0" smtClean="0">
                <a:latin typeface="Helvetica Light"/>
                <a:cs typeface="Helvetica Light"/>
              </a:rPr>
              <a:t>Correspondencia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884828" y="2625354"/>
            <a:ext cx="3030585" cy="135406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4000" dirty="0" smtClean="0">
                <a:latin typeface="Helvetica Light"/>
                <a:cs typeface="Helvetica Light"/>
              </a:rPr>
              <a:t>Mensaje </a:t>
            </a:r>
          </a:p>
          <a:p>
            <a:r>
              <a:rPr lang="es-ES" sz="4000" dirty="0" smtClean="0">
                <a:latin typeface="Helvetica Light"/>
                <a:cs typeface="Helvetica Light"/>
              </a:rPr>
              <a:t>de texto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323362" y="5816811"/>
            <a:ext cx="1378272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4000" dirty="0" smtClean="0">
                <a:latin typeface="Helvetica Light"/>
                <a:cs typeface="Helvetica Light"/>
              </a:rPr>
              <a:t>Fax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88" y="5573201"/>
            <a:ext cx="2073552" cy="13452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88" y="2281424"/>
            <a:ext cx="2073552" cy="21014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246" y="2281427"/>
            <a:ext cx="939582" cy="16567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8" y="5473273"/>
            <a:ext cx="1445137" cy="144513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80188" y="7407737"/>
            <a:ext cx="6550300" cy="86162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dirty="0" smtClean="0">
                <a:solidFill>
                  <a:srgbClr val="BB190E"/>
                </a:solidFill>
                <a:latin typeface="Helvetica Light"/>
                <a:cs typeface="Helvetica Light"/>
              </a:rPr>
              <a:t>*En la Guía encuentran los contenidos sugeridos para las comunicaciones </a:t>
            </a:r>
          </a:p>
        </p:txBody>
      </p:sp>
    </p:spTree>
    <p:extLst>
      <p:ext uri="{BB962C8B-B14F-4D97-AF65-F5344CB8AC3E}">
        <p14:creationId xmlns:p14="http://schemas.microsoft.com/office/powerpoint/2010/main" val="18029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2193000" y="1755036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413096" y="1976964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750938" y="2308733"/>
            <a:ext cx="4802727" cy="12463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Aprovecha </a:t>
            </a:r>
          </a:p>
          <a:p>
            <a:r>
              <a:rPr lang="es-ES" sz="3000" dirty="0" smtClean="0"/>
              <a:t>Economías </a:t>
            </a:r>
          </a:p>
          <a:p>
            <a:r>
              <a:rPr lang="es-ES" sz="3000" dirty="0" smtClean="0"/>
              <a:t>De Escala </a:t>
            </a:r>
            <a:endParaRPr lang="es-ES" sz="3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63926" y="3362034"/>
            <a:ext cx="7415374" cy="11078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 smtClean="0">
                <a:latin typeface="Helvetica Neue Light"/>
                <a:cs typeface="Helvetica Neue Light"/>
              </a:rPr>
              <a:t>porque se puede comunicar</a:t>
            </a:r>
          </a:p>
          <a:p>
            <a:r>
              <a:rPr lang="es-ES" sz="3200" dirty="0" smtClean="0">
                <a:latin typeface="Helvetica Neue Light"/>
                <a:cs typeface="Helvetica Neue Light"/>
              </a:rPr>
              <a:t>en conjunto </a:t>
            </a:r>
            <a:endParaRPr lang="es-ES" sz="3200" dirty="0">
              <a:latin typeface="Helvetica Neue Light"/>
              <a:cs typeface="Helvetica Neue Ligh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213771" y="3671093"/>
            <a:ext cx="7415374" cy="61540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 smtClean="0">
                <a:latin typeface="Helvetica Neue Light"/>
                <a:cs typeface="Helvetica Neue Light"/>
              </a:rPr>
              <a:t>Los promovemos</a:t>
            </a:r>
            <a:endParaRPr lang="es-ES" sz="3200" dirty="0">
              <a:latin typeface="Helvetica Neue Light"/>
              <a:cs typeface="Helvetica Neue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13771" y="4424128"/>
            <a:ext cx="7415374" cy="61540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3200">
                <a:latin typeface="Helvetica Neue Light"/>
                <a:cs typeface="Helvetica Neue Light"/>
              </a:defRPr>
            </a:lvl1pPr>
          </a:lstStyle>
          <a:p>
            <a:r>
              <a:rPr lang="es-ES" dirty="0" smtClean="0"/>
              <a:t>Generan eficiencia en la comunicación 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56895" y="3712328"/>
            <a:ext cx="3456876" cy="174571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3700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Avisos de incumplimiento conjuntos</a:t>
            </a:r>
          </a:p>
          <a:p>
            <a:pPr algn="r">
              <a:lnSpc>
                <a:spcPct val="70000"/>
              </a:lnSpc>
            </a:pPr>
            <a:endParaRPr lang="es-ES" sz="3700" dirty="0">
              <a:solidFill>
                <a:srgbClr val="BB1A0E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362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666766" y="1250017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019077" y="1489583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4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83450" y="1820322"/>
            <a:ext cx="4802727" cy="161567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Articulado con</a:t>
            </a:r>
          </a:p>
          <a:p>
            <a:r>
              <a:rPr lang="es-ES" sz="3000" dirty="0" smtClean="0"/>
              <a:t>el </a:t>
            </a:r>
          </a:p>
          <a:p>
            <a:r>
              <a:rPr lang="es-ES" sz="3000" dirty="0"/>
              <a:t>p</a:t>
            </a:r>
            <a:r>
              <a:rPr lang="es-ES" sz="3000" dirty="0" smtClean="0"/>
              <a:t>roceso de </a:t>
            </a:r>
          </a:p>
          <a:p>
            <a:r>
              <a:rPr lang="es-ES" sz="3000" dirty="0"/>
              <a:t>c</a:t>
            </a:r>
            <a:r>
              <a:rPr lang="es-ES" sz="3000" dirty="0" smtClean="0"/>
              <a:t>obro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4603011" y="628828"/>
            <a:ext cx="6187218" cy="922633"/>
          </a:xfrm>
          <a:prstGeom prst="rect">
            <a:avLst/>
          </a:prstGeom>
        </p:spPr>
        <p:txBody>
          <a:bodyPr vert="horz" lIns="121772" tIns="60885" rIns="121772" bIns="60885" rtlCol="0" anchor="ctr">
            <a:normAutofit fontScale="85000" lnSpcReduction="20000"/>
          </a:bodyPr>
          <a:lstStyle/>
          <a:p>
            <a:pPr algn="r" defTabSz="1217715">
              <a:spcBef>
                <a:spcPct val="0"/>
              </a:spcBef>
              <a:defRPr/>
            </a:pPr>
            <a:r>
              <a:rPr lang="es-CO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j-ea"/>
                <a:cs typeface="Helvetica"/>
              </a:rPr>
              <a:t>Proceso de Cobro </a:t>
            </a:r>
          </a:p>
          <a:p>
            <a:pPr algn="r" defTabSz="1217715">
              <a:spcBef>
                <a:spcPct val="0"/>
              </a:spcBef>
              <a:defRPr/>
            </a:pPr>
            <a:r>
              <a:rPr lang="es-CO" sz="3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j-ea"/>
                <a:cs typeface="Helvetica"/>
              </a:rPr>
              <a:t>CCF</a:t>
            </a:r>
            <a:endParaRPr lang="es-CO" sz="3700" dirty="0">
              <a:solidFill>
                <a:schemeClr val="tx1">
                  <a:lumMod val="95000"/>
                  <a:lumOff val="5000"/>
                </a:schemeClr>
              </a:solidFill>
              <a:latin typeface="Helvetica"/>
              <a:ea typeface="+mj-ea"/>
              <a:cs typeface="Helvetica"/>
            </a:endParaRPr>
          </a:p>
        </p:txBody>
      </p:sp>
      <p:cxnSp>
        <p:nvCxnSpPr>
          <p:cNvPr id="27" name="Conector recto 26"/>
          <p:cNvCxnSpPr>
            <a:endCxn id="66" idx="6"/>
          </p:cNvCxnSpPr>
          <p:nvPr/>
        </p:nvCxnSpPr>
        <p:spPr>
          <a:xfrm>
            <a:off x="1840289" y="6325914"/>
            <a:ext cx="8872004" cy="61456"/>
          </a:xfrm>
          <a:prstGeom prst="line">
            <a:avLst/>
          </a:prstGeom>
          <a:ln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lipse 33"/>
          <p:cNvSpPr/>
          <p:nvPr/>
        </p:nvSpPr>
        <p:spPr>
          <a:xfrm>
            <a:off x="1826470" y="5940234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36" name="Elipse 35"/>
          <p:cNvSpPr/>
          <p:nvPr/>
        </p:nvSpPr>
        <p:spPr>
          <a:xfrm>
            <a:off x="3237298" y="5975890"/>
            <a:ext cx="822960" cy="82296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39" name="Elipse 38"/>
          <p:cNvSpPr/>
          <p:nvPr/>
        </p:nvSpPr>
        <p:spPr>
          <a:xfrm>
            <a:off x="6573506" y="5951390"/>
            <a:ext cx="822960" cy="82296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cxnSp>
        <p:nvCxnSpPr>
          <p:cNvPr id="41" name="Conector recto 40"/>
          <p:cNvCxnSpPr/>
          <p:nvPr/>
        </p:nvCxnSpPr>
        <p:spPr>
          <a:xfrm>
            <a:off x="2189492" y="3358845"/>
            <a:ext cx="0" cy="2417313"/>
          </a:xfrm>
          <a:prstGeom prst="line">
            <a:avLst/>
          </a:prstGeom>
          <a:ln>
            <a:solidFill>
              <a:srgbClr val="BB19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670380" y="2031457"/>
            <a:ext cx="119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rgbClr val="BB190E"/>
                </a:solidFill>
                <a:latin typeface="Helvetica"/>
                <a:cs typeface="Helvetica"/>
              </a:rPr>
              <a:t>Fecha de pago</a:t>
            </a:r>
            <a:endParaRPr lang="es-ES" sz="2200" dirty="0">
              <a:solidFill>
                <a:srgbClr val="BB190E"/>
              </a:solidFill>
              <a:latin typeface="Helvetica"/>
              <a:cs typeface="Helvetica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975818" y="3739169"/>
            <a:ext cx="2565028" cy="1938992"/>
            <a:chOff x="2144847" y="3258112"/>
            <a:chExt cx="2565028" cy="1938992"/>
          </a:xfrm>
        </p:grpSpPr>
        <p:sp>
          <p:nvSpPr>
            <p:cNvPr id="46" name="CuadroTexto 45"/>
            <p:cNvSpPr txBox="1"/>
            <p:nvPr/>
          </p:nvSpPr>
          <p:spPr>
            <a:xfrm>
              <a:off x="2144847" y="3258112"/>
              <a:ext cx="25650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E3524A"/>
                  </a:solidFill>
                  <a:latin typeface="Helvetica"/>
                  <a:cs typeface="Helvetica"/>
                </a:rPr>
                <a:t>Aviso de Incumplimiento</a:t>
              </a:r>
            </a:p>
            <a:p>
              <a:pPr algn="ctr"/>
              <a:r>
                <a:rPr lang="es-ES" dirty="0" smtClean="0">
                  <a:solidFill>
                    <a:srgbClr val="E3524A"/>
                  </a:solidFill>
                  <a:latin typeface="Helvetica"/>
                  <a:cs typeface="Helvetica"/>
                </a:rPr>
                <a:t>10 días</a:t>
              </a:r>
            </a:p>
            <a:p>
              <a:pPr algn="ctr"/>
              <a:r>
                <a:rPr lang="es-ES" dirty="0">
                  <a:solidFill>
                    <a:srgbClr val="E3524A"/>
                  </a:solidFill>
                  <a:latin typeface="Helvetica"/>
                  <a:cs typeface="Helvetica"/>
                </a:rPr>
                <a:t>16/08/13</a:t>
              </a:r>
            </a:p>
            <a:p>
              <a:pPr algn="ctr"/>
              <a:endParaRPr lang="es-ES" dirty="0">
                <a:solidFill>
                  <a:srgbClr val="E3524A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47" name="Conector recto 46"/>
            <p:cNvCxnSpPr/>
            <p:nvPr/>
          </p:nvCxnSpPr>
          <p:spPr>
            <a:xfrm>
              <a:off x="2172534" y="4422944"/>
              <a:ext cx="0" cy="463536"/>
            </a:xfrm>
            <a:prstGeom prst="line">
              <a:avLst/>
            </a:prstGeom>
            <a:ln>
              <a:solidFill>
                <a:srgbClr val="E3524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2144847" y="4853930"/>
              <a:ext cx="492790" cy="0"/>
            </a:xfrm>
            <a:prstGeom prst="line">
              <a:avLst/>
            </a:prstGeom>
            <a:ln>
              <a:solidFill>
                <a:srgbClr val="E3524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4217085" y="4862395"/>
              <a:ext cx="492790" cy="0"/>
            </a:xfrm>
            <a:prstGeom prst="line">
              <a:avLst/>
            </a:prstGeom>
            <a:ln>
              <a:solidFill>
                <a:srgbClr val="E3524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4709875" y="4390394"/>
              <a:ext cx="0" cy="463536"/>
            </a:xfrm>
            <a:prstGeom prst="line">
              <a:avLst/>
            </a:prstGeom>
            <a:ln>
              <a:solidFill>
                <a:srgbClr val="E3524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Elipse 65"/>
          <p:cNvSpPr/>
          <p:nvPr/>
        </p:nvSpPr>
        <p:spPr>
          <a:xfrm>
            <a:off x="9889333" y="5975890"/>
            <a:ext cx="822960" cy="822960"/>
          </a:xfrm>
          <a:prstGeom prst="ellipse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514003" y="2855802"/>
            <a:ext cx="135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rgbClr val="BB190E"/>
                </a:solidFill>
                <a:latin typeface="Helvetica"/>
                <a:cs typeface="Helvetica"/>
              </a:rPr>
              <a:t>01/07/13</a:t>
            </a:r>
            <a:endParaRPr lang="es-ES" sz="2200" dirty="0">
              <a:solidFill>
                <a:srgbClr val="BB190E"/>
              </a:solidFill>
              <a:latin typeface="Helvetica"/>
              <a:cs typeface="Helvetica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70380" y="7588332"/>
            <a:ext cx="666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Tenemos un mes y diez días para realizar el aviso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60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177506" y="2705569"/>
            <a:ext cx="319355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823649" y="2705570"/>
            <a:ext cx="319355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798990" y="4264123"/>
            <a:ext cx="3378516" cy="37944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Responsables directos del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0" y="1889855"/>
            <a:ext cx="12179299" cy="8403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/>
            <a:r>
              <a:rPr lang="es-ES" sz="4700" dirty="0">
                <a:solidFill>
                  <a:srgbClr val="262626"/>
                </a:solidFill>
                <a:latin typeface="Helvetica Light"/>
                <a:cs typeface="Helvetica Light"/>
              </a:rPr>
              <a:t>Las Administradoras son 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321110" y="4973376"/>
            <a:ext cx="3193560" cy="37944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dirty="0"/>
              <a:t>de la cartera del </a:t>
            </a:r>
            <a:r>
              <a:rPr lang="es-ES" dirty="0" smtClean="0"/>
              <a:t>Sistema.</a:t>
            </a:r>
            <a:endParaRPr lang="es-E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23650" y="4650050"/>
            <a:ext cx="3193558" cy="97088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8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cobro </a:t>
            </a:r>
            <a:r>
              <a:rPr lang="es-ES" sz="3800" dirty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oportuno y </a:t>
            </a:r>
            <a:r>
              <a:rPr lang="es-ES" sz="38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eficiente.</a:t>
            </a:r>
            <a:endParaRPr lang="es-ES" sz="3800" dirty="0">
              <a:solidFill>
                <a:srgbClr val="E3524A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21110" y="3672679"/>
            <a:ext cx="3193560" cy="97088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70000"/>
              </a:lnSpc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dirty="0">
                <a:solidFill>
                  <a:srgbClr val="BB1A0E"/>
                </a:solidFill>
              </a:rPr>
              <a:t>Custodios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8466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466254" y="2020506"/>
            <a:ext cx="7558502" cy="110322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La </a:t>
            </a:r>
          </a:p>
          <a:p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4834" y="3716754"/>
            <a:ext cx="12179300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sz="7900" dirty="0">
                <a:solidFill>
                  <a:srgbClr val="E3524A"/>
                </a:solidFill>
              </a:rPr>
              <a:t>a</a:t>
            </a:r>
            <a:r>
              <a:rPr lang="es-ES" sz="7900" dirty="0" smtClean="0">
                <a:solidFill>
                  <a:srgbClr val="E3524A"/>
                </a:solidFill>
              </a:rPr>
              <a:t>poyar y controlar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95033" y="5120869"/>
            <a:ext cx="7570830" cy="68721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4000" dirty="0" smtClean="0"/>
              <a:t>la implementación </a:t>
            </a:r>
            <a:endParaRPr lang="es-ES" sz="4000" dirty="0"/>
          </a:p>
        </p:txBody>
      </p:sp>
      <p:pic>
        <p:nvPicPr>
          <p:cNvPr id="5" name="Picture 2" descr="C:\Users\pacero\Documents\UGPP\Identidad Visual Corporativa\logosimbolo-slogancurva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98" r="-3697" b="14170"/>
          <a:stretch/>
        </p:blipFill>
        <p:spPr bwMode="auto">
          <a:xfrm>
            <a:off x="2595033" y="2746694"/>
            <a:ext cx="2043014" cy="8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638047" y="2572120"/>
            <a:ext cx="7558502" cy="110322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e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stá para </a:t>
            </a:r>
          </a:p>
          <a:p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202166" y="2705570"/>
            <a:ext cx="4310307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693285" y="2705570"/>
            <a:ext cx="4323924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0" y="1889855"/>
            <a:ext cx="12179299" cy="8403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/>
            <a:r>
              <a:rPr lang="es-ES" sz="47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Apoyamos a las Administradoras</a:t>
            </a:r>
            <a:endParaRPr lang="es-ES" sz="4700" dirty="0">
              <a:solidFill>
                <a:srgbClr val="262626"/>
              </a:solidFill>
              <a:latin typeface="Helvetica Light"/>
              <a:cs typeface="Helvetica Light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206576" y="4387077"/>
            <a:ext cx="3193560" cy="37944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dirty="0" smtClean="0"/>
              <a:t>Preguntas frecuentes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644610" y="3704093"/>
            <a:ext cx="3193558" cy="56154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8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Resolución</a:t>
            </a:r>
            <a:endParaRPr lang="es-ES" sz="3800" dirty="0">
              <a:solidFill>
                <a:srgbClr val="E3524A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206576" y="3196571"/>
            <a:ext cx="4757440" cy="176033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70000"/>
              </a:lnSpc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dirty="0" smtClean="0">
                <a:solidFill>
                  <a:srgbClr val="BB1A0E"/>
                </a:solidFill>
              </a:rPr>
              <a:t>Página Web</a:t>
            </a:r>
          </a:p>
          <a:p>
            <a:r>
              <a:rPr lang="es-ES" dirty="0" smtClean="0">
                <a:solidFill>
                  <a:srgbClr val="BB1A0E"/>
                </a:solidFill>
              </a:rPr>
              <a:t> </a:t>
            </a:r>
            <a:r>
              <a:rPr lang="es-ES" sz="2000" b="1" i="1" dirty="0">
                <a:latin typeface="Helvetica Neue"/>
                <a:cs typeface="Helvetica Neue"/>
              </a:rPr>
              <a:t>En desarrollo </a:t>
            </a:r>
          </a:p>
          <a:p>
            <a:endParaRPr lang="es-ES" dirty="0" smtClean="0">
              <a:solidFill>
                <a:srgbClr val="BB1A0E"/>
              </a:solidFill>
            </a:endParaRPr>
          </a:p>
          <a:p>
            <a:endParaRPr lang="es-ES" dirty="0">
              <a:solidFill>
                <a:srgbClr val="BB1A0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44610" y="4732067"/>
            <a:ext cx="3193558" cy="97088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8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Guías actualizadas</a:t>
            </a:r>
            <a:endParaRPr lang="es-ES" sz="3800" dirty="0">
              <a:solidFill>
                <a:srgbClr val="E3524A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23651" y="6138879"/>
            <a:ext cx="3193558" cy="56154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8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Talleres</a:t>
            </a:r>
            <a:endParaRPr lang="es-ES" sz="3800" dirty="0">
              <a:solidFill>
                <a:srgbClr val="E3524A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206576" y="5433814"/>
            <a:ext cx="3193560" cy="178956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70000"/>
              </a:lnSpc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dirty="0" smtClean="0">
                <a:solidFill>
                  <a:srgbClr val="BB1A0E"/>
                </a:solidFill>
              </a:rPr>
              <a:t>Correo electrónico</a:t>
            </a:r>
          </a:p>
          <a:p>
            <a:endParaRPr lang="es-ES" dirty="0" smtClean="0">
              <a:solidFill>
                <a:srgbClr val="BB1A0E"/>
              </a:solidFill>
            </a:endParaRPr>
          </a:p>
          <a:p>
            <a:endParaRPr lang="es-ES" dirty="0">
              <a:solidFill>
                <a:srgbClr val="BB1A0E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202166" y="6320980"/>
            <a:ext cx="3193560" cy="37944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dirty="0" smtClean="0"/>
              <a:t>Resolver dudas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959264" y="2867148"/>
            <a:ext cx="7558502" cy="158335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Y controlamos </a:t>
            </a:r>
          </a:p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el correcto cumplimiento </a:t>
            </a:r>
          </a:p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del 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917195" y="4450507"/>
            <a:ext cx="12179300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sz="7900" dirty="0" smtClean="0">
                <a:solidFill>
                  <a:srgbClr val="E3524A"/>
                </a:solidFill>
              </a:rPr>
              <a:t>estándar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9267674" y="2679250"/>
            <a:ext cx="255003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042068" y="2679250"/>
            <a:ext cx="2619853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62591" y="2705570"/>
            <a:ext cx="2212612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6118652" y="2705570"/>
            <a:ext cx="2541791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62591" y="3772634"/>
            <a:ext cx="3193559" cy="8016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700" b="1"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 smtClean="0"/>
              <a:t>No </a:t>
            </a:r>
          </a:p>
          <a:p>
            <a:pPr>
              <a:lnSpc>
                <a:spcPct val="80000"/>
              </a:lnSpc>
            </a:pPr>
            <a:r>
              <a:rPr lang="es-ES" dirty="0" smtClean="0"/>
              <a:t>comunican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042068" y="3830186"/>
            <a:ext cx="3193559" cy="8016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700" b="1">
                <a:latin typeface="Helvetica Neue"/>
                <a:cs typeface="Helvetica Neue"/>
              </a:defRPr>
            </a:lvl1pPr>
          </a:lstStyle>
          <a:p>
            <a:r>
              <a:rPr lang="es-ES" dirty="0" smtClean="0"/>
              <a:t>Comunican </a:t>
            </a:r>
          </a:p>
          <a:p>
            <a:r>
              <a:rPr lang="es-ES" dirty="0" smtClean="0"/>
              <a:t>tarde el aviso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118652" y="3802566"/>
            <a:ext cx="3193559" cy="8016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700" b="1">
                <a:latin typeface="Helvetica Neue"/>
                <a:cs typeface="Helvetica Neue"/>
              </a:defRPr>
            </a:lvl1pPr>
          </a:lstStyle>
          <a:p>
            <a:r>
              <a:rPr lang="es-ES" dirty="0" smtClean="0"/>
              <a:t>El aviso </a:t>
            </a:r>
          </a:p>
          <a:p>
            <a:r>
              <a:rPr lang="es-ES" dirty="0" smtClean="0"/>
              <a:t>no cumple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042068" y="4437640"/>
            <a:ext cx="2953116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/>
              <a:t>por </a:t>
            </a:r>
            <a:r>
              <a:rPr lang="es-ES" dirty="0" smtClean="0"/>
              <a:t>fuera del término</a:t>
            </a:r>
          </a:p>
          <a:p>
            <a:r>
              <a:rPr lang="es-ES" dirty="0" smtClean="0"/>
              <a:t>establecido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118652" y="4437640"/>
            <a:ext cx="3193559" cy="135406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 smtClean="0"/>
              <a:t>los parámetros </a:t>
            </a:r>
          </a:p>
          <a:p>
            <a:r>
              <a:rPr lang="es-ES" dirty="0" smtClean="0"/>
              <a:t>mínimos de</a:t>
            </a:r>
          </a:p>
          <a:p>
            <a:r>
              <a:rPr lang="es-ES" dirty="0" smtClean="0"/>
              <a:t>contenido de </a:t>
            </a:r>
          </a:p>
          <a:p>
            <a:r>
              <a:rPr lang="es-ES" dirty="0" smtClean="0"/>
              <a:t>la Guía 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62591" y="4484803"/>
            <a:ext cx="3193559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2000" dirty="0" smtClean="0">
                <a:latin typeface="Helvetica Neue Light"/>
                <a:cs typeface="Helvetica Neue Light"/>
              </a:rPr>
              <a:t>el aviso de</a:t>
            </a:r>
          </a:p>
          <a:p>
            <a:r>
              <a:rPr lang="es-ES" sz="2000" dirty="0" smtClean="0">
                <a:latin typeface="Helvetica Neue Light"/>
                <a:cs typeface="Helvetica Neue Light"/>
              </a:rPr>
              <a:t>incumplimiento</a:t>
            </a:r>
            <a:endParaRPr lang="es-ES" sz="2000" dirty="0">
              <a:latin typeface="Helvetica Neue Light"/>
              <a:cs typeface="Helvetica Neue Light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551650" y="3772634"/>
            <a:ext cx="3193559" cy="104423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700" b="1"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 smtClean="0"/>
              <a:t>No tienen </a:t>
            </a:r>
          </a:p>
          <a:p>
            <a:pPr>
              <a:lnSpc>
                <a:spcPct val="80000"/>
              </a:lnSpc>
            </a:pPr>
            <a:r>
              <a:rPr lang="es-ES" dirty="0"/>
              <a:t>e</a:t>
            </a:r>
            <a:r>
              <a:rPr lang="es-ES" dirty="0" smtClean="0"/>
              <a:t>videncia </a:t>
            </a:r>
          </a:p>
          <a:p>
            <a:pPr>
              <a:lnSpc>
                <a:spcPct val="80000"/>
              </a:lnSpc>
            </a:pPr>
            <a:r>
              <a:rPr lang="es-ES" sz="2000" dirty="0" smtClean="0">
                <a:latin typeface="Helvetica Neue Light"/>
                <a:cs typeface="Helvetica Neue Light"/>
              </a:rPr>
              <a:t>del </a:t>
            </a:r>
            <a:r>
              <a:rPr lang="es-ES" sz="2000" dirty="0">
                <a:latin typeface="Helvetica Neue Light"/>
                <a:cs typeface="Helvetica Neue Light"/>
              </a:rPr>
              <a:t>envío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230702" y="627074"/>
            <a:ext cx="7558502" cy="110322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Las Administradoras </a:t>
            </a:r>
            <a:r>
              <a:rPr lang="es-ES" b="1" dirty="0" smtClean="0">
                <a:latin typeface="Helvetica Neue"/>
                <a:cs typeface="Helvetica Neue"/>
              </a:rPr>
              <a:t>incumplen</a:t>
            </a:r>
            <a:r>
              <a:rPr lang="es-ES" dirty="0" smtClean="0">
                <a:latin typeface="Helvetica Neue Light"/>
                <a:cs typeface="Helvetica Neue Light"/>
              </a:rPr>
              <a:t>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el estándar de cobro cuando: 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202166" y="2705570"/>
            <a:ext cx="4310307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693285" y="2705570"/>
            <a:ext cx="4323924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0" y="432973"/>
            <a:ext cx="12179299" cy="196961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Controlamos el cumplimiento cuando </a:t>
            </a:r>
            <a:r>
              <a:rPr lang="es-ES" sz="4000" b="1" dirty="0" smtClean="0">
                <a:solidFill>
                  <a:srgbClr val="262626"/>
                </a:solidFill>
                <a:latin typeface="Helvetica"/>
                <a:cs typeface="Helvetica"/>
              </a:rPr>
              <a:t>monitoreamos</a:t>
            </a:r>
            <a:r>
              <a:rPr lang="es-ES" sz="40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 el registro y</a:t>
            </a:r>
          </a:p>
          <a:p>
            <a:pPr algn="ctr"/>
            <a:r>
              <a:rPr lang="es-ES" sz="40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 </a:t>
            </a:r>
            <a:r>
              <a:rPr lang="es-ES" sz="4000" b="1" dirty="0" smtClean="0">
                <a:solidFill>
                  <a:srgbClr val="262626"/>
                </a:solidFill>
                <a:latin typeface="Helvetica"/>
                <a:cs typeface="Helvetica"/>
              </a:rPr>
              <a:t>validamos</a:t>
            </a:r>
            <a:r>
              <a:rPr lang="es-ES" sz="40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 la evidencia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753366" y="5176353"/>
            <a:ext cx="3193560" cy="37944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dirty="0" smtClean="0"/>
              <a:t>de la comunicación </a:t>
            </a:r>
            <a:endParaRPr lang="es-E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98990" y="4246625"/>
            <a:ext cx="3193558" cy="97088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8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Llevar un </a:t>
            </a:r>
          </a:p>
          <a:p>
            <a:pPr>
              <a:lnSpc>
                <a:spcPct val="70000"/>
              </a:lnSpc>
            </a:pPr>
            <a:r>
              <a:rPr lang="es-ES" sz="38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Registro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53366" y="4246625"/>
            <a:ext cx="3193560" cy="97088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70000"/>
              </a:lnSpc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dirty="0" smtClean="0">
                <a:solidFill>
                  <a:srgbClr val="BB1A0E"/>
                </a:solidFill>
              </a:rPr>
              <a:t>Conservar</a:t>
            </a:r>
          </a:p>
          <a:p>
            <a:r>
              <a:rPr lang="es-ES" dirty="0" smtClean="0">
                <a:solidFill>
                  <a:srgbClr val="BB1A0E"/>
                </a:solidFill>
              </a:rPr>
              <a:t>evidencia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823649" y="5176353"/>
            <a:ext cx="3193560" cy="37944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dirty="0" smtClean="0"/>
              <a:t>siguiendo la Guía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16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443416" y="838735"/>
            <a:ext cx="7558502" cy="62309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Las siguientes son 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1887307" y="1442038"/>
            <a:ext cx="12179300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sz="7900" dirty="0" smtClean="0">
                <a:solidFill>
                  <a:srgbClr val="BB190E"/>
                </a:solidFill>
              </a:rPr>
              <a:t>evidencias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22441" y="2888878"/>
            <a:ext cx="6869552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Constancia envío mensaje de texto </a:t>
            </a:r>
            <a:endParaRPr lang="es-ES" sz="3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422441" y="3706957"/>
            <a:ext cx="6367911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Guía envío de la correspondencia </a:t>
            </a:r>
            <a:endParaRPr lang="es-ES" sz="3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56666" y="4646371"/>
            <a:ext cx="5997505" cy="8770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Constancia correo electrónico enviado </a:t>
            </a:r>
            <a:endParaRPr lang="es-ES" sz="3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422441" y="5881057"/>
            <a:ext cx="5997505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Grabación de la llamada </a:t>
            </a:r>
            <a:endParaRPr lang="es-ES" sz="3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03018" y="7174839"/>
            <a:ext cx="7121071" cy="40508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2200" b="0" i="1" dirty="0" smtClean="0"/>
              <a:t>La evidencia debe ser conservada durante 5 años</a:t>
            </a:r>
            <a:endParaRPr lang="es-ES" sz="2200" b="0" i="1" dirty="0"/>
          </a:p>
        </p:txBody>
      </p:sp>
    </p:spTree>
    <p:extLst>
      <p:ext uri="{BB962C8B-B14F-4D97-AF65-F5344CB8AC3E}">
        <p14:creationId xmlns:p14="http://schemas.microsoft.com/office/powerpoint/2010/main" val="14611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3842353"/>
            <a:ext cx="12179300" cy="132944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5400" b="0">
                <a:solidFill>
                  <a:schemeClr val="bg1">
                    <a:lumMod val="9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dirty="0" smtClean="0">
                <a:solidFill>
                  <a:srgbClr val="E3524A"/>
                </a:solidFill>
              </a:rPr>
              <a:t>El Uso Eficiente de la Información</a:t>
            </a:r>
          </a:p>
          <a:p>
            <a:r>
              <a:rPr lang="es-ES" sz="5800" dirty="0" smtClean="0">
                <a:latin typeface="Helvetica Neue"/>
                <a:cs typeface="Helvetica Neue"/>
              </a:rPr>
              <a:t>es el segundo </a:t>
            </a:r>
            <a:r>
              <a:rPr lang="es-ES" sz="5800" dirty="0" smtClean="0">
                <a:latin typeface="Helvetica Neue"/>
                <a:cs typeface="Helvetica Neue"/>
              </a:rPr>
              <a:t>estándar….</a:t>
            </a:r>
            <a:endParaRPr lang="es-ES" sz="5300" dirty="0">
              <a:latin typeface="Helvetica Neue"/>
              <a:cs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06783" y="6009259"/>
            <a:ext cx="6898646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Art.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3-5 Resolución 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444 de 2013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90730" y="6326688"/>
            <a:ext cx="7414699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Guía para el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Uso Eficiente de la Información del 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Sistema de la Protección Social</a:t>
            </a:r>
          </a:p>
          <a:p>
            <a:r>
              <a:rPr lang="es-CO" dirty="0" smtClean="0">
                <a:solidFill>
                  <a:schemeClr val="bg1">
                    <a:lumMod val="95000"/>
                  </a:schemeClr>
                </a:solidFill>
              </a:rPr>
              <a:t>V.2.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-1269963" y="744351"/>
            <a:ext cx="12179300" cy="81545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¿Cuál información? </a:t>
            </a:r>
            <a:endParaRPr lang="es-ES" sz="71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092750" y="2014509"/>
            <a:ext cx="1814725" cy="1689550"/>
            <a:chOff x="351938" y="1732295"/>
            <a:chExt cx="1814725" cy="1689550"/>
          </a:xfrm>
        </p:grpSpPr>
        <p:sp>
          <p:nvSpPr>
            <p:cNvPr id="4" name="Elipse 3"/>
            <p:cNvSpPr/>
            <p:nvPr/>
          </p:nvSpPr>
          <p:spPr>
            <a:xfrm>
              <a:off x="351938" y="1732295"/>
              <a:ext cx="1814725" cy="168955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51938" y="1825044"/>
              <a:ext cx="18147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0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1</a:t>
              </a: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3272232" y="2297400"/>
            <a:ext cx="4802727" cy="8770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Datos de ubicación </a:t>
            </a:r>
          </a:p>
          <a:p>
            <a:r>
              <a:rPr lang="es-ES" sz="3000" dirty="0" smtClean="0"/>
              <a:t>y contacto del aportante</a:t>
            </a:r>
            <a:endParaRPr lang="es-ES" sz="3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72232" y="4670691"/>
            <a:ext cx="4802727" cy="8770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Reportes consolidados </a:t>
            </a:r>
          </a:p>
          <a:p>
            <a:r>
              <a:rPr lang="es-ES" sz="3000" b="0" dirty="0" smtClean="0">
                <a:latin typeface="Helvetica Neue Light"/>
                <a:cs typeface="Helvetica Neue Light"/>
              </a:rPr>
              <a:t>de cartera</a:t>
            </a:r>
            <a:endParaRPr lang="es-ES" sz="2400" b="0" dirty="0">
              <a:latin typeface="Helvetica Neue Light"/>
              <a:cs typeface="Helvetica Neue Ligh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272232" y="6890926"/>
            <a:ext cx="4802727" cy="8770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Reportes desagregados</a:t>
            </a:r>
          </a:p>
          <a:p>
            <a:r>
              <a:rPr lang="es-ES" sz="3000" b="0" dirty="0" smtClean="0">
                <a:latin typeface="Helvetica Neue Light"/>
                <a:cs typeface="Helvetica Neue Light"/>
              </a:rPr>
              <a:t>de cartera 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1092750" y="4264422"/>
            <a:ext cx="1814725" cy="1689550"/>
            <a:chOff x="351938" y="1732295"/>
            <a:chExt cx="1814725" cy="1689550"/>
          </a:xfrm>
        </p:grpSpPr>
        <p:sp>
          <p:nvSpPr>
            <p:cNvPr id="19" name="Elipse 18"/>
            <p:cNvSpPr/>
            <p:nvPr/>
          </p:nvSpPr>
          <p:spPr>
            <a:xfrm>
              <a:off x="351938" y="1732295"/>
              <a:ext cx="1814725" cy="1689550"/>
            </a:xfrm>
            <a:prstGeom prst="ellipse">
              <a:avLst/>
            </a:prstGeom>
            <a:solidFill>
              <a:srgbClr val="BB19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51938" y="1825044"/>
              <a:ext cx="18147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0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2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92750" y="6521800"/>
            <a:ext cx="1814725" cy="1689550"/>
            <a:chOff x="351938" y="1732295"/>
            <a:chExt cx="1814725" cy="1689550"/>
          </a:xfrm>
        </p:grpSpPr>
        <p:sp>
          <p:nvSpPr>
            <p:cNvPr id="22" name="Elipse 21"/>
            <p:cNvSpPr/>
            <p:nvPr/>
          </p:nvSpPr>
          <p:spPr>
            <a:xfrm>
              <a:off x="351938" y="1732295"/>
              <a:ext cx="1814725" cy="168955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351938" y="1825044"/>
              <a:ext cx="18147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0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aptura de pantalla 2013-08-09 a la(s) 9.2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42" y="2714743"/>
            <a:ext cx="3823267" cy="4638756"/>
          </a:xfrm>
          <a:prstGeom prst="rect">
            <a:avLst/>
          </a:prstGeom>
        </p:spPr>
      </p:pic>
      <p:sp>
        <p:nvSpPr>
          <p:cNvPr id="10" name="Llamada rectangular redondeada 9"/>
          <p:cNvSpPr/>
          <p:nvPr/>
        </p:nvSpPr>
        <p:spPr>
          <a:xfrm>
            <a:off x="5555824" y="3221193"/>
            <a:ext cx="5397149" cy="1228768"/>
          </a:xfrm>
          <a:prstGeom prst="wedgeRoundRectCallout">
            <a:avLst>
              <a:gd name="adj1" fmla="val -61560"/>
              <a:gd name="adj2" fmla="val -137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latin typeface="Helvetica"/>
                <a:cs typeface="Helvetica"/>
              </a:rPr>
              <a:t>Ubicación del aportante</a:t>
            </a:r>
            <a:r>
              <a:rPr lang="es-ES" dirty="0" smtClean="0">
                <a:solidFill>
                  <a:schemeClr val="tx1"/>
                </a:solidFill>
              </a:rPr>
              <a:t>: </a:t>
            </a:r>
          </a:p>
          <a:p>
            <a:r>
              <a:rPr lang="es-ES" dirty="0" smtClean="0">
                <a:solidFill>
                  <a:schemeClr val="tx1"/>
                </a:solidFill>
                <a:latin typeface="Helvetica Light"/>
                <a:cs typeface="Helvetica Light"/>
              </a:rPr>
              <a:t>Dirección</a:t>
            </a:r>
            <a:r>
              <a:rPr lang="es-ES" dirty="0" smtClean="0">
                <a:solidFill>
                  <a:schemeClr val="tx1"/>
                </a:solidFill>
              </a:rPr>
              <a:t> 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Llamada rectangular redondeada 10"/>
          <p:cNvSpPr/>
          <p:nvPr/>
        </p:nvSpPr>
        <p:spPr>
          <a:xfrm>
            <a:off x="5555824" y="5246924"/>
            <a:ext cx="5397149" cy="1228768"/>
          </a:xfrm>
          <a:prstGeom prst="wedgeRoundRectCallout">
            <a:avLst>
              <a:gd name="adj1" fmla="val -61560"/>
              <a:gd name="adj2" fmla="val -13728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latin typeface="Helvetica"/>
                <a:cs typeface="Helvetica"/>
              </a:rPr>
              <a:t>Datos de contacto:</a:t>
            </a:r>
          </a:p>
          <a:p>
            <a:r>
              <a:rPr lang="es-ES" dirty="0" smtClean="0">
                <a:solidFill>
                  <a:schemeClr val="tx1"/>
                </a:solidFill>
                <a:latin typeface="Helvetica Light"/>
                <a:cs typeface="Helvetica Light"/>
              </a:rPr>
              <a:t>Teléfonos, correos electrónicos, etc.   </a:t>
            </a:r>
            <a:endParaRPr lang="es-ES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22048" y="994327"/>
            <a:ext cx="1814725" cy="1689550"/>
            <a:chOff x="351938" y="1732295"/>
            <a:chExt cx="1814725" cy="1689550"/>
          </a:xfrm>
        </p:grpSpPr>
        <p:sp>
          <p:nvSpPr>
            <p:cNvPr id="13" name="Elipse 12"/>
            <p:cNvSpPr/>
            <p:nvPr/>
          </p:nvSpPr>
          <p:spPr>
            <a:xfrm>
              <a:off x="351938" y="1732295"/>
              <a:ext cx="1814725" cy="168955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51938" y="1825044"/>
              <a:ext cx="18147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0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1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3501530" y="1277218"/>
            <a:ext cx="4802727" cy="8770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Datos de ubicación </a:t>
            </a:r>
          </a:p>
          <a:p>
            <a:r>
              <a:rPr lang="es-ES" sz="3000" dirty="0" smtClean="0"/>
              <a:t>y contacto del aportante</a:t>
            </a:r>
            <a:endParaRPr lang="es-ES" sz="30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3-08-09 a la(s) 9.40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57" y="2473936"/>
            <a:ext cx="4804962" cy="4444847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6379519" y="3953156"/>
            <a:ext cx="3700449" cy="1700271"/>
          </a:xfrm>
          <a:prstGeom prst="wedgeRoundRectCallout">
            <a:avLst>
              <a:gd name="adj1" fmla="val -61560"/>
              <a:gd name="adj2" fmla="val -137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000" b="1" dirty="0" smtClean="0">
                <a:solidFill>
                  <a:schemeClr val="tx1"/>
                </a:solidFill>
              </a:rPr>
              <a:t>Último día hábil del mes de Noviembre de cada año</a:t>
            </a:r>
            <a:endParaRPr lang="es-ES" sz="30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07951" y="2008788"/>
            <a:ext cx="4802727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Fecha de envío</a:t>
            </a:r>
            <a:endParaRPr lang="es-ES" sz="3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959264" y="2867148"/>
            <a:ext cx="7558502" cy="158335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Hoy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,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proceso de cobro de las Administradoras 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4770362"/>
            <a:ext cx="12179300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sz="7900" dirty="0">
                <a:solidFill>
                  <a:srgbClr val="E3524A"/>
                </a:solidFill>
              </a:rPr>
              <a:t>h</a:t>
            </a:r>
            <a:r>
              <a:rPr lang="es-ES" sz="7900" dirty="0" smtClean="0">
                <a:solidFill>
                  <a:srgbClr val="E3524A"/>
                </a:solidFill>
              </a:rPr>
              <a:t>eterogéneo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00716" y="6047913"/>
            <a:ext cx="7570830" cy="124121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4000" dirty="0" smtClean="0"/>
              <a:t>y </a:t>
            </a:r>
            <a:r>
              <a:rPr lang="es-ES" sz="4000" dirty="0"/>
              <a:t>con frecuencia se </a:t>
            </a:r>
            <a:r>
              <a:rPr lang="es-ES" sz="4000" dirty="0" smtClean="0"/>
              <a:t>aleja</a:t>
            </a:r>
          </a:p>
          <a:p>
            <a:pPr algn="l">
              <a:lnSpc>
                <a:spcPct val="90000"/>
              </a:lnSpc>
            </a:pPr>
            <a:r>
              <a:rPr lang="es-ES" sz="4000" dirty="0"/>
              <a:t>d</a:t>
            </a:r>
            <a:r>
              <a:rPr lang="es-ES" sz="4000" dirty="0" smtClean="0"/>
              <a:t>e las mejores prácticas. 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6272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707992" y="1407269"/>
            <a:ext cx="7558502" cy="62309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El propósito del 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1516901" y="1984975"/>
            <a:ext cx="12179300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sz="7900" dirty="0" smtClean="0">
                <a:solidFill>
                  <a:srgbClr val="BB190E"/>
                </a:solidFill>
              </a:rPr>
              <a:t>primer envío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87017" y="3665349"/>
            <a:ext cx="5997505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Calificar la cantidad y calidad</a:t>
            </a:r>
            <a:endParaRPr lang="es-ES" sz="3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687017" y="4173029"/>
            <a:ext cx="6367911" cy="77647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2600" b="0" dirty="0" smtClean="0">
                <a:latin typeface="Helvetica Neue Light"/>
                <a:cs typeface="Helvetica Neue Light"/>
              </a:rPr>
              <a:t>de la información que tienen las Administradoras </a:t>
            </a:r>
            <a:endParaRPr lang="es-ES" sz="2600" b="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00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516901" y="1984975"/>
            <a:ext cx="12179300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sz="7900" dirty="0" smtClean="0">
                <a:solidFill>
                  <a:srgbClr val="BB190E"/>
                </a:solidFill>
              </a:rPr>
              <a:t>Cantidad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39417" y="3711397"/>
            <a:ext cx="5997505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Porcentaje de aportantes</a:t>
            </a:r>
            <a:endParaRPr lang="es-ES" sz="3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839417" y="4173029"/>
            <a:ext cx="6367911" cy="45638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2600" b="0" dirty="0" smtClean="0">
                <a:latin typeface="Helvetica Neue Light"/>
                <a:cs typeface="Helvetica Neue Light"/>
              </a:rPr>
              <a:t>con alguna información </a:t>
            </a:r>
            <a:endParaRPr lang="es-ES" sz="2600" b="0" dirty="0">
              <a:latin typeface="Helvetica Neue Light"/>
              <a:cs typeface="Helvetica Neue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39417" y="5281735"/>
            <a:ext cx="5997505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Número promedio</a:t>
            </a:r>
            <a:endParaRPr lang="es-ES" sz="3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39417" y="5789415"/>
            <a:ext cx="6367911" cy="77647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2600" b="0" dirty="0" smtClean="0">
                <a:latin typeface="Helvetica Neue Light"/>
                <a:cs typeface="Helvetica Neue Light"/>
              </a:rPr>
              <a:t>de campos disponibles </a:t>
            </a:r>
          </a:p>
          <a:p>
            <a:r>
              <a:rPr lang="es-ES" sz="2600" b="0" dirty="0" smtClean="0">
                <a:latin typeface="Helvetica Neue Light"/>
                <a:cs typeface="Helvetica Neue Light"/>
              </a:rPr>
              <a:t>por aportante</a:t>
            </a:r>
            <a:endParaRPr lang="es-ES" sz="2600" b="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15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516901" y="1984975"/>
            <a:ext cx="12179300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sz="7900" dirty="0" smtClean="0">
                <a:solidFill>
                  <a:srgbClr val="E3524A"/>
                </a:solidFill>
              </a:rPr>
              <a:t>Calidad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39417" y="3711397"/>
            <a:ext cx="5997505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/>
              <a:t>Veracidad</a:t>
            </a:r>
            <a:endParaRPr lang="es-ES" sz="3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839417" y="4173029"/>
            <a:ext cx="6367911" cy="45638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2600" b="0" dirty="0" smtClean="0">
                <a:latin typeface="Helvetica Neue Light"/>
                <a:cs typeface="Helvetica Neue Light"/>
              </a:rPr>
              <a:t>de la información </a:t>
            </a:r>
            <a:endParaRPr lang="es-ES" sz="2600" b="0" dirty="0">
              <a:latin typeface="Helvetica Neue Light"/>
              <a:cs typeface="Helvetica Neue Ligh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39417" y="4629413"/>
            <a:ext cx="6367911" cy="67593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2200" b="0" i="1" dirty="0" smtClean="0">
                <a:latin typeface="Helvetica Neue Light"/>
                <a:cs typeface="Helvetica Neue Light"/>
              </a:rPr>
              <a:t>a mayor tiempo de la última actualización, menor veracidad </a:t>
            </a:r>
          </a:p>
        </p:txBody>
      </p:sp>
    </p:spTree>
    <p:extLst>
      <p:ext uri="{BB962C8B-B14F-4D97-AF65-F5344CB8AC3E}">
        <p14:creationId xmlns:p14="http://schemas.microsoft.com/office/powerpoint/2010/main" val="4674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814189" y="2940567"/>
            <a:ext cx="6430468" cy="309813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lnSpc>
                <a:spcPct val="80000"/>
              </a:lnSpc>
            </a:pPr>
            <a:r>
              <a:rPr lang="es-ES" b="0" dirty="0" smtClean="0">
                <a:latin typeface="Helvetica Light"/>
                <a:cs typeface="Helvetica Light"/>
              </a:rPr>
              <a:t>Reportes </a:t>
            </a:r>
            <a:r>
              <a:rPr lang="es-ES" dirty="0" smtClean="0"/>
              <a:t>consolidados </a:t>
            </a:r>
          </a:p>
          <a:p>
            <a:pPr>
              <a:lnSpc>
                <a:spcPct val="80000"/>
              </a:lnSpc>
            </a:pPr>
            <a:endParaRPr lang="es-ES" b="0" dirty="0" smtClean="0">
              <a:latin typeface="Helvetica Neue"/>
              <a:cs typeface="Helvetica Neue"/>
            </a:endParaRPr>
          </a:p>
          <a:p>
            <a:pPr algn="ctr">
              <a:lnSpc>
                <a:spcPct val="80000"/>
              </a:lnSpc>
            </a:pPr>
            <a:r>
              <a:rPr lang="es-ES" sz="6000" dirty="0" smtClean="0">
                <a:latin typeface="Helvetica Neue"/>
                <a:cs typeface="Helvetica Neue"/>
              </a:rPr>
              <a:t>y </a:t>
            </a:r>
          </a:p>
          <a:p>
            <a:pPr algn="ctr">
              <a:lnSpc>
                <a:spcPct val="80000"/>
              </a:lnSpc>
            </a:pPr>
            <a:endParaRPr lang="es-ES" sz="6000" dirty="0" smtClean="0"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</a:pPr>
            <a:r>
              <a:rPr lang="es-ES" dirty="0"/>
              <a:t>D</a:t>
            </a:r>
            <a:r>
              <a:rPr lang="es-ES" dirty="0" smtClean="0"/>
              <a:t>esagregados</a:t>
            </a:r>
            <a:r>
              <a:rPr lang="es-ES" b="0" dirty="0" smtClean="0">
                <a:latin typeface="Helvetica Neue"/>
                <a:cs typeface="Helvetica Neue"/>
              </a:rPr>
              <a:t> </a:t>
            </a:r>
            <a:r>
              <a:rPr lang="es-ES" b="0" dirty="0" smtClean="0">
                <a:latin typeface="Helvetica Light"/>
                <a:cs typeface="Helvetica Light"/>
              </a:rPr>
              <a:t>de cartera</a:t>
            </a:r>
            <a:endParaRPr lang="es-ES" b="0" dirty="0">
              <a:latin typeface="Helvetica Light"/>
              <a:cs typeface="Helvetica Light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648556" y="1595435"/>
            <a:ext cx="2557938" cy="2399220"/>
            <a:chOff x="610936" y="2811417"/>
            <a:chExt cx="2557938" cy="2399220"/>
          </a:xfrm>
        </p:grpSpPr>
        <p:sp>
          <p:nvSpPr>
            <p:cNvPr id="11" name="Elipse 10"/>
            <p:cNvSpPr/>
            <p:nvPr/>
          </p:nvSpPr>
          <p:spPr>
            <a:xfrm>
              <a:off x="610936" y="2811417"/>
              <a:ext cx="2557938" cy="239922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31032" y="3033345"/>
              <a:ext cx="20857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2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1566526" y="4922944"/>
            <a:ext cx="2557938" cy="2399220"/>
            <a:chOff x="610936" y="2811417"/>
            <a:chExt cx="2557938" cy="2399220"/>
          </a:xfrm>
        </p:grpSpPr>
        <p:sp>
          <p:nvSpPr>
            <p:cNvPr id="13" name="Elipse 12"/>
            <p:cNvSpPr/>
            <p:nvPr/>
          </p:nvSpPr>
          <p:spPr>
            <a:xfrm>
              <a:off x="610936" y="2811417"/>
              <a:ext cx="2557938" cy="239922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31032" y="3033345"/>
              <a:ext cx="20857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9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49163" y="2830432"/>
            <a:ext cx="7075584" cy="211735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sz="3300" dirty="0" smtClean="0"/>
              <a:t>Línea base de la </a:t>
            </a:r>
          </a:p>
          <a:p>
            <a:r>
              <a:rPr lang="es-ES" sz="3200" b="1" dirty="0">
                <a:latin typeface="Helvetica Neue"/>
                <a:cs typeface="Helvetica Neue"/>
              </a:rPr>
              <a:t>c</a:t>
            </a:r>
            <a:r>
              <a:rPr lang="es-ES" sz="3200" b="1" dirty="0" smtClean="0">
                <a:latin typeface="Helvetica Neue"/>
                <a:cs typeface="Helvetica Neue"/>
              </a:rPr>
              <a:t>artera del Sistema </a:t>
            </a:r>
          </a:p>
          <a:p>
            <a:r>
              <a:rPr lang="es-ES" sz="2400" dirty="0"/>
              <a:t>c</a:t>
            </a:r>
            <a:r>
              <a:rPr lang="es-ES" sz="2400" dirty="0" smtClean="0"/>
              <a:t>on mismos criterios de estimación de cartera presunta </a:t>
            </a:r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860156" y="5304590"/>
            <a:ext cx="6892646" cy="136637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sz="2800" b="1" dirty="0" smtClean="0">
                <a:latin typeface="Helvetica Neue"/>
                <a:cs typeface="Helvetica Neue"/>
              </a:rPr>
              <a:t>Registro homogéneo de aportantes </a:t>
            </a:r>
          </a:p>
          <a:p>
            <a:r>
              <a:rPr lang="es-ES" sz="2400" dirty="0"/>
              <a:t>p</a:t>
            </a:r>
            <a:r>
              <a:rPr lang="es-ES" sz="2400" dirty="0" smtClean="0"/>
              <a:t>ermite identificar quienes tienen </a:t>
            </a:r>
          </a:p>
          <a:p>
            <a:r>
              <a:rPr lang="es-ES" sz="2400" dirty="0"/>
              <a:t>c</a:t>
            </a:r>
            <a:r>
              <a:rPr lang="es-ES" sz="2400" dirty="0" smtClean="0"/>
              <a:t>artera en múltiples </a:t>
            </a:r>
          </a:p>
          <a:p>
            <a:r>
              <a:rPr lang="es-ES" sz="2400" dirty="0" smtClean="0"/>
              <a:t>Administradoras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309619" y="2671687"/>
            <a:ext cx="3514477" cy="89240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5000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Monitoreo</a:t>
            </a:r>
            <a:endParaRPr lang="es-ES" sz="5000" dirty="0">
              <a:solidFill>
                <a:srgbClr val="BB1A0E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84417" y="5040450"/>
            <a:ext cx="3375740" cy="166184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50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Convenios de Cobro</a:t>
            </a:r>
            <a:endParaRPr lang="es-ES" sz="5000" dirty="0">
              <a:solidFill>
                <a:srgbClr val="E3524A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49163" y="545174"/>
            <a:ext cx="7355204" cy="156950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47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¿por qué reportar</a:t>
            </a:r>
          </a:p>
          <a:p>
            <a:r>
              <a:rPr lang="es-ES" sz="47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 información a la UGPP? </a:t>
            </a:r>
            <a:endParaRPr lang="es-ES" sz="4700" dirty="0">
              <a:solidFill>
                <a:srgbClr val="262626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53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479007" y="1721785"/>
            <a:ext cx="7075584" cy="1808634"/>
            <a:chOff x="4272927" y="6022978"/>
            <a:chExt cx="7075584" cy="1808634"/>
          </a:xfrm>
        </p:grpSpPr>
        <p:sp>
          <p:nvSpPr>
            <p:cNvPr id="14" name="CuadroTexto 13"/>
            <p:cNvSpPr txBox="1"/>
            <p:nvPr/>
          </p:nvSpPr>
          <p:spPr>
            <a:xfrm>
              <a:off x="4272927" y="6305192"/>
              <a:ext cx="7075584" cy="1526420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3300" dirty="0" smtClean="0"/>
                <a:t>¿Qué 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d</a:t>
              </a:r>
              <a:r>
                <a:rPr lang="es-ES" sz="3200" b="1" dirty="0" smtClean="0">
                  <a:latin typeface="Helvetica Neue"/>
                  <a:cs typeface="Helvetica Neue"/>
                </a:rPr>
                <a:t>ebe reportar? </a:t>
              </a:r>
            </a:p>
            <a:p>
              <a:endParaRPr lang="es-ES" sz="2400" dirty="0"/>
            </a:p>
            <a:p>
              <a:endParaRPr lang="es-ES" sz="24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160897" y="6022978"/>
              <a:ext cx="3618186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información</a:t>
              </a:r>
              <a:endParaRPr lang="es-ES" sz="5000" dirty="0">
                <a:solidFill>
                  <a:srgbClr val="BB1A0E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1358680" y="5452887"/>
            <a:ext cx="7269607" cy="1920374"/>
            <a:chOff x="4078904" y="6305192"/>
            <a:chExt cx="7269607" cy="1920374"/>
          </a:xfrm>
        </p:grpSpPr>
        <p:sp>
          <p:nvSpPr>
            <p:cNvPr id="25" name="CuadroTexto 24"/>
            <p:cNvSpPr txBox="1"/>
            <p:nvPr/>
          </p:nvSpPr>
          <p:spPr>
            <a:xfrm>
              <a:off x="4272927" y="6305192"/>
              <a:ext cx="7075584" cy="1920374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3300" dirty="0" smtClean="0"/>
                <a:t>¿Cómo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d</a:t>
              </a:r>
              <a:r>
                <a:rPr lang="es-ES" sz="3200" b="1" dirty="0" smtClean="0">
                  <a:latin typeface="Helvetica Neue"/>
                  <a:cs typeface="Helvetica Neue"/>
                </a:rPr>
                <a:t>ebe reportar la</a:t>
              </a:r>
            </a:p>
            <a:p>
              <a:r>
                <a:rPr lang="es-ES" sz="3200" b="1" dirty="0" smtClean="0">
                  <a:latin typeface="Helvetica Neue"/>
                  <a:cs typeface="Helvetica Neue"/>
                </a:rPr>
                <a:t>         				   ? </a:t>
              </a:r>
            </a:p>
            <a:p>
              <a:endParaRPr lang="es-ES" sz="2400" dirty="0"/>
            </a:p>
            <a:p>
              <a:endParaRPr lang="es-ES" sz="2400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078904" y="6973007"/>
              <a:ext cx="3731815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Información </a:t>
              </a:r>
              <a:endParaRPr lang="es-ES" sz="5000" dirty="0">
                <a:solidFill>
                  <a:srgbClr val="BB1A0E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358680" y="3442402"/>
            <a:ext cx="7269607" cy="1920374"/>
            <a:chOff x="4078904" y="6305192"/>
            <a:chExt cx="7269607" cy="1920374"/>
          </a:xfrm>
        </p:grpSpPr>
        <p:sp>
          <p:nvSpPr>
            <p:cNvPr id="17" name="CuadroTexto 16"/>
            <p:cNvSpPr txBox="1"/>
            <p:nvPr/>
          </p:nvSpPr>
          <p:spPr>
            <a:xfrm>
              <a:off x="4272927" y="6305192"/>
              <a:ext cx="7075584" cy="1920374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3300" dirty="0" smtClean="0"/>
                <a:t>¿Cuándo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d</a:t>
              </a:r>
              <a:r>
                <a:rPr lang="es-ES" sz="3200" b="1" dirty="0" smtClean="0">
                  <a:latin typeface="Helvetica Neue"/>
                  <a:cs typeface="Helvetica Neue"/>
                </a:rPr>
                <a:t>ebe reportar la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 </a:t>
              </a:r>
              <a:r>
                <a:rPr lang="es-ES" sz="3200" b="1" dirty="0" smtClean="0">
                  <a:latin typeface="Helvetica Neue"/>
                  <a:cs typeface="Helvetica Neue"/>
                </a:rPr>
                <a:t>					  ? </a:t>
              </a:r>
            </a:p>
            <a:p>
              <a:endParaRPr lang="es-ES" sz="2400" dirty="0"/>
            </a:p>
            <a:p>
              <a:endParaRPr lang="es-ES" sz="2400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078904" y="6973007"/>
              <a:ext cx="3658119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E3524A"/>
                  </a:solidFill>
                  <a:latin typeface="Helvetica Neue Bold Condensed"/>
                  <a:cs typeface="Helvetica Neue Bold Condensed"/>
                </a:rPr>
                <a:t>Información </a:t>
              </a:r>
              <a:endParaRPr lang="es-ES" sz="5000" dirty="0">
                <a:solidFill>
                  <a:srgbClr val="E3524A"/>
                </a:solidFill>
                <a:latin typeface="Helvetica Neue Bold Condensed"/>
                <a:cs typeface="Helvetica Neue Bold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1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/>
          <p:cNvCxnSpPr/>
          <p:nvPr/>
        </p:nvCxnSpPr>
        <p:spPr>
          <a:xfrm flipV="1">
            <a:off x="1759528" y="5954354"/>
            <a:ext cx="8904052" cy="45806"/>
          </a:xfrm>
          <a:prstGeom prst="line">
            <a:avLst/>
          </a:prstGeom>
          <a:ln w="7620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CuadroTexto 57"/>
          <p:cNvSpPr txBox="1"/>
          <p:nvPr/>
        </p:nvSpPr>
        <p:spPr>
          <a:xfrm>
            <a:off x="9144404" y="5231616"/>
            <a:ext cx="118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Helvetica"/>
                <a:cs typeface="Helvetica"/>
              </a:rPr>
              <a:t>30 días</a:t>
            </a:r>
            <a:endParaRPr lang="es-ES" dirty="0">
              <a:latin typeface="Helvetica"/>
              <a:cs typeface="Helvetica"/>
            </a:endParaRPr>
          </a:p>
        </p:txBody>
      </p:sp>
      <p:cxnSp>
        <p:nvCxnSpPr>
          <p:cNvPr id="61" name="Conector recto 60"/>
          <p:cNvCxnSpPr/>
          <p:nvPr/>
        </p:nvCxnSpPr>
        <p:spPr>
          <a:xfrm>
            <a:off x="10147940" y="6662882"/>
            <a:ext cx="54703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9964127" y="6127249"/>
            <a:ext cx="87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Hoy</a:t>
            </a:r>
            <a:endParaRPr lang="es-ES" dirty="0"/>
          </a:p>
        </p:txBody>
      </p:sp>
      <p:cxnSp>
        <p:nvCxnSpPr>
          <p:cNvPr id="63" name="Conector recto 62"/>
          <p:cNvCxnSpPr/>
          <p:nvPr/>
        </p:nvCxnSpPr>
        <p:spPr>
          <a:xfrm>
            <a:off x="10694971" y="6358082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Agrupar 39"/>
          <p:cNvGrpSpPr/>
          <p:nvPr/>
        </p:nvGrpSpPr>
        <p:grpSpPr>
          <a:xfrm>
            <a:off x="6610148" y="377131"/>
            <a:ext cx="7075584" cy="2223368"/>
            <a:chOff x="3055879" y="5981449"/>
            <a:chExt cx="7075584" cy="2223368"/>
          </a:xfrm>
        </p:grpSpPr>
        <p:sp>
          <p:nvSpPr>
            <p:cNvPr id="41" name="CuadroTexto 40"/>
            <p:cNvSpPr txBox="1"/>
            <p:nvPr/>
          </p:nvSpPr>
          <p:spPr>
            <a:xfrm>
              <a:off x="3055879" y="6185954"/>
              <a:ext cx="7075584" cy="2018863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4000" dirty="0" smtClean="0"/>
                <a:t>¿Qué </a:t>
              </a:r>
            </a:p>
            <a:p>
              <a:r>
                <a:rPr lang="es-ES" sz="4000" b="1" dirty="0">
                  <a:latin typeface="Helvetica Neue"/>
                  <a:cs typeface="Helvetica Neue"/>
                </a:rPr>
                <a:t>d</a:t>
              </a:r>
              <a:r>
                <a:rPr lang="es-ES" sz="4000" b="1" dirty="0" smtClean="0">
                  <a:latin typeface="Helvetica Neue"/>
                  <a:cs typeface="Helvetica Neue"/>
                </a:rPr>
                <a:t>ebe reportar?</a:t>
              </a:r>
            </a:p>
            <a:p>
              <a:r>
                <a:rPr lang="es-ES" sz="2500" dirty="0" smtClean="0">
                  <a:latin typeface="Helvetica Neue"/>
                  <a:cs typeface="Helvetica Neue"/>
                </a:rPr>
                <a:t>Antigüedad </a:t>
              </a:r>
              <a:r>
                <a:rPr lang="es-ES" sz="2500" b="1" dirty="0" smtClean="0">
                  <a:latin typeface="Helvetica Neue"/>
                  <a:cs typeface="Helvetica Neue"/>
                </a:rPr>
                <a:t> </a:t>
              </a:r>
            </a:p>
            <a:p>
              <a:endParaRPr lang="es-ES" sz="2400" dirty="0"/>
            </a:p>
            <a:p>
              <a:endParaRPr lang="es-ES" sz="2400" dirty="0"/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4127708" y="5981449"/>
              <a:ext cx="3801462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información</a:t>
              </a:r>
              <a:endParaRPr lang="es-ES" sz="5000" dirty="0">
                <a:solidFill>
                  <a:srgbClr val="BB1A0E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sp>
        <p:nvSpPr>
          <p:cNvPr id="44" name="Abrir llave 43"/>
          <p:cNvSpPr/>
          <p:nvPr/>
        </p:nvSpPr>
        <p:spPr>
          <a:xfrm rot="16200000" flipH="1">
            <a:off x="4693448" y="2024871"/>
            <a:ext cx="722463" cy="6590299"/>
          </a:xfrm>
          <a:prstGeom prst="leftBrace">
            <a:avLst>
              <a:gd name="adj1" fmla="val 8333"/>
              <a:gd name="adj2" fmla="val 55353"/>
            </a:avLst>
          </a:prstGeom>
          <a:ln w="38100" cmpd="sng">
            <a:solidFill>
              <a:srgbClr val="BB190E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ES"/>
          </a:p>
        </p:txBody>
      </p:sp>
      <p:sp>
        <p:nvSpPr>
          <p:cNvPr id="47" name="Cerrar corchete 46"/>
          <p:cNvSpPr/>
          <p:nvPr/>
        </p:nvSpPr>
        <p:spPr>
          <a:xfrm rot="16200000">
            <a:off x="9428560" y="4446230"/>
            <a:ext cx="475047" cy="1994995"/>
          </a:xfrm>
          <a:prstGeom prst="righ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ES"/>
          </a:p>
        </p:txBody>
      </p:sp>
      <p:sp>
        <p:nvSpPr>
          <p:cNvPr id="48" name="Llamada rectangular redondeada 47"/>
          <p:cNvSpPr/>
          <p:nvPr/>
        </p:nvSpPr>
        <p:spPr>
          <a:xfrm>
            <a:off x="3223206" y="3173431"/>
            <a:ext cx="3104894" cy="1228768"/>
          </a:xfrm>
          <a:prstGeom prst="wedgeRoundRectCallout">
            <a:avLst>
              <a:gd name="adj1" fmla="val 20568"/>
              <a:gd name="adj2" fmla="val 741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Helvetica Light"/>
                <a:cs typeface="Helvetica Light"/>
              </a:rPr>
              <a:t>Cartera que debe reportar </a:t>
            </a:r>
            <a:endParaRPr lang="es-ES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00696" y="7576457"/>
            <a:ext cx="669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Debe reportarse la cartera que tenga mas de 30 días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39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lamada rectangular redondeada 51"/>
          <p:cNvSpPr/>
          <p:nvPr/>
        </p:nvSpPr>
        <p:spPr>
          <a:xfrm>
            <a:off x="4835468" y="5666170"/>
            <a:ext cx="6093393" cy="1037071"/>
          </a:xfrm>
          <a:prstGeom prst="wedgeRoundRectCallout">
            <a:avLst>
              <a:gd name="adj1" fmla="val 19752"/>
              <a:gd name="adj2" fmla="val -953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Helvetica"/>
                <a:cs typeface="Helvetica"/>
              </a:rPr>
              <a:t>SUGERENCIA</a:t>
            </a:r>
            <a:r>
              <a:rPr lang="es-ES" dirty="0" smtClean="0">
                <a:solidFill>
                  <a:schemeClr val="tx1"/>
                </a:solidFill>
                <a:latin typeface="Helvetica Light"/>
                <a:cs typeface="Helvetica Light"/>
              </a:rPr>
              <a:t>: </a:t>
            </a:r>
            <a:r>
              <a:rPr lang="es-ES" dirty="0" smtClean="0">
                <a:solidFill>
                  <a:schemeClr val="tx1"/>
                </a:solidFill>
                <a:latin typeface="Helvetica Light"/>
                <a:cs typeface="Helvetica Light"/>
              </a:rPr>
              <a:t>Promedio de los últimos 12 periodos consecutivos pagados</a:t>
            </a:r>
            <a:endParaRPr lang="es-ES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grpSp>
        <p:nvGrpSpPr>
          <p:cNvPr id="43" name="Agrupar 42"/>
          <p:cNvGrpSpPr/>
          <p:nvPr/>
        </p:nvGrpSpPr>
        <p:grpSpPr>
          <a:xfrm>
            <a:off x="6892912" y="377131"/>
            <a:ext cx="7075584" cy="2223368"/>
            <a:chOff x="3055879" y="5981449"/>
            <a:chExt cx="7075584" cy="2223368"/>
          </a:xfrm>
        </p:grpSpPr>
        <p:sp>
          <p:nvSpPr>
            <p:cNvPr id="53" name="CuadroTexto 52"/>
            <p:cNvSpPr txBox="1"/>
            <p:nvPr/>
          </p:nvSpPr>
          <p:spPr>
            <a:xfrm>
              <a:off x="3055879" y="6185954"/>
              <a:ext cx="7075584" cy="2018863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4000" dirty="0" smtClean="0"/>
                <a:t>¿Qué </a:t>
              </a:r>
            </a:p>
            <a:p>
              <a:r>
                <a:rPr lang="es-ES" sz="4000" b="1" dirty="0">
                  <a:latin typeface="Helvetica Neue"/>
                  <a:cs typeface="Helvetica Neue"/>
                </a:rPr>
                <a:t>d</a:t>
              </a:r>
              <a:r>
                <a:rPr lang="es-ES" sz="4000" b="1" dirty="0" smtClean="0">
                  <a:latin typeface="Helvetica Neue"/>
                  <a:cs typeface="Helvetica Neue"/>
                </a:rPr>
                <a:t>ebe reportar?</a:t>
              </a:r>
            </a:p>
            <a:p>
              <a:r>
                <a:rPr lang="es-ES" sz="2500" dirty="0" smtClean="0">
                  <a:latin typeface="Helvetica Neue"/>
                  <a:cs typeface="Helvetica Neue"/>
                </a:rPr>
                <a:t>Cartera Presunta  </a:t>
              </a:r>
              <a:r>
                <a:rPr lang="es-ES" sz="2500" b="1" dirty="0" smtClean="0">
                  <a:latin typeface="Helvetica Neue"/>
                  <a:cs typeface="Helvetica Neue"/>
                </a:rPr>
                <a:t> </a:t>
              </a:r>
            </a:p>
            <a:p>
              <a:endParaRPr lang="es-ES" sz="2400" dirty="0"/>
            </a:p>
            <a:p>
              <a:endParaRPr lang="es-ES" sz="2400" dirty="0"/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4210202" y="5981449"/>
              <a:ext cx="3649327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información</a:t>
              </a:r>
              <a:endParaRPr lang="es-ES" sz="5000" dirty="0">
                <a:solidFill>
                  <a:srgbClr val="BB1A0E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grpSp>
        <p:nvGrpSpPr>
          <p:cNvPr id="88" name="Agrupar 87"/>
          <p:cNvGrpSpPr/>
          <p:nvPr/>
        </p:nvGrpSpPr>
        <p:grpSpPr>
          <a:xfrm>
            <a:off x="1772312" y="4098842"/>
            <a:ext cx="549076" cy="453699"/>
            <a:chOff x="664445" y="3908476"/>
            <a:chExt cx="549076" cy="453699"/>
          </a:xfrm>
        </p:grpSpPr>
        <p:cxnSp>
          <p:nvCxnSpPr>
            <p:cNvPr id="89" name="Conector recto 88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onector recto 89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ector recto 90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Agrupar 91"/>
          <p:cNvGrpSpPr/>
          <p:nvPr/>
        </p:nvGrpSpPr>
        <p:grpSpPr>
          <a:xfrm>
            <a:off x="2667386" y="4109836"/>
            <a:ext cx="549076" cy="453699"/>
            <a:chOff x="664445" y="3908476"/>
            <a:chExt cx="549076" cy="453699"/>
          </a:xfrm>
        </p:grpSpPr>
        <p:cxnSp>
          <p:nvCxnSpPr>
            <p:cNvPr id="93" name="Conector recto 92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ector recto 93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ector recto 94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Agrupar 95"/>
          <p:cNvGrpSpPr/>
          <p:nvPr/>
        </p:nvGrpSpPr>
        <p:grpSpPr>
          <a:xfrm>
            <a:off x="3481771" y="4120830"/>
            <a:ext cx="549076" cy="453699"/>
            <a:chOff x="664445" y="3908476"/>
            <a:chExt cx="549076" cy="453699"/>
          </a:xfrm>
        </p:grpSpPr>
        <p:cxnSp>
          <p:nvCxnSpPr>
            <p:cNvPr id="97" name="Conector recto 96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Conector recto 97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ector recto 98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0" name="Agrupar 99"/>
          <p:cNvGrpSpPr/>
          <p:nvPr/>
        </p:nvGrpSpPr>
        <p:grpSpPr>
          <a:xfrm>
            <a:off x="4314614" y="4116466"/>
            <a:ext cx="549076" cy="453699"/>
            <a:chOff x="664445" y="3908476"/>
            <a:chExt cx="549076" cy="453699"/>
          </a:xfrm>
        </p:grpSpPr>
        <p:cxnSp>
          <p:nvCxnSpPr>
            <p:cNvPr id="101" name="Conector recto 100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Conector recto 101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Conector recto 102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Agrupar 103"/>
          <p:cNvGrpSpPr/>
          <p:nvPr/>
        </p:nvGrpSpPr>
        <p:grpSpPr>
          <a:xfrm>
            <a:off x="5106519" y="4112684"/>
            <a:ext cx="549076" cy="453699"/>
            <a:chOff x="664445" y="3908476"/>
            <a:chExt cx="549076" cy="453699"/>
          </a:xfrm>
        </p:grpSpPr>
        <p:cxnSp>
          <p:nvCxnSpPr>
            <p:cNvPr id="105" name="Conector recto 104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Conector recto 105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Conector recto 106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Agrupar 107"/>
          <p:cNvGrpSpPr/>
          <p:nvPr/>
        </p:nvGrpSpPr>
        <p:grpSpPr>
          <a:xfrm>
            <a:off x="5873323" y="4125337"/>
            <a:ext cx="549076" cy="453699"/>
            <a:chOff x="664445" y="3908476"/>
            <a:chExt cx="549076" cy="453699"/>
          </a:xfrm>
        </p:grpSpPr>
        <p:cxnSp>
          <p:nvCxnSpPr>
            <p:cNvPr id="109" name="Conector recto 108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ector recto 109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Agrupar 111"/>
          <p:cNvGrpSpPr/>
          <p:nvPr/>
        </p:nvGrpSpPr>
        <p:grpSpPr>
          <a:xfrm>
            <a:off x="6673605" y="4124893"/>
            <a:ext cx="549076" cy="453699"/>
            <a:chOff x="664445" y="3908476"/>
            <a:chExt cx="549076" cy="453699"/>
          </a:xfrm>
        </p:grpSpPr>
        <p:cxnSp>
          <p:nvCxnSpPr>
            <p:cNvPr id="113" name="Conector recto 112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Conector recto 113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Agrupar 115"/>
          <p:cNvGrpSpPr/>
          <p:nvPr/>
        </p:nvGrpSpPr>
        <p:grpSpPr>
          <a:xfrm>
            <a:off x="7437830" y="4120830"/>
            <a:ext cx="549076" cy="453699"/>
            <a:chOff x="664445" y="3908476"/>
            <a:chExt cx="549076" cy="453699"/>
          </a:xfrm>
        </p:grpSpPr>
        <p:cxnSp>
          <p:nvCxnSpPr>
            <p:cNvPr id="117" name="Conector recto 116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ector recto 118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Agrupar 119"/>
          <p:cNvGrpSpPr/>
          <p:nvPr/>
        </p:nvGrpSpPr>
        <p:grpSpPr>
          <a:xfrm>
            <a:off x="8177816" y="4124449"/>
            <a:ext cx="549076" cy="453699"/>
            <a:chOff x="664445" y="3908476"/>
            <a:chExt cx="549076" cy="453699"/>
          </a:xfrm>
        </p:grpSpPr>
        <p:cxnSp>
          <p:nvCxnSpPr>
            <p:cNvPr id="121" name="Conector recto 120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ector recto 121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ector recto 122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4" name="Agrupar 123"/>
          <p:cNvGrpSpPr/>
          <p:nvPr/>
        </p:nvGrpSpPr>
        <p:grpSpPr>
          <a:xfrm>
            <a:off x="8894643" y="4124449"/>
            <a:ext cx="549076" cy="453699"/>
            <a:chOff x="664445" y="3908476"/>
            <a:chExt cx="549076" cy="453699"/>
          </a:xfrm>
        </p:grpSpPr>
        <p:cxnSp>
          <p:nvCxnSpPr>
            <p:cNvPr id="125" name="Conector recto 124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Conector recto 125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Conector recto 126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Agrupar 127"/>
          <p:cNvGrpSpPr/>
          <p:nvPr/>
        </p:nvGrpSpPr>
        <p:grpSpPr>
          <a:xfrm>
            <a:off x="9611472" y="4124331"/>
            <a:ext cx="549076" cy="453699"/>
            <a:chOff x="664445" y="3908476"/>
            <a:chExt cx="549076" cy="453699"/>
          </a:xfrm>
        </p:grpSpPr>
        <p:cxnSp>
          <p:nvCxnSpPr>
            <p:cNvPr id="129" name="Conector recto 128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Conector recto 129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Conector recto 130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Agrupar 131"/>
          <p:cNvGrpSpPr/>
          <p:nvPr/>
        </p:nvGrpSpPr>
        <p:grpSpPr>
          <a:xfrm>
            <a:off x="10342411" y="4124331"/>
            <a:ext cx="549076" cy="453699"/>
            <a:chOff x="664445" y="3908476"/>
            <a:chExt cx="549076" cy="453699"/>
          </a:xfrm>
        </p:grpSpPr>
        <p:cxnSp>
          <p:nvCxnSpPr>
            <p:cNvPr id="133" name="Conector recto 132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Conector recto 133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Conector recto 134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7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lamada rectangular redondeada 51"/>
          <p:cNvSpPr/>
          <p:nvPr/>
        </p:nvSpPr>
        <p:spPr>
          <a:xfrm>
            <a:off x="4823441" y="5584576"/>
            <a:ext cx="6093393" cy="1255611"/>
          </a:xfrm>
          <a:prstGeom prst="wedgeRoundRectCallout">
            <a:avLst>
              <a:gd name="adj1" fmla="val 19752"/>
              <a:gd name="adj2" fmla="val -953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Helvetica"/>
                <a:cs typeface="Helvetica"/>
              </a:rPr>
              <a:t>SUGERENCIA</a:t>
            </a:r>
            <a:r>
              <a:rPr lang="es-ES" dirty="0" smtClean="0">
                <a:solidFill>
                  <a:schemeClr val="tx1"/>
                </a:solidFill>
                <a:latin typeface="Helvetica Light"/>
                <a:cs typeface="Helvetica Light"/>
              </a:rPr>
              <a:t>: </a:t>
            </a:r>
            <a:r>
              <a:rPr lang="es-ES" dirty="0" smtClean="0">
                <a:solidFill>
                  <a:schemeClr val="tx1"/>
                </a:solidFill>
                <a:latin typeface="Helvetica Light"/>
                <a:cs typeface="Helvetica Light"/>
              </a:rPr>
              <a:t>Promedio sobre el mayor número de periodos consecutivos pagados</a:t>
            </a:r>
            <a:endParaRPr lang="es-ES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grpSp>
        <p:nvGrpSpPr>
          <p:cNvPr id="53" name="Agrupar 52"/>
          <p:cNvGrpSpPr/>
          <p:nvPr/>
        </p:nvGrpSpPr>
        <p:grpSpPr>
          <a:xfrm>
            <a:off x="6892912" y="377131"/>
            <a:ext cx="7075584" cy="2223368"/>
            <a:chOff x="3055879" y="5981449"/>
            <a:chExt cx="7075584" cy="2223368"/>
          </a:xfrm>
        </p:grpSpPr>
        <p:sp>
          <p:nvSpPr>
            <p:cNvPr id="55" name="CuadroTexto 54"/>
            <p:cNvSpPr txBox="1"/>
            <p:nvPr/>
          </p:nvSpPr>
          <p:spPr>
            <a:xfrm>
              <a:off x="3055879" y="6185954"/>
              <a:ext cx="7075584" cy="2018863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4000" dirty="0" smtClean="0"/>
                <a:t>¿Qué </a:t>
              </a:r>
            </a:p>
            <a:p>
              <a:r>
                <a:rPr lang="es-ES" sz="4000" b="1" dirty="0">
                  <a:latin typeface="Helvetica Neue"/>
                  <a:cs typeface="Helvetica Neue"/>
                </a:rPr>
                <a:t>d</a:t>
              </a:r>
              <a:r>
                <a:rPr lang="es-ES" sz="4000" b="1" dirty="0" smtClean="0">
                  <a:latin typeface="Helvetica Neue"/>
                  <a:cs typeface="Helvetica Neue"/>
                </a:rPr>
                <a:t>ebe reportar?</a:t>
              </a:r>
            </a:p>
            <a:p>
              <a:r>
                <a:rPr lang="es-ES" sz="2500" dirty="0" smtClean="0">
                  <a:latin typeface="Helvetica Neue"/>
                  <a:cs typeface="Helvetica Neue"/>
                </a:rPr>
                <a:t>Cartera Presunta  </a:t>
              </a:r>
              <a:r>
                <a:rPr lang="es-ES" sz="2500" b="1" dirty="0" smtClean="0">
                  <a:latin typeface="Helvetica Neue"/>
                  <a:cs typeface="Helvetica Neue"/>
                </a:rPr>
                <a:t> </a:t>
              </a:r>
            </a:p>
            <a:p>
              <a:endParaRPr lang="es-ES" sz="2400" dirty="0"/>
            </a:p>
            <a:p>
              <a:endParaRPr lang="es-ES" sz="2400" dirty="0"/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4127708" y="5981449"/>
              <a:ext cx="3827456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información</a:t>
              </a:r>
              <a:endParaRPr lang="es-ES" sz="5000" dirty="0">
                <a:solidFill>
                  <a:srgbClr val="BB1A0E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grpSp>
        <p:nvGrpSpPr>
          <p:cNvPr id="57" name="Agrupar 56"/>
          <p:cNvGrpSpPr/>
          <p:nvPr/>
        </p:nvGrpSpPr>
        <p:grpSpPr>
          <a:xfrm>
            <a:off x="1772312" y="4098842"/>
            <a:ext cx="549076" cy="453699"/>
            <a:chOff x="664445" y="3908476"/>
            <a:chExt cx="549076" cy="453699"/>
          </a:xfrm>
        </p:grpSpPr>
        <p:cxnSp>
          <p:nvCxnSpPr>
            <p:cNvPr id="58" name="Conector recto 57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Agrupar 60"/>
          <p:cNvGrpSpPr/>
          <p:nvPr/>
        </p:nvGrpSpPr>
        <p:grpSpPr>
          <a:xfrm>
            <a:off x="2667386" y="4109836"/>
            <a:ext cx="549076" cy="453699"/>
            <a:chOff x="664445" y="3908476"/>
            <a:chExt cx="549076" cy="453699"/>
          </a:xfrm>
        </p:grpSpPr>
        <p:cxnSp>
          <p:nvCxnSpPr>
            <p:cNvPr id="62" name="Conector recto 61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00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Agrupar 64"/>
          <p:cNvGrpSpPr/>
          <p:nvPr/>
        </p:nvGrpSpPr>
        <p:grpSpPr>
          <a:xfrm>
            <a:off x="3481771" y="4120830"/>
            <a:ext cx="549076" cy="453699"/>
            <a:chOff x="664445" y="3908476"/>
            <a:chExt cx="549076" cy="453699"/>
          </a:xfrm>
        </p:grpSpPr>
        <p:cxnSp>
          <p:nvCxnSpPr>
            <p:cNvPr id="66" name="Conector recto 65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00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Agrupar 68"/>
          <p:cNvGrpSpPr/>
          <p:nvPr/>
        </p:nvGrpSpPr>
        <p:grpSpPr>
          <a:xfrm>
            <a:off x="4314614" y="4116466"/>
            <a:ext cx="549076" cy="453699"/>
            <a:chOff x="664445" y="3908476"/>
            <a:chExt cx="549076" cy="453699"/>
          </a:xfrm>
        </p:grpSpPr>
        <p:cxnSp>
          <p:nvCxnSpPr>
            <p:cNvPr id="70" name="Conector recto 69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00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Agrupar 72"/>
          <p:cNvGrpSpPr/>
          <p:nvPr/>
        </p:nvGrpSpPr>
        <p:grpSpPr>
          <a:xfrm>
            <a:off x="5106519" y="4112684"/>
            <a:ext cx="549076" cy="453699"/>
            <a:chOff x="664445" y="3908476"/>
            <a:chExt cx="549076" cy="453699"/>
          </a:xfrm>
        </p:grpSpPr>
        <p:cxnSp>
          <p:nvCxnSpPr>
            <p:cNvPr id="74" name="Conector recto 73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00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Agrupar 76"/>
          <p:cNvGrpSpPr/>
          <p:nvPr/>
        </p:nvGrpSpPr>
        <p:grpSpPr>
          <a:xfrm>
            <a:off x="5873323" y="4125337"/>
            <a:ext cx="549076" cy="453699"/>
            <a:chOff x="664445" y="3908476"/>
            <a:chExt cx="549076" cy="453699"/>
          </a:xfrm>
        </p:grpSpPr>
        <p:cxnSp>
          <p:nvCxnSpPr>
            <p:cNvPr id="78" name="Conector recto 77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00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Agrupar 80"/>
          <p:cNvGrpSpPr/>
          <p:nvPr/>
        </p:nvGrpSpPr>
        <p:grpSpPr>
          <a:xfrm>
            <a:off x="6673605" y="4124893"/>
            <a:ext cx="549076" cy="453699"/>
            <a:chOff x="664445" y="3908476"/>
            <a:chExt cx="549076" cy="453699"/>
          </a:xfrm>
        </p:grpSpPr>
        <p:cxnSp>
          <p:nvCxnSpPr>
            <p:cNvPr id="82" name="Conector recto 81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Agrupar 84"/>
          <p:cNvGrpSpPr/>
          <p:nvPr/>
        </p:nvGrpSpPr>
        <p:grpSpPr>
          <a:xfrm>
            <a:off x="7437830" y="4120830"/>
            <a:ext cx="549076" cy="453699"/>
            <a:chOff x="664445" y="3908476"/>
            <a:chExt cx="549076" cy="453699"/>
          </a:xfrm>
        </p:grpSpPr>
        <p:cxnSp>
          <p:nvCxnSpPr>
            <p:cNvPr id="86" name="Conector recto 85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ector recto 87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Agrupar 88"/>
          <p:cNvGrpSpPr/>
          <p:nvPr/>
        </p:nvGrpSpPr>
        <p:grpSpPr>
          <a:xfrm>
            <a:off x="8177816" y="4124449"/>
            <a:ext cx="549076" cy="453699"/>
            <a:chOff x="664445" y="3908476"/>
            <a:chExt cx="549076" cy="453699"/>
          </a:xfrm>
        </p:grpSpPr>
        <p:cxnSp>
          <p:nvCxnSpPr>
            <p:cNvPr id="90" name="Conector recto 89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ector recto 90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ector recto 91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Agrupar 92"/>
          <p:cNvGrpSpPr/>
          <p:nvPr/>
        </p:nvGrpSpPr>
        <p:grpSpPr>
          <a:xfrm>
            <a:off x="8894643" y="4124449"/>
            <a:ext cx="549076" cy="453699"/>
            <a:chOff x="664445" y="3908476"/>
            <a:chExt cx="549076" cy="453699"/>
          </a:xfrm>
        </p:grpSpPr>
        <p:cxnSp>
          <p:nvCxnSpPr>
            <p:cNvPr id="94" name="Conector recto 93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ector recto 94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Conector recto 95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00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Agrupar 96"/>
          <p:cNvGrpSpPr/>
          <p:nvPr/>
        </p:nvGrpSpPr>
        <p:grpSpPr>
          <a:xfrm>
            <a:off x="9611472" y="4124331"/>
            <a:ext cx="549076" cy="453699"/>
            <a:chOff x="664445" y="3908476"/>
            <a:chExt cx="549076" cy="453699"/>
          </a:xfrm>
        </p:grpSpPr>
        <p:cxnSp>
          <p:nvCxnSpPr>
            <p:cNvPr id="98" name="Conector recto 97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ector recto 98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ector recto 99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00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Agrupar 100"/>
          <p:cNvGrpSpPr/>
          <p:nvPr/>
        </p:nvGrpSpPr>
        <p:grpSpPr>
          <a:xfrm>
            <a:off x="10342411" y="4124331"/>
            <a:ext cx="549076" cy="453699"/>
            <a:chOff x="664445" y="3908476"/>
            <a:chExt cx="549076" cy="453699"/>
          </a:xfrm>
        </p:grpSpPr>
        <p:cxnSp>
          <p:nvCxnSpPr>
            <p:cNvPr id="102" name="Conector recto 101"/>
            <p:cNvCxnSpPr/>
            <p:nvPr/>
          </p:nvCxnSpPr>
          <p:spPr>
            <a:xfrm>
              <a:off x="664445" y="3908476"/>
              <a:ext cx="0" cy="442705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Conector recto 102"/>
            <p:cNvCxnSpPr/>
            <p:nvPr/>
          </p:nvCxnSpPr>
          <p:spPr>
            <a:xfrm>
              <a:off x="1213521" y="3908476"/>
              <a:ext cx="0" cy="45369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ector recto 103"/>
            <p:cNvCxnSpPr/>
            <p:nvPr/>
          </p:nvCxnSpPr>
          <p:spPr>
            <a:xfrm>
              <a:off x="664445" y="4331471"/>
              <a:ext cx="520854" cy="0"/>
            </a:xfrm>
            <a:prstGeom prst="line">
              <a:avLst/>
            </a:prstGeom>
            <a:ln w="76200" cmpd="sng">
              <a:solidFill>
                <a:srgbClr val="00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92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7271064" y="370356"/>
            <a:ext cx="7269607" cy="1920374"/>
            <a:chOff x="4078904" y="6305192"/>
            <a:chExt cx="7269607" cy="1920374"/>
          </a:xfrm>
        </p:grpSpPr>
        <p:sp>
          <p:nvSpPr>
            <p:cNvPr id="9" name="CuadroTexto 8"/>
            <p:cNvSpPr txBox="1"/>
            <p:nvPr/>
          </p:nvSpPr>
          <p:spPr>
            <a:xfrm>
              <a:off x="4272927" y="6305192"/>
              <a:ext cx="7075584" cy="1920374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3300" dirty="0" smtClean="0"/>
                <a:t>¿Cuándo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d</a:t>
              </a:r>
              <a:r>
                <a:rPr lang="es-ES" sz="3200" b="1" dirty="0" smtClean="0">
                  <a:latin typeface="Helvetica Neue"/>
                  <a:cs typeface="Helvetica Neue"/>
                </a:rPr>
                <a:t>ebe reportar la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 </a:t>
              </a:r>
              <a:r>
                <a:rPr lang="es-ES" sz="3200" b="1" dirty="0" smtClean="0">
                  <a:latin typeface="Helvetica Neue"/>
                  <a:cs typeface="Helvetica Neue"/>
                </a:rPr>
                <a:t>					 </a:t>
              </a:r>
            </a:p>
            <a:p>
              <a:endParaRPr lang="es-ES" sz="2400" dirty="0"/>
            </a:p>
            <a:p>
              <a:endParaRPr lang="es-ES" sz="24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078904" y="6973007"/>
              <a:ext cx="4248001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E3524A"/>
                  </a:solidFill>
                  <a:latin typeface="Helvetica Neue Bold Condensed"/>
                  <a:cs typeface="Helvetica Neue Bold Condensed"/>
                </a:rPr>
                <a:t>Información</a:t>
              </a:r>
              <a:r>
                <a:rPr lang="es-ES" sz="5000" dirty="0" smtClean="0">
                  <a:latin typeface="Helvetica Neue Bold Condensed"/>
                  <a:cs typeface="Helvetica Neue Bold Condensed"/>
                </a:rPr>
                <a:t>?</a:t>
              </a:r>
              <a:r>
                <a:rPr lang="es-ES" sz="5000" dirty="0" smtClean="0">
                  <a:solidFill>
                    <a:srgbClr val="E3524A"/>
                  </a:solidFill>
                  <a:latin typeface="Helvetica Neue Bold Condensed"/>
                  <a:cs typeface="Helvetica Neue Bold Condensed"/>
                </a:rPr>
                <a:t> </a:t>
              </a:r>
              <a:endParaRPr lang="es-ES" sz="5000" dirty="0">
                <a:solidFill>
                  <a:srgbClr val="E3524A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68796"/>
              </p:ext>
            </p:extLst>
          </p:nvPr>
        </p:nvGraphicFramePr>
        <p:xfrm>
          <a:off x="1550119" y="1930572"/>
          <a:ext cx="8708361" cy="667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787"/>
                <a:gridCol w="2902787"/>
                <a:gridCol w="2902787"/>
              </a:tblGrid>
              <a:tr h="1601052"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Enero</a:t>
                      </a:r>
                      <a:endParaRPr lang="es-ES" sz="2000" b="0" i="1" dirty="0" smtClean="0">
                        <a:solidFill>
                          <a:srgbClr val="E3524A"/>
                        </a:solidFill>
                        <a:latin typeface="Helvetica Neue Light"/>
                        <a:cs typeface="Helvetica Neue Light"/>
                      </a:endParaRPr>
                    </a:p>
                    <a:p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</a:p>
                    <a:p>
                      <a:endParaRPr lang="es-ES" dirty="0" smtClean="0">
                        <a:latin typeface="Helvetica Neue"/>
                        <a:cs typeface="Helvetica Neue"/>
                      </a:endParaRP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Febrero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kern="1200" dirty="0" smtClean="0">
                          <a:solidFill>
                            <a:srgbClr val="E3524A"/>
                          </a:solidFill>
                          <a:latin typeface="Helvetica Neue"/>
                          <a:ea typeface="+mn-ea"/>
                          <a:cs typeface="Helvetica Neue"/>
                        </a:rPr>
                        <a:t>Consolidado</a:t>
                      </a:r>
                    </a:p>
                    <a:p>
                      <a:endParaRPr lang="es-ES" sz="2400" b="0" i="1" kern="1200" dirty="0">
                        <a:solidFill>
                          <a:schemeClr val="tx1"/>
                        </a:solidFill>
                        <a:latin typeface="Helvetica Neue Light"/>
                        <a:ea typeface="+mn-ea"/>
                        <a:cs typeface="Helvetica Neue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Marzo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BB190E"/>
                          </a:solidFill>
                          <a:latin typeface="Helvetica Neue"/>
                          <a:cs typeface="Helvetica Neue"/>
                        </a:rPr>
                        <a:t>Desagregado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 smtClean="0">
                        <a:latin typeface="Helvetica Neue"/>
                        <a:cs typeface="Helvetica Neue"/>
                      </a:endParaRP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052"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Abril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  <a:endParaRPr lang="es-ES" dirty="0" smtClean="0">
                        <a:latin typeface="Helvetica Neue"/>
                        <a:cs typeface="Helvetica Neue"/>
                      </a:endParaRPr>
                    </a:p>
                    <a:p>
                      <a:endParaRPr lang="es-ES" dirty="0" smtClean="0">
                        <a:latin typeface="Helvetica Neue"/>
                        <a:cs typeface="Helvetica Neue"/>
                      </a:endParaRP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Mayo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Junio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BB190E"/>
                          </a:solidFill>
                          <a:latin typeface="Helvetica Neue"/>
                          <a:cs typeface="Helvetica Neue"/>
                        </a:rPr>
                        <a:t>Desagregado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052"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Julio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dirty="0" smtClean="0">
                          <a:latin typeface="Helvetica Neue Light"/>
                          <a:cs typeface="Helvetica Neue Light"/>
                        </a:rPr>
                        <a:t>Agosto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Septiembre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BB190E"/>
                          </a:solidFill>
                          <a:latin typeface="Helvetica Neue"/>
                          <a:cs typeface="Helvetica Neue"/>
                        </a:rPr>
                        <a:t>Desagregado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898"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Octubre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  <a:endParaRPr lang="es-ES" dirty="0" smtClean="0">
                        <a:latin typeface="Helvetica Neue"/>
                        <a:cs typeface="Helvetica Neue"/>
                      </a:endParaRPr>
                    </a:p>
                    <a:p>
                      <a:endParaRPr lang="es-ES" dirty="0" smtClean="0">
                        <a:latin typeface="Helvetica Neue"/>
                        <a:cs typeface="Helvetica Neue"/>
                      </a:endParaRP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Noviembre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0" i="1" dirty="0" smtClean="0">
                          <a:latin typeface="Helvetica Neue Light"/>
                          <a:cs typeface="Helvetica Neue Light"/>
                        </a:rPr>
                        <a:t>Diciembre</a:t>
                      </a:r>
                      <a:r>
                        <a:rPr lang="es-ES" b="0" i="1" baseline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BB190E"/>
                          </a:solidFill>
                          <a:latin typeface="Helvetica Neue"/>
                          <a:cs typeface="Helvetica Neue"/>
                        </a:rPr>
                        <a:t>Desagregado</a:t>
                      </a:r>
                    </a:p>
                    <a:p>
                      <a:pPr marL="0" marR="0" indent="0" algn="l" defTabSz="608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rgbClr val="E3524A"/>
                          </a:solidFill>
                          <a:latin typeface="Helvetica Neue"/>
                          <a:cs typeface="Helvetica Neue"/>
                        </a:rPr>
                        <a:t>Consolidado</a:t>
                      </a:r>
                      <a:endParaRPr lang="es-ES" dirty="0" smtClean="0">
                        <a:latin typeface="Helvetica Neue"/>
                        <a:cs typeface="Helvetica Neue"/>
                      </a:endParaRPr>
                    </a:p>
                    <a:p>
                      <a:endParaRPr lang="es-ES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8131" y="2811417"/>
            <a:ext cx="5967888" cy="260569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lnSpc>
                <a:spcPct val="80000"/>
              </a:lnSpc>
            </a:pPr>
            <a:r>
              <a:rPr lang="es-ES" b="0" dirty="0">
                <a:latin typeface="Helvetica Neue"/>
                <a:cs typeface="Helvetica Neue"/>
              </a:rPr>
              <a:t>En la práctica, </a:t>
            </a:r>
            <a:endParaRPr lang="es-ES" b="0" dirty="0" smtClean="0"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</a:pPr>
            <a:r>
              <a:rPr lang="es-ES" b="0" dirty="0" smtClean="0">
                <a:latin typeface="Helvetica Neue"/>
                <a:cs typeface="Helvetica Neue"/>
              </a:rPr>
              <a:t>las </a:t>
            </a:r>
            <a:r>
              <a:rPr lang="es-ES" b="0" dirty="0">
                <a:latin typeface="Helvetica Neue"/>
                <a:cs typeface="Helvetica Neue"/>
              </a:rPr>
              <a:t>acciones de cobro de </a:t>
            </a:r>
            <a:r>
              <a:rPr lang="es-ES" b="0" dirty="0" smtClean="0">
                <a:latin typeface="Helvetica Neue"/>
                <a:cs typeface="Helvetica Neue"/>
              </a:rPr>
              <a:t>las Administradoras </a:t>
            </a:r>
          </a:p>
          <a:p>
            <a:pPr>
              <a:lnSpc>
                <a:spcPct val="80000"/>
              </a:lnSpc>
            </a:pPr>
            <a:r>
              <a:rPr lang="es-ES" b="0" dirty="0" smtClean="0">
                <a:latin typeface="Helvetica Neue"/>
                <a:cs typeface="Helvetica Neue"/>
              </a:rPr>
              <a:t>del </a:t>
            </a:r>
            <a:r>
              <a:rPr lang="es-ES" b="0" dirty="0">
                <a:latin typeface="Helvetica Neue"/>
                <a:cs typeface="Helvetica Neue"/>
              </a:rPr>
              <a:t>SPS </a:t>
            </a:r>
            <a:endParaRPr lang="es-ES" b="0" dirty="0" smtClean="0">
              <a:latin typeface="Helvetica Neue"/>
              <a:cs typeface="Helvetica Neue"/>
            </a:endParaRPr>
          </a:p>
          <a:p>
            <a:pPr>
              <a:lnSpc>
                <a:spcPct val="80000"/>
              </a:lnSpc>
            </a:pPr>
            <a:r>
              <a:rPr lang="es-ES" dirty="0" smtClean="0"/>
              <a:t>carecen </a:t>
            </a:r>
            <a:r>
              <a:rPr lang="es-ES" dirty="0"/>
              <a:t>de </a:t>
            </a:r>
            <a:r>
              <a:rPr lang="es-ES" dirty="0" smtClean="0"/>
              <a:t>articulación</a:t>
            </a:r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610936" y="2811417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1032" y="3033345"/>
            <a:ext cx="2085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6551418" y="173010"/>
            <a:ext cx="7269607" cy="2203529"/>
            <a:chOff x="4078904" y="6305192"/>
            <a:chExt cx="7269607" cy="2203529"/>
          </a:xfrm>
        </p:grpSpPr>
        <p:sp>
          <p:nvSpPr>
            <p:cNvPr id="6" name="CuadroTexto 5"/>
            <p:cNvSpPr txBox="1"/>
            <p:nvPr/>
          </p:nvSpPr>
          <p:spPr>
            <a:xfrm>
              <a:off x="4272927" y="6305192"/>
              <a:ext cx="7075584" cy="2203529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3300" dirty="0" smtClean="0"/>
                <a:t>¿Cómo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d</a:t>
              </a:r>
              <a:r>
                <a:rPr lang="es-ES" sz="3200" b="1" dirty="0" smtClean="0">
                  <a:latin typeface="Helvetica Neue"/>
                  <a:cs typeface="Helvetica Neue"/>
                </a:rPr>
                <a:t>ebe reportar la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 </a:t>
              </a:r>
              <a:r>
                <a:rPr lang="es-ES" sz="3200" b="1" dirty="0" smtClean="0">
                  <a:latin typeface="Helvetica Neue"/>
                  <a:cs typeface="Helvetica Neue"/>
                </a:rPr>
                <a:t>					 </a:t>
              </a:r>
            </a:p>
            <a:p>
              <a:endParaRPr lang="es-ES" sz="2400" dirty="0"/>
            </a:p>
            <a:p>
              <a:r>
                <a:rPr lang="es-ES" sz="2400" dirty="0" smtClean="0"/>
                <a:t>          Reportes ubicación, consolidado</a:t>
              </a:r>
            </a:p>
            <a:p>
              <a:r>
                <a:rPr lang="es-ES" sz="2400" dirty="0" smtClean="0"/>
                <a:t>     y desagregado</a:t>
              </a:r>
              <a:endParaRPr lang="es-ES" sz="2400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078904" y="6973007"/>
              <a:ext cx="4207626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Información</a:t>
              </a:r>
              <a:r>
                <a:rPr lang="es-ES" sz="4000" b="1" dirty="0" smtClean="0">
                  <a:latin typeface="Helvetica Neue Bold Condensed"/>
                  <a:cs typeface="Helvetica Neue Bold Condensed"/>
                </a:rPr>
                <a:t>?</a:t>
              </a:r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 </a:t>
              </a:r>
              <a:endParaRPr lang="es-ES" sz="5000" dirty="0">
                <a:solidFill>
                  <a:srgbClr val="BB1A0E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534390" y="2257789"/>
            <a:ext cx="1135281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BB190E"/>
                </a:solidFill>
              </a:rPr>
              <a:t>Forma</a:t>
            </a:r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sz="2800" b="1" dirty="0" smtClean="0">
                <a:solidFill>
                  <a:srgbClr val="BB190E"/>
                </a:solidFill>
              </a:rPr>
              <a:t>de entrega del archivo:  </a:t>
            </a:r>
          </a:p>
          <a:p>
            <a:pPr algn="ctr"/>
            <a:r>
              <a:rPr lang="es-CO" sz="2800" dirty="0" smtClean="0"/>
              <a:t>Formato </a:t>
            </a:r>
            <a:r>
              <a:rPr lang="es-CO" sz="2800" dirty="0"/>
              <a:t>TXT – Separado por un carácter  PIPE |</a:t>
            </a:r>
          </a:p>
          <a:p>
            <a:r>
              <a:rPr lang="es-CO" b="1" dirty="0" smtClean="0"/>
              <a:t>Ejemplos:  </a:t>
            </a:r>
          </a:p>
          <a:p>
            <a:endParaRPr lang="es-CO" sz="2000" dirty="0" smtClean="0"/>
          </a:p>
          <a:p>
            <a:r>
              <a:rPr lang="es-CO" sz="2000" dirty="0" smtClean="0"/>
              <a:t>EPS001|EPS </a:t>
            </a:r>
            <a:r>
              <a:rPr lang="es-CO" sz="2000" dirty="0" err="1"/>
              <a:t>Social|Enviamos</a:t>
            </a:r>
            <a:r>
              <a:rPr lang="es-CO" sz="2000" dirty="0"/>
              <a:t> </a:t>
            </a:r>
            <a:r>
              <a:rPr lang="es-CO" sz="2000" dirty="0" smtClean="0"/>
              <a:t>SAS|NI|786345279|2|Calle 26 80-30|001|11|Cundinamarca|Bogotá </a:t>
            </a:r>
            <a:r>
              <a:rPr lang="es-CO" sz="2000" dirty="0"/>
              <a:t>DC| | | | | |8592352|01| | |312500500| </a:t>
            </a:r>
            <a:r>
              <a:rPr lang="es-CO" sz="2000" dirty="0">
                <a:hlinkClick r:id="rId3"/>
              </a:rPr>
              <a:t>|enviamos@une.com|</a:t>
            </a:r>
            <a:r>
              <a:rPr lang="es-CO" sz="2000" dirty="0"/>
              <a:t> |</a:t>
            </a:r>
            <a:r>
              <a:rPr lang="es-CO" sz="2000" dirty="0" smtClean="0"/>
              <a:t>2013-03-22   </a:t>
            </a:r>
            <a:r>
              <a:rPr lang="es-CO" sz="2000" b="1" dirty="0" smtClean="0"/>
              <a:t>(25 campos - contacto)</a:t>
            </a:r>
            <a:endParaRPr lang="es-CO" sz="2000" b="1" dirty="0"/>
          </a:p>
          <a:p>
            <a:r>
              <a:rPr lang="es-CO" sz="2800" dirty="0" smtClean="0"/>
              <a:t>       </a:t>
            </a:r>
          </a:p>
          <a:p>
            <a:r>
              <a:rPr lang="es-CO" sz="2000" dirty="0" smtClean="0"/>
              <a:t>EPS001|EPS </a:t>
            </a:r>
            <a:r>
              <a:rPr lang="es-CO" sz="2000" dirty="0"/>
              <a:t>Social|1|1|2|1|10000000 </a:t>
            </a:r>
            <a:r>
              <a:rPr lang="es-CO" sz="2000" dirty="0" smtClean="0"/>
              <a:t>   </a:t>
            </a:r>
            <a:r>
              <a:rPr lang="es-CO" sz="2000" b="1" dirty="0" smtClean="0"/>
              <a:t>(</a:t>
            </a:r>
            <a:r>
              <a:rPr lang="es-CO" sz="2000" b="1" dirty="0"/>
              <a:t>7 </a:t>
            </a:r>
            <a:r>
              <a:rPr lang="es-CO" sz="2000" b="1" dirty="0" smtClean="0"/>
              <a:t>campos - consolidado)</a:t>
            </a:r>
            <a:endParaRPr lang="es-CO" sz="2000" b="1" dirty="0"/>
          </a:p>
          <a:p>
            <a:endParaRPr lang="es-CO" sz="2800" dirty="0"/>
          </a:p>
          <a:p>
            <a:r>
              <a:rPr lang="es-CO" sz="4000" b="1" dirty="0" smtClean="0">
                <a:solidFill>
                  <a:srgbClr val="BB190E"/>
                </a:solidFill>
              </a:rPr>
              <a:t>Nombre</a:t>
            </a:r>
            <a:r>
              <a:rPr lang="es-CO" sz="3600" b="1" dirty="0" smtClean="0">
                <a:solidFill>
                  <a:srgbClr val="BB190E"/>
                </a:solidFill>
              </a:rPr>
              <a:t> </a:t>
            </a:r>
            <a:r>
              <a:rPr lang="es-CO" sz="2800" b="1" dirty="0" smtClean="0">
                <a:solidFill>
                  <a:srgbClr val="BB190E"/>
                </a:solidFill>
              </a:rPr>
              <a:t>del archivo</a:t>
            </a:r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es-CO" dirty="0" smtClean="0"/>
              <a:t>3 Subsistema + 6 cód. Administradora + 4 año de reporte + 2 mes de reporte </a:t>
            </a:r>
          </a:p>
          <a:p>
            <a:pPr algn="ctr"/>
            <a:r>
              <a:rPr lang="es-CO" dirty="0" smtClean="0"/>
              <a:t>+ nombre del reporte </a:t>
            </a:r>
          </a:p>
          <a:p>
            <a:pPr algn="ctr"/>
            <a:endParaRPr lang="es-CO" sz="2800" b="1" dirty="0" smtClean="0"/>
          </a:p>
          <a:p>
            <a:r>
              <a:rPr lang="es-CO" b="1" dirty="0" smtClean="0"/>
              <a:t>Ejemplo:  </a:t>
            </a:r>
            <a:r>
              <a:rPr lang="es-CO" sz="2000" dirty="0" smtClean="0"/>
              <a:t>EPS_230501_2013_09_contacto</a:t>
            </a:r>
          </a:p>
          <a:p>
            <a:r>
              <a:rPr lang="es-CO" sz="2000" dirty="0" smtClean="0"/>
              <a:t>                      EPS_230501_2013_09_consolidado</a:t>
            </a:r>
            <a:endParaRPr lang="es-CO" sz="2000" dirty="0"/>
          </a:p>
          <a:p>
            <a:r>
              <a:rPr lang="es-CO" sz="2000" dirty="0" smtClean="0"/>
              <a:t>                      EPS_230501_2013_09_desagregado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630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6187043" y="173010"/>
            <a:ext cx="7633982" cy="2203529"/>
            <a:chOff x="3714529" y="6305192"/>
            <a:chExt cx="7633982" cy="2203529"/>
          </a:xfrm>
        </p:grpSpPr>
        <p:sp>
          <p:nvSpPr>
            <p:cNvPr id="6" name="CuadroTexto 5"/>
            <p:cNvSpPr txBox="1"/>
            <p:nvPr/>
          </p:nvSpPr>
          <p:spPr>
            <a:xfrm>
              <a:off x="3714529" y="6305192"/>
              <a:ext cx="7633982" cy="2203529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3300" dirty="0" smtClean="0"/>
                <a:t>¿Cómo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d</a:t>
              </a:r>
              <a:r>
                <a:rPr lang="es-ES" sz="3200" b="1" dirty="0" smtClean="0">
                  <a:latin typeface="Helvetica Neue"/>
                  <a:cs typeface="Helvetica Neue"/>
                </a:rPr>
                <a:t>ebe reportar la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 </a:t>
              </a:r>
              <a:r>
                <a:rPr lang="es-ES" sz="3200" b="1" dirty="0" smtClean="0">
                  <a:latin typeface="Helvetica Neue"/>
                  <a:cs typeface="Helvetica Neue"/>
                </a:rPr>
                <a:t>					 </a:t>
              </a:r>
            </a:p>
            <a:p>
              <a:endParaRPr lang="es-ES" sz="2400" dirty="0"/>
            </a:p>
            <a:p>
              <a:r>
                <a:rPr lang="es-ES" sz="2400" dirty="0" smtClean="0"/>
                <a:t>          Reportes ubicación, consolidado</a:t>
              </a:r>
            </a:p>
            <a:p>
              <a:r>
                <a:rPr lang="es-ES" sz="2400" dirty="0" smtClean="0"/>
                <a:t>     y desagregado</a:t>
              </a:r>
              <a:endParaRPr lang="es-ES" sz="2400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078904" y="6973007"/>
              <a:ext cx="4445133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Información</a:t>
              </a:r>
              <a:r>
                <a:rPr lang="es-ES" sz="5000" dirty="0" smtClean="0">
                  <a:latin typeface="Helvetica Neue Bold Condensed"/>
                  <a:cs typeface="Helvetica Neue Bold Condensed"/>
                </a:rPr>
                <a:t>?</a:t>
              </a:r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 </a:t>
              </a:r>
              <a:endParaRPr lang="es-ES" sz="5000" dirty="0">
                <a:solidFill>
                  <a:srgbClr val="BB1A0E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356259" y="2376539"/>
            <a:ext cx="1166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BB190E"/>
                </a:solidFill>
              </a:rPr>
              <a:t>Ficha de control </a:t>
            </a:r>
            <a:r>
              <a:rPr lang="es-CO" sz="2800" b="1" dirty="0" smtClean="0">
                <a:solidFill>
                  <a:srgbClr val="BB190E"/>
                </a:solidFill>
              </a:rPr>
              <a:t>del Reporte:  </a:t>
            </a:r>
            <a:r>
              <a:rPr lang="es-CO" dirty="0" smtClean="0"/>
              <a:t>Archivo en Excel, todos los campos obligatorios </a:t>
            </a:r>
            <a:endParaRPr lang="es-CO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92987"/>
              </p:ext>
            </p:extLst>
          </p:nvPr>
        </p:nvGraphicFramePr>
        <p:xfrm>
          <a:off x="2505694" y="3303588"/>
          <a:ext cx="6852062" cy="44648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4543"/>
                <a:gridCol w="2527519"/>
              </a:tblGrid>
              <a:tr h="312097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Detalle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/>
                    </a:p>
                  </a:txBody>
                  <a:tcPr/>
                </a:tc>
              </a:tr>
              <a:tr h="31209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Código Administradora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/>
                    </a:p>
                  </a:txBody>
                  <a:tcPr/>
                </a:tc>
              </a:tr>
              <a:tr h="31209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Nombre Administradora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/>
                    </a:p>
                  </a:txBody>
                  <a:tcPr/>
                </a:tc>
              </a:tr>
              <a:tr h="31209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Responsable del envío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/>
                    </a:p>
                  </a:txBody>
                  <a:tcPr/>
                </a:tc>
              </a:tr>
              <a:tr h="31209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Cargo del responsable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/>
                    </a:p>
                  </a:txBody>
                  <a:tcPr/>
                </a:tc>
              </a:tr>
              <a:tr h="31209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Correo electrónico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/>
                    </a:p>
                  </a:txBody>
                  <a:tcPr/>
                </a:tc>
              </a:tr>
              <a:tr h="31209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Teléfono 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/>
                    </a:p>
                  </a:txBody>
                  <a:tcPr/>
                </a:tc>
              </a:tr>
              <a:tr h="31209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Nombre del archivo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/>
                    </a:p>
                  </a:txBody>
                  <a:tcPr/>
                </a:tc>
              </a:tr>
              <a:tr h="31209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Fecha de corte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/>
                    </a:p>
                  </a:txBody>
                  <a:tcPr/>
                </a:tc>
              </a:tr>
              <a:tr h="502464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Fecha de envío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/>
                    </a:p>
                  </a:txBody>
                  <a:tcPr/>
                </a:tc>
              </a:tr>
              <a:tr h="31209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Número de registros del archivo 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91893" y="7968347"/>
            <a:ext cx="10949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BB190E"/>
                </a:solidFill>
              </a:rPr>
              <a:t>Recepción </a:t>
            </a:r>
            <a:r>
              <a:rPr lang="es-CO" sz="2800" b="1" dirty="0" smtClean="0">
                <a:solidFill>
                  <a:srgbClr val="BB190E"/>
                </a:solidFill>
              </a:rPr>
              <a:t>de información: </a:t>
            </a:r>
            <a:r>
              <a:rPr lang="es-CO" dirty="0" smtClean="0"/>
              <a:t>conexión FTP Seguro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23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rectangular redondeada 4"/>
          <p:cNvSpPr/>
          <p:nvPr/>
        </p:nvSpPr>
        <p:spPr>
          <a:xfrm>
            <a:off x="8415375" y="5798533"/>
            <a:ext cx="3673706" cy="768522"/>
          </a:xfrm>
          <a:prstGeom prst="wedgeRoundRectCallout">
            <a:avLst>
              <a:gd name="adj1" fmla="val -126404"/>
              <a:gd name="adj2" fmla="val 1002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s-ES" dirty="0"/>
          </a:p>
        </p:txBody>
      </p:sp>
      <p:sp>
        <p:nvSpPr>
          <p:cNvPr id="6" name="Cuadro de texto 84"/>
          <p:cNvSpPr txBox="1"/>
          <p:nvPr/>
        </p:nvSpPr>
        <p:spPr>
          <a:xfrm>
            <a:off x="8292928" y="5798533"/>
            <a:ext cx="3689276" cy="76852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_tradnl" sz="1400" b="1" dirty="0">
                <a:effectLst/>
                <a:latin typeface="Gill Sans"/>
                <a:ea typeface="ＭＳ 明朝"/>
                <a:cs typeface="Times New Roman"/>
              </a:rPr>
              <a:t>Si </a:t>
            </a:r>
            <a:r>
              <a:rPr lang="es-ES_tradnl" sz="1400" b="1" dirty="0" smtClean="0">
                <a:effectLst/>
                <a:latin typeface="Gill Sans"/>
                <a:ea typeface="ＭＳ 明朝"/>
                <a:cs typeface="Times New Roman"/>
              </a:rPr>
              <a:t>no se especifica </a:t>
            </a:r>
            <a:r>
              <a:rPr lang="es-ES_tradnl" sz="1400" b="1" dirty="0">
                <a:effectLst/>
                <a:latin typeface="Gill Sans"/>
                <a:ea typeface="ＭＳ 明朝"/>
                <a:cs typeface="Times New Roman"/>
              </a:rPr>
              <a:t>día de actualización del dato, se debe incluir el primer día del mes</a:t>
            </a:r>
            <a:endParaRPr lang="es-ES_tradnl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8140" y="380819"/>
            <a:ext cx="11186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/>
              <a:t> </a:t>
            </a:r>
            <a:r>
              <a:rPr lang="es-ES_tradnl" b="1" dirty="0" smtClean="0">
                <a:solidFill>
                  <a:srgbClr val="E3524A"/>
                </a:solidFill>
              </a:rPr>
              <a:t>EJEMPLO 1 – Datos de Ubicación y contacto: </a:t>
            </a:r>
            <a:endParaRPr lang="es-ES_tradnl" dirty="0">
              <a:solidFill>
                <a:srgbClr val="E3524A"/>
              </a:solidFill>
            </a:endParaRPr>
          </a:p>
          <a:p>
            <a:pPr algn="ctr"/>
            <a:r>
              <a:rPr lang="es-ES_tradnl" dirty="0">
                <a:latin typeface="Helvetica Light"/>
                <a:cs typeface="Helvetica Light"/>
              </a:rPr>
              <a:t>Persona </a:t>
            </a:r>
            <a:r>
              <a:rPr lang="es-ES_tradnl" dirty="0" smtClean="0">
                <a:latin typeface="Helvetica Light"/>
                <a:cs typeface="Helvetica Light"/>
              </a:rPr>
              <a:t>natural con 2 </a:t>
            </a:r>
            <a:r>
              <a:rPr lang="es-ES_tradnl" dirty="0">
                <a:latin typeface="Helvetica Light"/>
                <a:cs typeface="Helvetica Light"/>
              </a:rPr>
              <a:t>datos (dirección </a:t>
            </a:r>
            <a:r>
              <a:rPr lang="es-ES_tradnl" dirty="0" smtClean="0">
                <a:latin typeface="Helvetica Light"/>
                <a:cs typeface="Helvetica Light"/>
              </a:rPr>
              <a:t>1 y </a:t>
            </a:r>
            <a:r>
              <a:rPr lang="es-ES_tradnl" dirty="0">
                <a:latin typeface="Helvetica Light"/>
                <a:cs typeface="Helvetica Light"/>
              </a:rPr>
              <a:t>teléfono </a:t>
            </a:r>
            <a:r>
              <a:rPr lang="es-ES_tradnl" dirty="0" smtClean="0">
                <a:latin typeface="Helvetica Light"/>
                <a:cs typeface="Helvetica Light"/>
              </a:rPr>
              <a:t>1). </a:t>
            </a:r>
            <a:r>
              <a:rPr lang="es-ES_tradnl" dirty="0">
                <a:latin typeface="Helvetica Light"/>
                <a:cs typeface="Helvetica Light"/>
              </a:rPr>
              <a:t>La dirección de residencia no tiene fecha de actualización y el teléfono fue actualizado en febrero de 2012.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073888" y="7400260"/>
            <a:ext cx="1055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 smtClean="0"/>
              <a:t>FORMA DE ENTREGA ARCHIVO:  Formato TXT – Separado por un carácter  PIPE |</a:t>
            </a:r>
          </a:p>
          <a:p>
            <a:pPr algn="ctr"/>
            <a:endParaRPr lang="es-CO" sz="1800" b="1" dirty="0" smtClean="0"/>
          </a:p>
          <a:p>
            <a:r>
              <a:rPr lang="es-CO" sz="1600" dirty="0" smtClean="0"/>
              <a:t>EPS001|EPS </a:t>
            </a:r>
            <a:r>
              <a:rPr lang="es-CO" sz="1600" dirty="0" err="1" smtClean="0"/>
              <a:t>Social|Carolina</a:t>
            </a:r>
            <a:r>
              <a:rPr lang="es-CO" sz="1600" dirty="0" smtClean="0"/>
              <a:t> Velásquez García|CC|1144876578| |Calle 26 #19-34 apto.201|001|11|Cundinamarca|Bogotá DC| | | | | |8592352|01| | | | | | |2012-02-01  </a:t>
            </a:r>
            <a:r>
              <a:rPr lang="es-CO" sz="1600" b="1" dirty="0" smtClean="0">
                <a:solidFill>
                  <a:srgbClr val="BB190E"/>
                </a:solidFill>
              </a:rPr>
              <a:t>(25 campos)</a:t>
            </a:r>
          </a:p>
          <a:p>
            <a:endParaRPr lang="es-CO" sz="1600" dirty="0"/>
          </a:p>
          <a:p>
            <a:pPr algn="ctr"/>
            <a:r>
              <a:rPr lang="es-CO" sz="1600" b="1" dirty="0"/>
              <a:t>NOMBRE DE ARCHIVO: </a:t>
            </a:r>
            <a:r>
              <a:rPr lang="es-CO" sz="1600" dirty="0" smtClean="0"/>
              <a:t>EPS_230501_2013_09_contacto</a:t>
            </a:r>
            <a:endParaRPr lang="es-CO" sz="1600" dirty="0"/>
          </a:p>
        </p:txBody>
      </p:sp>
      <p:pic>
        <p:nvPicPr>
          <p:cNvPr id="3321" name="Picture 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4" y="1651553"/>
            <a:ext cx="8775864" cy="563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08758" y="436575"/>
            <a:ext cx="116734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E3524A"/>
                </a:solidFill>
                <a:latin typeface="Helvetica Neue"/>
                <a:cs typeface="Helvetica Neue"/>
              </a:rPr>
              <a:t>EJEMPLO 2 – Datos de ubicación y contacto:</a:t>
            </a:r>
            <a:endParaRPr lang="es-ES_tradnl" sz="2000" b="1" dirty="0">
              <a:solidFill>
                <a:srgbClr val="E3524A"/>
              </a:solidFill>
              <a:latin typeface="Helvetica Neue"/>
              <a:cs typeface="Helvetica Neue"/>
            </a:endParaRPr>
          </a:p>
          <a:p>
            <a:pPr algn="ctr"/>
            <a:r>
              <a:rPr lang="es-ES_tradnl" dirty="0">
                <a:latin typeface="Helvetica Neue Light"/>
                <a:cs typeface="Helvetica Neue Light"/>
              </a:rPr>
              <a:t>Persona </a:t>
            </a:r>
            <a:r>
              <a:rPr lang="es-ES_tradnl" dirty="0" smtClean="0">
                <a:latin typeface="Helvetica Neue Light"/>
                <a:cs typeface="Helvetica Neue Light"/>
              </a:rPr>
              <a:t>jurídica 4 </a:t>
            </a:r>
            <a:r>
              <a:rPr lang="es-ES_tradnl" dirty="0">
                <a:latin typeface="Helvetica Neue Light"/>
                <a:cs typeface="Helvetica Neue Light"/>
              </a:rPr>
              <a:t>datos (</a:t>
            </a:r>
            <a:r>
              <a:rPr lang="es-ES_tradnl" dirty="0" smtClean="0">
                <a:latin typeface="Helvetica Neue Light"/>
                <a:cs typeface="Helvetica Neue Light"/>
              </a:rPr>
              <a:t>dirección 1, teléfono fijo 1, celular 1 y </a:t>
            </a:r>
            <a:r>
              <a:rPr lang="es-ES_tradnl" dirty="0">
                <a:latin typeface="Helvetica Neue Light"/>
                <a:cs typeface="Helvetica Neue Light"/>
              </a:rPr>
              <a:t>correo </a:t>
            </a:r>
            <a:r>
              <a:rPr lang="es-ES_tradnl" dirty="0" smtClean="0">
                <a:latin typeface="Helvetica Neue Light"/>
                <a:cs typeface="Helvetica Neue Light"/>
              </a:rPr>
              <a:t>electrónico 1). </a:t>
            </a:r>
            <a:r>
              <a:rPr lang="es-ES_tradnl" dirty="0">
                <a:latin typeface="Helvetica Neue Light"/>
                <a:cs typeface="Helvetica Neue Light"/>
              </a:rPr>
              <a:t>Todos los datos tienen fecha de </a:t>
            </a:r>
            <a:r>
              <a:rPr lang="es-ES_tradnl" dirty="0" smtClean="0">
                <a:latin typeface="Helvetica Neue Light"/>
                <a:cs typeface="Helvetica Neue Light"/>
              </a:rPr>
              <a:t>actualización con detalle día, mes y año. </a:t>
            </a:r>
            <a:endParaRPr lang="es-ES" dirty="0">
              <a:latin typeface="Helvetica Neue Light"/>
              <a:cs typeface="Helvetica Neue Ligh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36269" y="7400260"/>
            <a:ext cx="106996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/>
              <a:t>FORMA DE ENTREGA ARCHIVO:  Formato TXT – Separado por un carácter  PIPE |</a:t>
            </a:r>
          </a:p>
          <a:p>
            <a:endParaRPr lang="es-CO" sz="1600" dirty="0"/>
          </a:p>
          <a:p>
            <a:r>
              <a:rPr lang="es-CO" sz="1600" dirty="0" smtClean="0"/>
              <a:t>EPS001|EPS </a:t>
            </a:r>
            <a:r>
              <a:rPr lang="es-CO" sz="1600" dirty="0" err="1" smtClean="0"/>
              <a:t>Social|Enviamos</a:t>
            </a:r>
            <a:r>
              <a:rPr lang="es-CO" sz="1600" dirty="0" smtClean="0"/>
              <a:t> SAS|NI|786345279|2|Avenida 5#45-01|001|11|Cundinamarca|Bogotá DC| | | | | |8592352|01| | |312500500| </a:t>
            </a:r>
            <a:r>
              <a:rPr lang="es-CO" sz="1600" dirty="0" smtClean="0">
                <a:hlinkClick r:id="rId3"/>
              </a:rPr>
              <a:t>|enviamos@une.com|</a:t>
            </a:r>
            <a:r>
              <a:rPr lang="es-CO" sz="1600" dirty="0" smtClean="0"/>
              <a:t> |2013-03-22  </a:t>
            </a:r>
            <a:r>
              <a:rPr lang="es-CO" sz="1600" b="1" dirty="0" smtClean="0">
                <a:solidFill>
                  <a:srgbClr val="BB190E"/>
                </a:solidFill>
              </a:rPr>
              <a:t>(25 campos)</a:t>
            </a:r>
          </a:p>
          <a:p>
            <a:endParaRPr lang="es-CO" sz="1600" dirty="0"/>
          </a:p>
          <a:p>
            <a:pPr algn="ctr"/>
            <a:r>
              <a:rPr lang="es-CO" sz="1600" b="1" dirty="0"/>
              <a:t>NOMBRE DE ARCHIVO: </a:t>
            </a:r>
            <a:r>
              <a:rPr lang="es-CO" sz="1600" dirty="0" smtClean="0"/>
              <a:t>EPS_230501_2013_09_contacto</a:t>
            </a:r>
            <a:endParaRPr lang="es-CO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0" y="1607623"/>
            <a:ext cx="8419604" cy="57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9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6671745" y="160760"/>
            <a:ext cx="7269607" cy="1908063"/>
            <a:chOff x="4078904" y="6305192"/>
            <a:chExt cx="7269607" cy="1908063"/>
          </a:xfrm>
        </p:grpSpPr>
        <p:sp>
          <p:nvSpPr>
            <p:cNvPr id="5" name="CuadroTexto 4"/>
            <p:cNvSpPr txBox="1"/>
            <p:nvPr/>
          </p:nvSpPr>
          <p:spPr>
            <a:xfrm>
              <a:off x="4272927" y="6305192"/>
              <a:ext cx="7075584" cy="1908063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3300" dirty="0" smtClean="0"/>
                <a:t>¿Cómo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d</a:t>
              </a:r>
              <a:r>
                <a:rPr lang="es-ES" sz="3200" b="1" dirty="0" smtClean="0">
                  <a:latin typeface="Helvetica Neue"/>
                  <a:cs typeface="Helvetica Neue"/>
                </a:rPr>
                <a:t>ebe reportar la</a:t>
              </a:r>
            </a:p>
            <a:p>
              <a:r>
                <a:rPr lang="es-ES" sz="3200" b="1" dirty="0" smtClean="0">
                  <a:latin typeface="Helvetica Neue"/>
                  <a:cs typeface="Helvetica Neue"/>
                </a:rPr>
                <a:t>				 </a:t>
              </a:r>
            </a:p>
            <a:p>
              <a:endParaRPr lang="es-ES" sz="2400" dirty="0"/>
            </a:p>
            <a:p>
              <a:r>
                <a:rPr lang="es-ES" sz="2400" dirty="0" smtClean="0"/>
                <a:t>     	  Reporte Consolidado</a:t>
              </a:r>
              <a:endParaRPr lang="es-ES" sz="2400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078904" y="6973007"/>
              <a:ext cx="4372307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Información</a:t>
              </a:r>
              <a:r>
                <a:rPr lang="es-ES" sz="5000" dirty="0" smtClean="0">
                  <a:latin typeface="Helvetica Neue Bold Condensed"/>
                  <a:cs typeface="Helvetica Neue Bold Condensed"/>
                </a:rPr>
                <a:t>?</a:t>
              </a:r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 </a:t>
              </a:r>
              <a:endParaRPr lang="es-ES" sz="5000" dirty="0">
                <a:solidFill>
                  <a:srgbClr val="BB1A0E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736269" y="7400260"/>
            <a:ext cx="106996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/>
              <a:t>FORMA DE ENTREGA ARCHIVO:  Formato TXT – Separado por un carácter  PIPE |</a:t>
            </a:r>
          </a:p>
          <a:p>
            <a:endParaRPr lang="es-CO" sz="1600" dirty="0"/>
          </a:p>
          <a:p>
            <a:r>
              <a:rPr lang="es-CO" sz="1600" dirty="0" smtClean="0"/>
              <a:t>EPS001|EPS Social|1|1|2|1|10000000  </a:t>
            </a:r>
            <a:r>
              <a:rPr lang="es-CO" sz="1600" b="1" dirty="0" smtClean="0">
                <a:solidFill>
                  <a:srgbClr val="BB190E"/>
                </a:solidFill>
              </a:rPr>
              <a:t>(7 campos)</a:t>
            </a:r>
          </a:p>
          <a:p>
            <a:endParaRPr lang="es-CO" sz="1600" dirty="0"/>
          </a:p>
          <a:p>
            <a:r>
              <a:rPr lang="es-CO" sz="1600" b="1" dirty="0" smtClean="0"/>
              <a:t>NOMBRE DE ARCHIVO: </a:t>
            </a:r>
            <a:r>
              <a:rPr lang="es-CO" sz="1600" dirty="0" smtClean="0"/>
              <a:t>EPS_230501_2013_09_consolidado</a:t>
            </a:r>
            <a:endParaRPr lang="es-CO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30" y="2353054"/>
            <a:ext cx="8431291" cy="495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6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6671744" y="160760"/>
            <a:ext cx="7269608" cy="1920374"/>
            <a:chOff x="4078903" y="6305192"/>
            <a:chExt cx="7269608" cy="1920374"/>
          </a:xfrm>
        </p:grpSpPr>
        <p:sp>
          <p:nvSpPr>
            <p:cNvPr id="6" name="CuadroTexto 5"/>
            <p:cNvSpPr txBox="1"/>
            <p:nvPr/>
          </p:nvSpPr>
          <p:spPr>
            <a:xfrm>
              <a:off x="4272927" y="6305192"/>
              <a:ext cx="7075584" cy="1920374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>
              <a:defPPr>
                <a:defRPr lang="es-ES"/>
              </a:defPPr>
              <a:lvl1pPr>
                <a:lnSpc>
                  <a:spcPct val="80000"/>
                </a:lnSpc>
                <a:defRPr sz="39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defRPr>
              </a:lvl1pPr>
            </a:lstStyle>
            <a:p>
              <a:r>
                <a:rPr lang="es-ES" sz="3300" dirty="0" smtClean="0"/>
                <a:t>¿Cómo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d</a:t>
              </a:r>
              <a:r>
                <a:rPr lang="es-ES" sz="3200" b="1" dirty="0" smtClean="0">
                  <a:latin typeface="Helvetica Neue"/>
                  <a:cs typeface="Helvetica Neue"/>
                </a:rPr>
                <a:t>ebe reportar la</a:t>
              </a:r>
            </a:p>
            <a:p>
              <a:r>
                <a:rPr lang="es-ES" sz="3200" b="1" dirty="0">
                  <a:latin typeface="Helvetica Neue"/>
                  <a:cs typeface="Helvetica Neue"/>
                </a:rPr>
                <a:t> </a:t>
              </a:r>
              <a:r>
                <a:rPr lang="es-ES" sz="3200" b="1" dirty="0" smtClean="0">
                  <a:latin typeface="Helvetica Neue"/>
                  <a:cs typeface="Helvetica Neue"/>
                </a:rPr>
                <a:t>					 </a:t>
              </a:r>
            </a:p>
            <a:p>
              <a:endParaRPr lang="es-ES" sz="2400" dirty="0"/>
            </a:p>
            <a:p>
              <a:r>
                <a:rPr lang="es-ES" sz="2400" dirty="0" smtClean="0"/>
                <a:t>     	  Reporte Desagregado</a:t>
              </a:r>
              <a:endParaRPr lang="es-ES" sz="2400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078903" y="6973007"/>
              <a:ext cx="4206053" cy="892401"/>
            </a:xfrm>
            <a:prstGeom prst="rect">
              <a:avLst/>
            </a:prstGeom>
            <a:noFill/>
          </p:spPr>
          <p:txBody>
            <a:bodyPr wrap="square" lIns="121772" tIns="60885" rIns="121772" bIns="60885" rtlCol="0">
              <a:spAutoFit/>
            </a:bodyPr>
            <a:lstStyle/>
            <a:p>
              <a:pPr algn="r"/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Información</a:t>
              </a:r>
              <a:r>
                <a:rPr lang="es-ES" sz="5000" dirty="0" smtClean="0">
                  <a:latin typeface="Helvetica Neue Bold Condensed"/>
                  <a:cs typeface="Helvetica Neue Bold Condensed"/>
                </a:rPr>
                <a:t>?</a:t>
              </a:r>
              <a:r>
                <a:rPr lang="es-ES" sz="5000" dirty="0" smtClean="0">
                  <a:solidFill>
                    <a:srgbClr val="BB1A0E"/>
                  </a:solidFill>
                  <a:latin typeface="Helvetica Neue Bold Condensed"/>
                  <a:cs typeface="Helvetica Neue Bold Condensed"/>
                </a:rPr>
                <a:t> </a:t>
              </a:r>
              <a:endParaRPr lang="es-ES" sz="5000" dirty="0">
                <a:solidFill>
                  <a:srgbClr val="BB1A0E"/>
                </a:solidFill>
                <a:latin typeface="Helvetica Neue Bold Condensed"/>
                <a:cs typeface="Helvetica Neue Bold Condensed"/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736269" y="7400260"/>
            <a:ext cx="106996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/>
              <a:t>FORMA DE ENTREGA ARCHIVO:  Formato TXT – Separado por un carácter  PIPE |</a:t>
            </a:r>
          </a:p>
          <a:p>
            <a:endParaRPr lang="es-CO" sz="1600" dirty="0"/>
          </a:p>
          <a:p>
            <a:r>
              <a:rPr lang="es-CO" sz="1600" dirty="0" smtClean="0"/>
              <a:t>EPS001|EPS Social | Enviamos SAS|NI|800251234|2|1|1|10000000|2013-02|2013-03-10|5|5|2013-08-01  </a:t>
            </a:r>
            <a:r>
              <a:rPr lang="es-CO" sz="1600" b="1" dirty="0" smtClean="0">
                <a:solidFill>
                  <a:srgbClr val="BB190E"/>
                </a:solidFill>
              </a:rPr>
              <a:t>(14 campos)</a:t>
            </a:r>
          </a:p>
          <a:p>
            <a:endParaRPr lang="es-CO" sz="1600" dirty="0"/>
          </a:p>
          <a:p>
            <a:r>
              <a:rPr lang="es-CO" sz="1600" b="1" dirty="0" smtClean="0"/>
              <a:t>NOMBRE DE ARCHIVO: </a:t>
            </a:r>
            <a:r>
              <a:rPr lang="es-CO" sz="1600" dirty="0" smtClean="0"/>
              <a:t>EPS_230501_2013_09_desagregado</a:t>
            </a:r>
            <a:endParaRPr lang="es-CO" sz="16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5" y="2311475"/>
            <a:ext cx="8003969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61876" y="2593195"/>
            <a:ext cx="7415374" cy="61540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No enviar la</a:t>
            </a:r>
            <a:endParaRPr lang="es-ES" sz="3200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61876" y="3650255"/>
            <a:ext cx="7415374" cy="11078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Helvetica Neue Light"/>
                <a:cs typeface="Helvetica Neue Light"/>
              </a:rPr>
              <a:t>Enviar la </a:t>
            </a:r>
            <a:r>
              <a:rPr lang="es-E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                             incompleta </a:t>
            </a:r>
            <a:r>
              <a:rPr lang="es-ES" sz="3200" dirty="0">
                <a:solidFill>
                  <a:srgbClr val="000000"/>
                </a:solidFill>
                <a:latin typeface="Helvetica Neue Light"/>
                <a:cs typeface="Helvetica Neue Light"/>
              </a:rPr>
              <a:t>o inexacta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61876" y="5199733"/>
            <a:ext cx="7708901" cy="11078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Helvetica Neue Light"/>
                <a:cs typeface="Helvetica Neue Light"/>
              </a:rPr>
              <a:t>Enviar la </a:t>
            </a:r>
            <a:r>
              <a:rPr lang="es-E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                             en </a:t>
            </a:r>
            <a:r>
              <a:rPr lang="es-ES" sz="3200" dirty="0">
                <a:solidFill>
                  <a:srgbClr val="000000"/>
                </a:solidFill>
                <a:latin typeface="Helvetica Neue Light"/>
                <a:cs typeface="Helvetica Neue Light"/>
              </a:rPr>
              <a:t>formato diferente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861876" y="6525212"/>
            <a:ext cx="7415374" cy="11078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Helvetica Neue Light"/>
                <a:cs typeface="Helvetica Neue Light"/>
              </a:rPr>
              <a:t>Enviar </a:t>
            </a:r>
            <a:r>
              <a:rPr lang="es-ES" sz="32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la		                       después </a:t>
            </a:r>
            <a:r>
              <a:rPr lang="es-ES" sz="3200" dirty="0">
                <a:solidFill>
                  <a:srgbClr val="000000"/>
                </a:solidFill>
                <a:latin typeface="Helvetica Neue Light"/>
                <a:cs typeface="Helvetica Neue Light"/>
              </a:rPr>
              <a:t>del plazo establecido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749163" y="545174"/>
            <a:ext cx="7355204" cy="156950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47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Incumplimiento de los </a:t>
            </a:r>
          </a:p>
          <a:p>
            <a:r>
              <a:rPr lang="es-ES" sz="47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Estándares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40061" y="2442472"/>
            <a:ext cx="3909308" cy="89240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5000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Información </a:t>
            </a:r>
            <a:endParaRPr lang="es-ES" sz="5000" dirty="0">
              <a:solidFill>
                <a:srgbClr val="BB1A0E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68135" y="3422178"/>
            <a:ext cx="3827972" cy="89240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5000" dirty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 </a:t>
            </a:r>
            <a:r>
              <a:rPr lang="es-ES" sz="50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Información  </a:t>
            </a:r>
            <a:endParaRPr lang="es-ES" sz="5000" dirty="0">
              <a:solidFill>
                <a:srgbClr val="E3524A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324883" y="4976428"/>
            <a:ext cx="3671224" cy="89240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5000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Información </a:t>
            </a:r>
            <a:endParaRPr lang="es-ES" sz="5000" dirty="0">
              <a:solidFill>
                <a:srgbClr val="BB1A0E"/>
              </a:solidFill>
              <a:latin typeface="Helvetica Neue Bold Condensed"/>
              <a:cs typeface="Helvetica Neue Bold Condensed"/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2463575" y="3162573"/>
            <a:ext cx="0" cy="3627709"/>
          </a:xfrm>
          <a:prstGeom prst="line">
            <a:avLst/>
          </a:prstGeom>
          <a:ln w="76200" cmpd="sng">
            <a:solidFill>
              <a:srgbClr val="E3524A"/>
            </a:solidFill>
            <a:prstDash val="sysDash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-141843" y="4750166"/>
            <a:ext cx="7140117" cy="615402"/>
          </a:xfrm>
          <a:prstGeom prst="rect">
            <a:avLst/>
          </a:prstGeom>
          <a:noFill/>
        </p:spPr>
        <p:txBody>
          <a:bodyPr vert="horz" wrap="square" lIns="121772" tIns="60885" rIns="121772" bIns="60885" rtlCol="0">
            <a:spAutoFit/>
            <a:scene3d>
              <a:camera prst="orthographicFront">
                <a:rot lat="21299999" lon="600000" rev="5400000"/>
              </a:camera>
              <a:lightRig rig="threePt" dir="t"/>
            </a:scene3d>
          </a:bodyPr>
          <a:lstStyle/>
          <a:p>
            <a:r>
              <a:rPr lang="es-ES" sz="3200" b="1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Incumplimiento</a:t>
            </a:r>
            <a:endParaRPr lang="es-ES" sz="3200" b="1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24883" y="6344081"/>
            <a:ext cx="3671224" cy="89240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50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Información </a:t>
            </a:r>
            <a:endParaRPr lang="es-ES" sz="5000" dirty="0">
              <a:solidFill>
                <a:srgbClr val="E3524A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93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466254" y="2020506"/>
            <a:ext cx="7558502" cy="110322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La </a:t>
            </a:r>
          </a:p>
          <a:p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4834" y="3716754"/>
            <a:ext cx="12179300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sz="7900" dirty="0">
                <a:solidFill>
                  <a:srgbClr val="E3524A"/>
                </a:solidFill>
              </a:rPr>
              <a:t>a</a:t>
            </a:r>
            <a:r>
              <a:rPr lang="es-ES" sz="7900" dirty="0" smtClean="0">
                <a:solidFill>
                  <a:srgbClr val="E3524A"/>
                </a:solidFill>
              </a:rPr>
              <a:t>poyar y controlar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95033" y="5120869"/>
            <a:ext cx="7570830" cy="68721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4000" dirty="0" smtClean="0"/>
              <a:t>la implementación </a:t>
            </a:r>
            <a:endParaRPr lang="es-ES" sz="4000" dirty="0"/>
          </a:p>
        </p:txBody>
      </p:sp>
      <p:pic>
        <p:nvPicPr>
          <p:cNvPr id="5" name="Picture 2" descr="C:\Users\pacero\Documents\UGPP\Identidad Visual Corporativa\logosimbolo-slogancurva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98" r="-3697" b="14170"/>
          <a:stretch/>
        </p:blipFill>
        <p:spPr bwMode="auto">
          <a:xfrm>
            <a:off x="2595033" y="2746694"/>
            <a:ext cx="2043014" cy="8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638047" y="2572120"/>
            <a:ext cx="7558502" cy="110322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e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stá para </a:t>
            </a:r>
          </a:p>
          <a:p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202166" y="2705570"/>
            <a:ext cx="4310307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693285" y="2705570"/>
            <a:ext cx="4323924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798990" y="4757363"/>
            <a:ext cx="3378516" cy="37944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La información enviada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0" y="1889855"/>
            <a:ext cx="12179299" cy="8403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/>
            <a:r>
              <a:rPr lang="es-ES" sz="4700" dirty="0" smtClean="0">
                <a:solidFill>
                  <a:srgbClr val="262626"/>
                </a:solidFill>
                <a:latin typeface="Helvetica Light"/>
                <a:cs typeface="Helvetica Light"/>
              </a:rPr>
              <a:t>Apoyamos a las Administradoras</a:t>
            </a:r>
            <a:endParaRPr lang="es-ES" sz="4700" dirty="0">
              <a:solidFill>
                <a:srgbClr val="262626"/>
              </a:solidFill>
              <a:latin typeface="Helvetica Light"/>
              <a:cs typeface="Helvetica Light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206576" y="4808166"/>
            <a:ext cx="3193560" cy="111810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ES" dirty="0" smtClean="0"/>
              <a:t>Planes de Mejora </a:t>
            </a:r>
          </a:p>
          <a:p>
            <a:r>
              <a:rPr lang="es-ES" dirty="0"/>
              <a:t>d</a:t>
            </a:r>
            <a:r>
              <a:rPr lang="es-ES" dirty="0" smtClean="0"/>
              <a:t>e la Información para </a:t>
            </a:r>
          </a:p>
          <a:p>
            <a:r>
              <a:rPr lang="es-ES" dirty="0"/>
              <a:t>l</a:t>
            </a:r>
            <a:r>
              <a:rPr lang="es-ES" dirty="0" smtClean="0"/>
              <a:t>as Administradoras que lo requieran </a:t>
            </a:r>
            <a:endParaRPr lang="es-E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98990" y="4246625"/>
            <a:ext cx="3193558" cy="56154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8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Calificamos </a:t>
            </a:r>
            <a:endParaRPr lang="es-ES" sz="3800" dirty="0">
              <a:solidFill>
                <a:srgbClr val="E3524A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206576" y="4195822"/>
            <a:ext cx="3193560" cy="56154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70000"/>
              </a:lnSpc>
              <a:defRPr sz="3800">
                <a:solidFill>
                  <a:schemeClr val="tx1">
                    <a:lumMod val="85000"/>
                    <a:lumOff val="1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dirty="0" smtClean="0">
                <a:solidFill>
                  <a:srgbClr val="BB1A0E"/>
                </a:solidFill>
              </a:rPr>
              <a:t>Acordamos</a:t>
            </a:r>
            <a:endParaRPr lang="es-ES" dirty="0">
              <a:solidFill>
                <a:srgbClr val="BB1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3005606" y="4045794"/>
            <a:ext cx="7415374" cy="160028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 smtClean="0">
                <a:latin typeface="Helvetica Neue Light"/>
                <a:cs typeface="Helvetica Neue Light"/>
              </a:rPr>
              <a:t>Se acuerda para el siguiente año con metas trimestrales que supervisaremos trimestralmente </a:t>
            </a:r>
            <a:endParaRPr lang="es-ES" sz="3200" dirty="0">
              <a:latin typeface="Helvetica Neue Light"/>
              <a:cs typeface="Helvetica Neue Light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017857" y="1840093"/>
            <a:ext cx="6898646" cy="222507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11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s-ES" sz="6000" dirty="0" smtClean="0">
                <a:solidFill>
                  <a:srgbClr val="BB1A0E"/>
                </a:solidFill>
              </a:rPr>
              <a:t>El </a:t>
            </a:r>
          </a:p>
          <a:p>
            <a:pPr algn="l">
              <a:lnSpc>
                <a:spcPct val="70000"/>
              </a:lnSpc>
            </a:pPr>
            <a:r>
              <a:rPr lang="es-ES" sz="4400" dirty="0" smtClean="0">
                <a:solidFill>
                  <a:srgbClr val="BB1A0E"/>
                </a:solidFill>
              </a:rPr>
              <a:t>Plan de </a:t>
            </a:r>
          </a:p>
          <a:p>
            <a:pPr algn="l">
              <a:lnSpc>
                <a:spcPct val="70000"/>
              </a:lnSpc>
            </a:pPr>
            <a:r>
              <a:rPr lang="es-ES" sz="4400" dirty="0" smtClean="0">
                <a:solidFill>
                  <a:srgbClr val="BB1A0E"/>
                </a:solidFill>
              </a:rPr>
              <a:t>Mejora de la </a:t>
            </a:r>
          </a:p>
          <a:p>
            <a:pPr algn="l">
              <a:lnSpc>
                <a:spcPct val="70000"/>
              </a:lnSpc>
            </a:pPr>
            <a:r>
              <a:rPr lang="es-ES" sz="4400" dirty="0" smtClean="0">
                <a:solidFill>
                  <a:srgbClr val="BB1A0E"/>
                </a:solidFill>
              </a:rPr>
              <a:t>Información </a:t>
            </a:r>
            <a:endParaRPr lang="es-ES" sz="4400" dirty="0">
              <a:solidFill>
                <a:srgbClr val="BB1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49163" y="2830432"/>
            <a:ext cx="7075584" cy="153873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sz="3300" dirty="0" smtClean="0"/>
              <a:t>de </a:t>
            </a:r>
            <a:r>
              <a:rPr lang="es-ES" sz="3300" dirty="0"/>
              <a:t>las Administradoras </a:t>
            </a:r>
            <a:endParaRPr lang="es-ES" sz="3300" dirty="0" smtClean="0"/>
          </a:p>
          <a:p>
            <a:r>
              <a:rPr lang="es-ES" sz="3200" b="1" dirty="0" smtClean="0">
                <a:latin typeface="Helvetica Neue"/>
                <a:cs typeface="Helvetica Neue"/>
              </a:rPr>
              <a:t>no </a:t>
            </a:r>
            <a:r>
              <a:rPr lang="es-ES" sz="3200" b="1" dirty="0">
                <a:latin typeface="Helvetica Neue"/>
                <a:cs typeface="Helvetica Neue"/>
              </a:rPr>
              <a:t>cruza información </a:t>
            </a:r>
            <a:endParaRPr lang="es-ES" sz="3200" b="1" dirty="0" smtClean="0">
              <a:latin typeface="Helvetica Neue"/>
              <a:cs typeface="Helvetica Neue"/>
            </a:endParaRPr>
          </a:p>
          <a:p>
            <a:r>
              <a:rPr lang="es-ES" sz="2400" dirty="0" smtClean="0"/>
              <a:t>con </a:t>
            </a:r>
            <a:r>
              <a:rPr lang="es-ES" sz="2400" dirty="0"/>
              <a:t>las demás administradoras </a:t>
            </a:r>
            <a:endParaRPr lang="es-ES" sz="2400" dirty="0" smtClean="0"/>
          </a:p>
          <a:p>
            <a:r>
              <a:rPr lang="es-ES" sz="2400" dirty="0" smtClean="0"/>
              <a:t>del </a:t>
            </a:r>
            <a:r>
              <a:rPr lang="es-ES" sz="2400" dirty="0"/>
              <a:t>mismo </a:t>
            </a:r>
            <a:r>
              <a:rPr lang="es-ES" sz="2400" dirty="0" smtClean="0"/>
              <a:t>subsistema.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749163" y="5293187"/>
            <a:ext cx="6892646" cy="171108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sz="2800" b="1" dirty="0" smtClean="0">
                <a:latin typeface="Helvetica Neue"/>
                <a:cs typeface="Helvetica Neue"/>
              </a:rPr>
              <a:t>No verifican con otras </a:t>
            </a:r>
          </a:p>
          <a:p>
            <a:r>
              <a:rPr lang="es-ES" sz="2800" b="1" dirty="0" smtClean="0">
                <a:latin typeface="Helvetica Neue"/>
                <a:cs typeface="Helvetica Neue"/>
              </a:rPr>
              <a:t>Administradoras</a:t>
            </a:r>
          </a:p>
          <a:p>
            <a:r>
              <a:rPr lang="es-ES" sz="2400" dirty="0" smtClean="0"/>
              <a:t>del </a:t>
            </a:r>
            <a:r>
              <a:rPr lang="es-ES" sz="2400" dirty="0"/>
              <a:t>mismo </a:t>
            </a:r>
            <a:r>
              <a:rPr lang="es-ES" sz="2400" dirty="0" smtClean="0"/>
              <a:t>subsistema</a:t>
            </a:r>
          </a:p>
          <a:p>
            <a:r>
              <a:rPr lang="es-ES" sz="2400" dirty="0" smtClean="0"/>
              <a:t>que sus afiliados tengan </a:t>
            </a:r>
          </a:p>
          <a:p>
            <a:r>
              <a:rPr lang="es-ES" sz="2400" dirty="0"/>
              <a:t>m</a:t>
            </a:r>
            <a:r>
              <a:rPr lang="es-ES" sz="2400" dirty="0" smtClean="0"/>
              <a:t>últiples afiliaciones.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749163" y="7701736"/>
            <a:ext cx="5534868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Fuente: Encuesta sobre prácticas cobro 2012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01912" y="2467449"/>
            <a:ext cx="4358244" cy="21235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13000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44%</a:t>
            </a:r>
            <a:endParaRPr lang="es-ES" sz="13000" dirty="0">
              <a:solidFill>
                <a:srgbClr val="BB1A0E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12468" y="5010366"/>
            <a:ext cx="3133933" cy="181573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110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67%</a:t>
            </a:r>
            <a:endParaRPr lang="es-ES" sz="11000" dirty="0">
              <a:solidFill>
                <a:srgbClr val="E3524A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119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3842353"/>
            <a:ext cx="12179300" cy="427024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5400" b="0">
                <a:solidFill>
                  <a:schemeClr val="bg1">
                    <a:lumMod val="9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dirty="0" smtClean="0">
                <a:solidFill>
                  <a:srgbClr val="E3524A"/>
                </a:solidFill>
              </a:rPr>
              <a:t>Las </a:t>
            </a:r>
            <a:r>
              <a:rPr lang="es-ES" dirty="0">
                <a:solidFill>
                  <a:srgbClr val="E3524A"/>
                </a:solidFill>
              </a:rPr>
              <a:t>Acciones </a:t>
            </a:r>
            <a:r>
              <a:rPr lang="es-ES" dirty="0" smtClean="0">
                <a:solidFill>
                  <a:srgbClr val="E3524A"/>
                </a:solidFill>
              </a:rPr>
              <a:t>Persuasivas </a:t>
            </a:r>
          </a:p>
          <a:p>
            <a:r>
              <a:rPr lang="es-ES" sz="5800" dirty="0" smtClean="0">
                <a:solidFill>
                  <a:prstClr val="white"/>
                </a:solidFill>
              </a:rPr>
              <a:t>Tercer estándar de cobro </a:t>
            </a:r>
          </a:p>
          <a:p>
            <a:r>
              <a:rPr lang="es-ES" sz="5800" dirty="0" smtClean="0">
                <a:solidFill>
                  <a:prstClr val="white"/>
                </a:solidFill>
              </a:rPr>
              <a:t>a revisar </a:t>
            </a:r>
          </a:p>
          <a:p>
            <a:endParaRPr lang="es-CO" dirty="0" smtClean="0">
              <a:solidFill>
                <a:srgbClr val="E3524A"/>
              </a:solidFill>
            </a:endParaRPr>
          </a:p>
          <a:p>
            <a:endParaRPr lang="es-ES" dirty="0" smtClean="0">
              <a:solidFill>
                <a:srgbClr val="E3524A"/>
              </a:solidFill>
            </a:endParaRPr>
          </a:p>
          <a:p>
            <a:r>
              <a:rPr lang="es-ES" dirty="0" smtClean="0">
                <a:solidFill>
                  <a:srgbClr val="E3524A"/>
                </a:solidFill>
              </a:rPr>
              <a:t> </a:t>
            </a:r>
          </a:p>
          <a:p>
            <a:endParaRPr lang="es-ES" sz="5300" dirty="0">
              <a:solidFill>
                <a:prstClr val="white">
                  <a:lumMod val="9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06783" y="6009259"/>
            <a:ext cx="6898646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Art. </a:t>
            </a:r>
            <a:r>
              <a:rPr lang="es-ES" dirty="0" smtClean="0">
                <a:solidFill>
                  <a:prstClr val="white">
                    <a:lumMod val="95000"/>
                  </a:prstClr>
                </a:solidFill>
              </a:rPr>
              <a:t>8 </a:t>
            </a:r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Resolución 444 de 2013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90730" y="6326688"/>
            <a:ext cx="7414699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Guía de Acciones Persuasivas y Criterios para Iniciar el </a:t>
            </a:r>
          </a:p>
          <a:p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Cobro Coactivo/Judicial</a:t>
            </a:r>
          </a:p>
        </p:txBody>
      </p:sp>
    </p:spTree>
    <p:extLst>
      <p:ext uri="{BB962C8B-B14F-4D97-AF65-F5344CB8AC3E}">
        <p14:creationId xmlns:p14="http://schemas.microsoft.com/office/powerpoint/2010/main" val="11548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226870" y="2705570"/>
            <a:ext cx="9921560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6869" y="1816964"/>
            <a:ext cx="9967116" cy="61540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200">
                <a:solidFill>
                  <a:srgbClr val="262626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sz="4000" b="1" dirty="0"/>
              <a:t>El </a:t>
            </a:r>
            <a:r>
              <a:rPr lang="es-ES" sz="4000" b="1" dirty="0" smtClean="0"/>
              <a:t>cobro persuasivo</a:t>
            </a:r>
            <a:r>
              <a:rPr lang="es-ES" sz="4000" dirty="0" smtClean="0"/>
              <a:t>:  </a:t>
            </a:r>
            <a:endParaRPr lang="es-ES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pic>
        <p:nvPicPr>
          <p:cNvPr id="8" name="Imagen 4" descr="Captura de pantalla 2013-07-29 a la(s) 11.1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11" y="3845246"/>
            <a:ext cx="1670641" cy="236319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94065" y="3845246"/>
            <a:ext cx="7944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Son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todas las </a:t>
            </a:r>
            <a:r>
              <a:rPr lang="es-ES" sz="3200" b="1" dirty="0">
                <a:solidFill>
                  <a:srgbClr val="BB190E"/>
                </a:solidFill>
                <a:latin typeface="Helvetica Neue"/>
                <a:cs typeface="Helvetica Neue"/>
              </a:rPr>
              <a:t>comunicaciones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que deben realizar las Administradoras, una vez cuenten con un </a:t>
            </a:r>
            <a:r>
              <a:rPr lang="es-ES" sz="3200" b="1" dirty="0">
                <a:solidFill>
                  <a:srgbClr val="BB190E"/>
                </a:solidFill>
                <a:latin typeface="Helvetica Neue"/>
                <a:cs typeface="Helvetica Neue"/>
              </a:rPr>
              <a:t>título que preste mérito </a:t>
            </a:r>
            <a:r>
              <a:rPr lang="es-ES" sz="3200" b="1" dirty="0" smtClean="0">
                <a:solidFill>
                  <a:srgbClr val="BB190E"/>
                </a:solidFill>
                <a:latin typeface="Helvetica Neue"/>
                <a:cs typeface="Helvetica Neue"/>
              </a:rPr>
              <a:t>ejecutivo</a:t>
            </a:r>
            <a:r>
              <a:rPr lang="es-ES" sz="3200" b="1" dirty="0" smtClean="0">
                <a:latin typeface="Helvetica Neue"/>
                <a:cs typeface="Helvetica Neue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26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072664" y="2266224"/>
            <a:ext cx="7415374" cy="258517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incentivar el pago voluntario de la acreencia</a:t>
            </a:r>
          </a:p>
          <a:p>
            <a:endParaRPr lang="es-CO" sz="3200" dirty="0" smtClean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endParaRPr lang="es-ES" sz="3200" dirty="0" smtClean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r>
              <a:rPr lang="es-CO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y</a:t>
            </a:r>
            <a:endParaRPr lang="es-ES" sz="3200" dirty="0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72664" y="5396575"/>
            <a:ext cx="7415374" cy="11078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3200">
                <a:latin typeface="Helvetica Neue Light"/>
                <a:cs typeface="Helvetica Neue Light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evitar el desgaste generado por las acciones de cobro judicial o coactivas. 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304417" y="2416900"/>
            <a:ext cx="2628695" cy="94857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3700" b="1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Objetivos</a:t>
            </a:r>
            <a:r>
              <a:rPr lang="es-ES" sz="3700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:</a:t>
            </a:r>
          </a:p>
          <a:p>
            <a:pPr algn="r">
              <a:lnSpc>
                <a:spcPct val="70000"/>
              </a:lnSpc>
            </a:pPr>
            <a:endParaRPr lang="es-ES" sz="3700" dirty="0">
              <a:solidFill>
                <a:srgbClr val="BB1A0E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936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974460" y="721859"/>
            <a:ext cx="12179300" cy="78288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6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"/>
                <a:cs typeface="Helvetica"/>
              </a:rPr>
              <a:t>El cobro persuasivo</a:t>
            </a:r>
            <a:endParaRPr lang="es-ES" sz="7100" b="1" dirty="0">
              <a:solidFill>
                <a:prstClr val="black">
                  <a:lumMod val="85000"/>
                  <a:lumOff val="1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31975" y="1504742"/>
            <a:ext cx="7558502" cy="62309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900" dirty="0">
                <a:solidFill>
                  <a:srgbClr val="E3524A"/>
                </a:solidFill>
                <a:latin typeface="Helvetica Light"/>
                <a:cs typeface="Helvetica Light"/>
              </a:rPr>
              <a:t>d</a:t>
            </a:r>
            <a:r>
              <a:rPr lang="es-ES" sz="3900" dirty="0" smtClean="0">
                <a:solidFill>
                  <a:srgbClr val="E3524A"/>
                </a:solidFill>
                <a:latin typeface="Helvetica Light"/>
                <a:cs typeface="Helvetica Light"/>
              </a:rPr>
              <a:t>ebe ser:</a:t>
            </a:r>
            <a:endParaRPr lang="es-ES" sz="3900" dirty="0">
              <a:solidFill>
                <a:srgbClr val="E3524A"/>
              </a:solidFill>
              <a:latin typeface="Helvetica Light"/>
              <a:cs typeface="Helvetica Ligh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975322" y="2636030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46929" y="2846894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prstClr val="white"/>
                </a:solidFill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8" name="Elipse 7"/>
          <p:cNvSpPr/>
          <p:nvPr/>
        </p:nvSpPr>
        <p:spPr>
          <a:xfrm>
            <a:off x="742840" y="5803596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95151" y="6043162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prstClr val="white"/>
                </a:solidFill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15" name="Elipse 14"/>
          <p:cNvSpPr/>
          <p:nvPr/>
        </p:nvSpPr>
        <p:spPr>
          <a:xfrm>
            <a:off x="7064110" y="5702156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416421" y="5941722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0" b="1" dirty="0">
                <a:solidFill>
                  <a:prstClr val="white"/>
                </a:solidFill>
                <a:latin typeface="Helvetica Neue"/>
                <a:cs typeface="Helvetica Neue"/>
              </a:rPr>
              <a:t>3</a:t>
            </a:r>
            <a:endParaRPr lang="es-ES" sz="12000" b="1" dirty="0">
              <a:solidFill>
                <a:prstClr val="white"/>
              </a:solidFill>
              <a:latin typeface="Helvetica Neue"/>
              <a:cs typeface="Helvetica Neue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777936" y="6028424"/>
            <a:ext cx="4802727" cy="19850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Articulado</a:t>
            </a:r>
          </a:p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 el</a:t>
            </a:r>
          </a:p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Proceso </a:t>
            </a:r>
          </a:p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 </a:t>
            </a:r>
          </a:p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Cobro </a:t>
            </a:r>
          </a:p>
        </p:txBody>
      </p:sp>
      <p:sp>
        <p:nvSpPr>
          <p:cNvPr id="18" name="CuadroTexto 6"/>
          <p:cNvSpPr txBox="1"/>
          <p:nvPr/>
        </p:nvSpPr>
        <p:spPr>
          <a:xfrm>
            <a:off x="6829782" y="3327960"/>
            <a:ext cx="4802727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Oportuno</a:t>
            </a:r>
            <a:endParaRPr lang="es-ES" sz="3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9" name="CuadroTexto 10"/>
          <p:cNvSpPr txBox="1"/>
          <p:nvPr/>
        </p:nvSpPr>
        <p:spPr>
          <a:xfrm>
            <a:off x="3540352" y="6215719"/>
            <a:ext cx="4802727" cy="139099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Eficiente</a:t>
            </a:r>
          </a:p>
          <a:p>
            <a:r>
              <a:rPr lang="es-ES" sz="24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(contenido </a:t>
            </a:r>
          </a:p>
          <a:p>
            <a:r>
              <a:rPr lang="es-ES" sz="24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y canal de </a:t>
            </a:r>
          </a:p>
          <a:p>
            <a:r>
              <a:rPr lang="es-ES" sz="24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comunicación) </a:t>
            </a:r>
            <a:endParaRPr lang="es-ES" sz="2400" b="0" dirty="0">
              <a:solidFill>
                <a:prstClr val="black">
                  <a:lumMod val="85000"/>
                  <a:lumOff val="15000"/>
                </a:prst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27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831032" y="1477688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51128" y="1699616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0" b="1" dirty="0">
                <a:solidFill>
                  <a:prstClr val="white"/>
                </a:solidFill>
                <a:latin typeface="Helvetica Neue"/>
                <a:cs typeface="Helvetica Neue"/>
              </a:rPr>
              <a:t>1</a:t>
            </a:r>
            <a:endParaRPr lang="es-ES" sz="12000" b="1" dirty="0">
              <a:solidFill>
                <a:prstClr val="white"/>
              </a:solidFill>
              <a:latin typeface="Helvetica Neue"/>
              <a:cs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45130" y="1445776"/>
            <a:ext cx="4802727" cy="5076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Oportuno</a:t>
            </a:r>
            <a:endParaRPr lang="es-ES" sz="3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45130" y="2092330"/>
            <a:ext cx="7415374" cy="61540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just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Se deben realizar </a:t>
            </a:r>
            <a:r>
              <a:rPr lang="es-ES" sz="3200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dos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 comunicaciones</a:t>
            </a:r>
            <a:endParaRPr lang="es-ES" sz="3200" dirty="0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388970" y="3084686"/>
            <a:ext cx="7735264" cy="110784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Una de las dos comunicaciones debe ser escrita.</a:t>
            </a:r>
            <a:endParaRPr lang="es-ES" sz="3200" dirty="0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CuadroTexto 7"/>
          <p:cNvSpPr txBox="1"/>
          <p:nvPr/>
        </p:nvSpPr>
        <p:spPr>
          <a:xfrm>
            <a:off x="3388970" y="4260478"/>
            <a:ext cx="7735264" cy="209272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L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a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primera comunicación se deberá realizar dentro 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de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los </a:t>
            </a:r>
            <a:r>
              <a:rPr lang="es-ES" sz="32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15 días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siguientes a la firmeza del título ejecutivo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3253839" y="6473326"/>
            <a:ext cx="7870395" cy="160028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El segundo contacto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se deberá realizar dentro 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de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los </a:t>
            </a:r>
            <a:r>
              <a:rPr lang="es-ES" sz="3200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30 </a:t>
            </a:r>
            <a:r>
              <a:rPr lang="es-ES" sz="32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días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siguientes a la firmeza del título ejecutivo</a:t>
            </a:r>
          </a:p>
        </p:txBody>
      </p:sp>
    </p:spTree>
    <p:extLst>
      <p:ext uri="{BB962C8B-B14F-4D97-AF65-F5344CB8AC3E}">
        <p14:creationId xmlns:p14="http://schemas.microsoft.com/office/powerpoint/2010/main" val="37526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095151" y="1429279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47462" y="1668845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prstClr val="white"/>
                </a:solidFill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08977" y="1919550"/>
            <a:ext cx="4802727" cy="139099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Eficiente</a:t>
            </a:r>
          </a:p>
          <a:p>
            <a:r>
              <a:rPr lang="es-ES" sz="24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(contenido </a:t>
            </a:r>
          </a:p>
          <a:p>
            <a:r>
              <a:rPr lang="es-ES" sz="24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y canal de </a:t>
            </a:r>
          </a:p>
          <a:p>
            <a:r>
              <a:rPr lang="es-ES" sz="24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comunicación) </a:t>
            </a:r>
            <a:endParaRPr lang="es-ES" sz="2400" b="0" dirty="0">
              <a:solidFill>
                <a:prstClr val="black">
                  <a:lumMod val="85000"/>
                  <a:lumOff val="15000"/>
                </a:prst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08977" y="3605169"/>
            <a:ext cx="7294452" cy="258517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just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En las comunicaciones que se remiten, se cobra el valor determinado en el título ejecutivo y recuerdan a los deudores cómo deben realizar los pagos.</a:t>
            </a:r>
            <a:endParaRPr lang="es-ES" sz="3200" dirty="0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104035" y="742575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7-29 a la(s) 11.1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4" y="5764238"/>
            <a:ext cx="2059577" cy="22660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98294" y="1414605"/>
            <a:ext cx="7977382" cy="135406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La	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   	</a:t>
            </a:r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		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 recomienda </a:t>
            </a:r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que 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las comunicaciones se realicen:</a:t>
            </a:r>
          </a:p>
        </p:txBody>
      </p:sp>
      <p:pic>
        <p:nvPicPr>
          <p:cNvPr id="8" name="Picture 2" descr="C:\Users\pacero\Documents\UGPP\Identidad Visual Corporativa\logosimbolo-slogancurv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98" r="-3697" b="14170"/>
          <a:stretch/>
        </p:blipFill>
        <p:spPr bwMode="auto">
          <a:xfrm>
            <a:off x="4705005" y="1576737"/>
            <a:ext cx="1791103" cy="7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18" y="3192254"/>
            <a:ext cx="2073552" cy="134520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908431" y="6091311"/>
            <a:ext cx="4712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2da </a:t>
            </a:r>
            <a:r>
              <a:rPr lang="es-CO" sz="4000" dirty="0">
                <a:solidFill>
                  <a:srgbClr val="000000"/>
                </a:solidFill>
                <a:latin typeface="Helvetica Light"/>
                <a:cs typeface="Helvetica Light"/>
              </a:rPr>
              <a:t>comunicación:</a:t>
            </a:r>
          </a:p>
          <a:p>
            <a:pPr algn="r"/>
            <a:r>
              <a:rPr lang="es-CO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Llamada telefónica</a:t>
            </a:r>
            <a:endParaRPr lang="es-ES" sz="4000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pPr algn="r"/>
            <a:endParaRPr lang="es-ES" sz="40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91197" y="3345529"/>
            <a:ext cx="4712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1ra </a:t>
            </a:r>
            <a:r>
              <a:rPr lang="es-CO" sz="4000" dirty="0">
                <a:solidFill>
                  <a:srgbClr val="000000"/>
                </a:solidFill>
                <a:latin typeface="Helvetica Light"/>
                <a:cs typeface="Helvetica Light"/>
              </a:rPr>
              <a:t>comunicación:</a:t>
            </a:r>
          </a:p>
          <a:p>
            <a:pPr algn="r"/>
            <a:r>
              <a:rPr lang="es-CO" sz="4000" dirty="0">
                <a:solidFill>
                  <a:srgbClr val="000000"/>
                </a:solidFill>
                <a:latin typeface="Helvetica Light"/>
                <a:cs typeface="Helvetica Light"/>
              </a:rPr>
              <a:t>De forma escrita </a:t>
            </a:r>
            <a:endParaRPr lang="es-ES" sz="4000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pPr algn="r"/>
            <a:endParaRPr lang="es-ES" sz="40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22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666766" y="1250017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19077" y="1489583"/>
            <a:ext cx="181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0" b="1" dirty="0" smtClean="0">
                <a:solidFill>
                  <a:prstClr val="white"/>
                </a:solidFill>
                <a:latin typeface="Helvetica Neue"/>
                <a:cs typeface="Helvetica Neue"/>
              </a:rPr>
              <a:t>3</a:t>
            </a:r>
            <a:endParaRPr lang="es-ES" sz="12000" b="1" dirty="0">
              <a:solidFill>
                <a:prstClr val="white"/>
              </a:solidFill>
              <a:latin typeface="Helvetica Neue"/>
              <a:cs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83450" y="1820322"/>
            <a:ext cx="4802727" cy="160028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Articulado</a:t>
            </a:r>
          </a:p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 el </a:t>
            </a:r>
          </a:p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proceso</a:t>
            </a:r>
          </a:p>
          <a:p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 cobro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019078" y="3924886"/>
            <a:ext cx="89255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Las comunicaciones persuasivas </a:t>
            </a:r>
            <a:r>
              <a:rPr lang="es-CO" sz="40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NO </a:t>
            </a:r>
            <a:r>
              <a:rPr lang="es-CO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reemplazan la constitución en mora ni las demás actuaciones exigidas por Ley, para cada Subsistema.</a:t>
            </a:r>
            <a:endParaRPr lang="es-ES" sz="4000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pPr algn="r"/>
            <a:endParaRPr lang="es-ES" sz="40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074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3"/>
          <p:cNvSpPr txBox="1"/>
          <p:nvPr/>
        </p:nvSpPr>
        <p:spPr>
          <a:xfrm>
            <a:off x="1230702" y="627074"/>
            <a:ext cx="7558502" cy="156335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Las Administradoras </a:t>
            </a:r>
            <a:r>
              <a:rPr lang="es-ES" b="1" dirty="0" smtClean="0">
                <a:latin typeface="Helvetica Neue"/>
                <a:cs typeface="Helvetica Neue"/>
              </a:rPr>
              <a:t>incumplen</a:t>
            </a:r>
            <a:r>
              <a:rPr lang="es-ES" dirty="0" smtClean="0">
                <a:latin typeface="Helvetica Neue Light"/>
                <a:cs typeface="Helvetica Neue Light"/>
              </a:rPr>
              <a:t> </a:t>
            </a:r>
            <a:r>
              <a:rPr lang="es-E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el estándar de cobro persuasivo cuando: </a:t>
            </a:r>
            <a:endParaRPr lang="es-E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Rectángulo 21"/>
          <p:cNvSpPr/>
          <p:nvPr/>
        </p:nvSpPr>
        <p:spPr>
          <a:xfrm>
            <a:off x="9267674" y="2679250"/>
            <a:ext cx="255003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s-ES" dirty="0">
                <a:solidFill>
                  <a:prstClr val="white"/>
                </a:solidFill>
              </a:rPr>
              <a:t>No tienen </a:t>
            </a: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prstClr val="white"/>
                </a:solidFill>
              </a:rPr>
              <a:t>evidencia </a:t>
            </a:r>
          </a:p>
          <a:p>
            <a:pPr>
              <a:lnSpc>
                <a:spcPct val="80000"/>
              </a:lnSpc>
            </a:pPr>
            <a:r>
              <a:rPr lang="es-ES" sz="2000" dirty="0">
                <a:solidFill>
                  <a:prstClr val="white"/>
                </a:solidFill>
                <a:latin typeface="Helvetica Neue Light"/>
                <a:cs typeface="Helvetica Neue Light"/>
              </a:rPr>
              <a:t>del envío</a:t>
            </a:r>
          </a:p>
        </p:txBody>
      </p:sp>
      <p:sp>
        <p:nvSpPr>
          <p:cNvPr id="6" name="Rectángulo 3"/>
          <p:cNvSpPr/>
          <p:nvPr/>
        </p:nvSpPr>
        <p:spPr>
          <a:xfrm>
            <a:off x="3328920" y="2705570"/>
            <a:ext cx="2619853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362590" y="2705570"/>
            <a:ext cx="2679478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8" name="Rectángulo 5"/>
          <p:cNvSpPr/>
          <p:nvPr/>
        </p:nvSpPr>
        <p:spPr>
          <a:xfrm>
            <a:off x="6118652" y="2705570"/>
            <a:ext cx="289873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362591" y="3772634"/>
            <a:ext cx="2802640" cy="178495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700" b="1"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 smtClean="0">
                <a:solidFill>
                  <a:prstClr val="black"/>
                </a:solidFill>
              </a:rPr>
              <a:t>No realizan</a:t>
            </a:r>
          </a:p>
          <a:p>
            <a:pPr>
              <a:lnSpc>
                <a:spcPct val="80000"/>
              </a:lnSpc>
            </a:pPr>
            <a:r>
              <a:rPr lang="es-CO" dirty="0">
                <a:solidFill>
                  <a:prstClr val="black"/>
                </a:solidFill>
              </a:rPr>
              <a:t>l</a:t>
            </a:r>
            <a:r>
              <a:rPr lang="es-CO" dirty="0" smtClean="0">
                <a:solidFill>
                  <a:prstClr val="black"/>
                </a:solidFill>
              </a:rPr>
              <a:t>as dos </a:t>
            </a:r>
            <a:r>
              <a:rPr lang="es-CO" b="0" dirty="0" smtClean="0">
                <a:solidFill>
                  <a:prstClr val="black"/>
                </a:solidFill>
              </a:rPr>
              <a:t>comunicaciones</a:t>
            </a:r>
            <a:r>
              <a:rPr lang="es-ES" b="0" dirty="0">
                <a:solidFill>
                  <a:prstClr val="black"/>
                </a:solidFill>
              </a:rPr>
              <a:t> </a:t>
            </a:r>
            <a:r>
              <a:rPr lang="es-ES" b="0" dirty="0" smtClean="0">
                <a:solidFill>
                  <a:prstClr val="black"/>
                </a:solidFill>
              </a:rPr>
              <a:t>de cobro persuasivo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3328920" y="3772634"/>
            <a:ext cx="3193559" cy="80160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700" b="1">
                <a:latin typeface="Helvetica Neue"/>
                <a:cs typeface="Helvetica Neue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Comunican 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tarde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" name="CuadroTexto 8"/>
          <p:cNvSpPr txBox="1"/>
          <p:nvPr/>
        </p:nvSpPr>
        <p:spPr>
          <a:xfrm>
            <a:off x="6118652" y="3802566"/>
            <a:ext cx="3193559" cy="78775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700" b="1">
                <a:latin typeface="Helvetica Neue"/>
                <a:cs typeface="Helvetica Neue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Las comunicaciones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CuadroTexto 17"/>
          <p:cNvSpPr txBox="1"/>
          <p:nvPr/>
        </p:nvSpPr>
        <p:spPr>
          <a:xfrm>
            <a:off x="3328920" y="4437640"/>
            <a:ext cx="2953116" cy="135406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prstClr val="black"/>
                </a:solidFill>
              </a:rPr>
              <a:t>por </a:t>
            </a:r>
            <a:r>
              <a:rPr lang="es-ES" dirty="0" smtClean="0">
                <a:solidFill>
                  <a:prstClr val="black"/>
                </a:solidFill>
              </a:rPr>
              <a:t>fuera de los </a:t>
            </a:r>
          </a:p>
          <a:p>
            <a:r>
              <a:rPr lang="es-ES" dirty="0">
                <a:solidFill>
                  <a:prstClr val="black"/>
                </a:solidFill>
              </a:rPr>
              <a:t>t</a:t>
            </a:r>
            <a:r>
              <a:rPr lang="es-ES" dirty="0" smtClean="0">
                <a:solidFill>
                  <a:prstClr val="black"/>
                </a:solidFill>
              </a:rPr>
              <a:t>érminos 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Establecidos para las dos comunicaciones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CuadroTexto 19"/>
          <p:cNvSpPr txBox="1"/>
          <p:nvPr/>
        </p:nvSpPr>
        <p:spPr>
          <a:xfrm>
            <a:off x="6118652" y="4437640"/>
            <a:ext cx="3193559" cy="166184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 smtClean="0">
                <a:solidFill>
                  <a:prstClr val="black"/>
                </a:solidFill>
              </a:rPr>
              <a:t>No cumplen los parámetros 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mínimos de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contenido de 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la Guía 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5" name="Rectángulo 21"/>
          <p:cNvSpPr/>
          <p:nvPr/>
        </p:nvSpPr>
        <p:spPr>
          <a:xfrm>
            <a:off x="9267674" y="2705570"/>
            <a:ext cx="255003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CuadroTexto 22"/>
          <p:cNvSpPr txBox="1"/>
          <p:nvPr/>
        </p:nvSpPr>
        <p:spPr>
          <a:xfrm>
            <a:off x="9551650" y="3772634"/>
            <a:ext cx="3193559" cy="104423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700" b="1"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 smtClean="0">
                <a:solidFill>
                  <a:prstClr val="black"/>
                </a:solidFill>
              </a:rPr>
              <a:t>No tienen </a:t>
            </a: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prstClr val="black"/>
                </a:solidFill>
              </a:rPr>
              <a:t>e</a:t>
            </a:r>
            <a:r>
              <a:rPr lang="es-ES" dirty="0" smtClean="0">
                <a:solidFill>
                  <a:prstClr val="black"/>
                </a:solidFill>
              </a:rPr>
              <a:t>videncia </a:t>
            </a:r>
          </a:p>
          <a:p>
            <a:pPr>
              <a:lnSpc>
                <a:spcPct val="80000"/>
              </a:lnSpc>
            </a:pPr>
            <a:r>
              <a:rPr lang="es-ES" sz="20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del </a:t>
            </a:r>
            <a:r>
              <a:rPr lang="es-ES" sz="2000" dirty="0">
                <a:solidFill>
                  <a:prstClr val="black"/>
                </a:solidFill>
                <a:latin typeface="Helvetica Neue Light"/>
                <a:cs typeface="Helvetica Neue Light"/>
              </a:rPr>
              <a:t>envío</a:t>
            </a:r>
          </a:p>
        </p:txBody>
      </p:sp>
    </p:spTree>
    <p:extLst>
      <p:ext uri="{BB962C8B-B14F-4D97-AF65-F5344CB8AC3E}">
        <p14:creationId xmlns:p14="http://schemas.microsoft.com/office/powerpoint/2010/main" val="33265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72197" y="2745423"/>
            <a:ext cx="9548783" cy="566293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Las Administradoras pueden realizar acciones persuasivas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adicionales </a:t>
            </a:r>
            <a:r>
              <a:rPr lang="es-ES" sz="4000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a las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definidas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en los estándares. </a:t>
            </a:r>
            <a:endParaRPr lang="es-ES" sz="3200" dirty="0" smtClean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endParaRPr lang="es-ES" sz="3200" dirty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pPr algn="r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Los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criterios que establezcan las </a:t>
            </a:r>
          </a:p>
          <a:p>
            <a:pPr algn="r"/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Administradoras para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insistir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 en el Cobro Persuasivo antes de adelantar el </a:t>
            </a:r>
          </a:p>
          <a:p>
            <a:pPr algn="r"/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Cobro Coactivo/ judicial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deben quedar documentadas</a:t>
            </a:r>
            <a:r>
              <a:rPr lang="es-ES" sz="4000" dirty="0">
                <a:solidFill>
                  <a:prstClr val="black"/>
                </a:solidFill>
                <a:latin typeface="Helvetica Neue Light"/>
                <a:cs typeface="Helvetica Neue Light"/>
              </a:rPr>
              <a:t>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para su posterior </a:t>
            </a:r>
          </a:p>
          <a:p>
            <a:pPr algn="r"/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verificación.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17857" y="1007073"/>
            <a:ext cx="6898646" cy="171724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11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s-CO" sz="6000" dirty="0" smtClean="0">
                <a:solidFill>
                  <a:srgbClr val="BB1A0E"/>
                </a:solidFill>
              </a:rPr>
              <a:t>Acciones </a:t>
            </a:r>
            <a:endParaRPr lang="es-ES" sz="6000" dirty="0" smtClean="0">
              <a:solidFill>
                <a:srgbClr val="BB1A0E"/>
              </a:solidFill>
            </a:endParaRPr>
          </a:p>
          <a:p>
            <a:pPr algn="l">
              <a:lnSpc>
                <a:spcPct val="70000"/>
              </a:lnSpc>
            </a:pPr>
            <a:r>
              <a:rPr lang="es-CO" sz="4400" dirty="0" smtClean="0">
                <a:solidFill>
                  <a:srgbClr val="BB1A0E"/>
                </a:solidFill>
              </a:rPr>
              <a:t>Adicionales de </a:t>
            </a:r>
          </a:p>
          <a:p>
            <a:pPr algn="l">
              <a:lnSpc>
                <a:spcPct val="70000"/>
              </a:lnSpc>
            </a:pPr>
            <a:r>
              <a:rPr lang="es-CO" sz="4400" dirty="0" smtClean="0">
                <a:solidFill>
                  <a:srgbClr val="BB1A0E"/>
                </a:solidFill>
              </a:rPr>
              <a:t>Cobro Persuasivo</a:t>
            </a:r>
            <a:endParaRPr lang="es-ES" sz="4400" dirty="0">
              <a:solidFill>
                <a:srgbClr val="BB1A0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610936" y="2811417"/>
            <a:ext cx="2557938" cy="2399220"/>
          </a:xfrm>
          <a:prstGeom prst="ellipse">
            <a:avLst/>
          </a:prstGeom>
          <a:solidFill>
            <a:srgbClr val="BB1A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31032" y="3033345"/>
            <a:ext cx="2085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2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88131" y="2811417"/>
            <a:ext cx="5967888" cy="26303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/>
              <a:t>Las prácticas de cobro del SPS </a:t>
            </a:r>
            <a:endParaRPr lang="es-ES" dirty="0" smtClean="0"/>
          </a:p>
          <a:p>
            <a:pPr>
              <a:lnSpc>
                <a:spcPct val="80000"/>
              </a:lnSpc>
            </a:pPr>
            <a:r>
              <a:rPr lang="es-ES" sz="4100" b="1" dirty="0" smtClean="0"/>
              <a:t>no </a:t>
            </a:r>
            <a:r>
              <a:rPr lang="es-ES" sz="4100" b="1" dirty="0"/>
              <a:t>cumplen de forma homogénea </a:t>
            </a:r>
            <a:endParaRPr lang="es-ES" sz="4100" b="1" dirty="0" smtClean="0"/>
          </a:p>
          <a:p>
            <a:pPr>
              <a:lnSpc>
                <a:spcPct val="80000"/>
              </a:lnSpc>
            </a:pPr>
            <a:r>
              <a:rPr lang="es-ES" dirty="0" smtClean="0"/>
              <a:t>con </a:t>
            </a:r>
            <a:r>
              <a:rPr lang="es-ES" dirty="0"/>
              <a:t>mejores </a:t>
            </a:r>
            <a:r>
              <a:rPr lang="es-ES" dirty="0" smtClean="0"/>
              <a:t>prácticas.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93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3842353"/>
            <a:ext cx="12179300" cy="195423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5400" b="0">
                <a:solidFill>
                  <a:schemeClr val="bg1">
                    <a:lumMod val="9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CO" dirty="0" smtClean="0">
                <a:solidFill>
                  <a:srgbClr val="E3524A"/>
                </a:solidFill>
              </a:rPr>
              <a:t>Criterios para iniciar el cobro</a:t>
            </a:r>
            <a:endParaRPr lang="es-ES" dirty="0" smtClean="0">
              <a:solidFill>
                <a:srgbClr val="E3524A"/>
              </a:solidFill>
            </a:endParaRPr>
          </a:p>
          <a:p>
            <a:r>
              <a:rPr lang="es-ES" dirty="0">
                <a:solidFill>
                  <a:srgbClr val="E3524A"/>
                </a:solidFill>
              </a:rPr>
              <a:t>Coactivo o </a:t>
            </a:r>
            <a:r>
              <a:rPr lang="es-ES" dirty="0">
                <a:solidFill>
                  <a:srgbClr val="E3524A"/>
                </a:solidFill>
              </a:rPr>
              <a:t>J</a:t>
            </a:r>
            <a:r>
              <a:rPr lang="es-ES" dirty="0">
                <a:solidFill>
                  <a:srgbClr val="E3524A"/>
                </a:solidFill>
              </a:rPr>
              <a:t>udicial </a:t>
            </a:r>
          </a:p>
          <a:p>
            <a:r>
              <a:rPr lang="es-ES" sz="5800" dirty="0" smtClean="0">
                <a:solidFill>
                  <a:prstClr val="white">
                    <a:lumMod val="95000"/>
                  </a:prstClr>
                </a:solidFill>
                <a:latin typeface="Helvetica Neue"/>
                <a:cs typeface="Helvetica Neue"/>
              </a:rPr>
              <a:t>Cuarto estándar</a:t>
            </a:r>
            <a:endParaRPr lang="es-ES" sz="5300" dirty="0">
              <a:solidFill>
                <a:prstClr val="white">
                  <a:lumMod val="9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06783" y="6009259"/>
            <a:ext cx="6898646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Art. </a:t>
            </a:r>
            <a:r>
              <a:rPr lang="es-ES" dirty="0" smtClean="0">
                <a:solidFill>
                  <a:prstClr val="white">
                    <a:lumMod val="95000"/>
                  </a:prstClr>
                </a:solidFill>
              </a:rPr>
              <a:t>9 Resolución </a:t>
            </a:r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444 de 2013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17339" y="6326688"/>
            <a:ext cx="7414699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Guía de Acciones Persuasivas y Criterios para Iniciar el </a:t>
            </a:r>
          </a:p>
          <a:p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Cobro Coactivo/Judicial</a:t>
            </a:r>
          </a:p>
        </p:txBody>
      </p:sp>
    </p:spTree>
    <p:extLst>
      <p:ext uri="{BB962C8B-B14F-4D97-AF65-F5344CB8AC3E}">
        <p14:creationId xmlns:p14="http://schemas.microsoft.com/office/powerpoint/2010/main" val="31343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491175" y="2924409"/>
            <a:ext cx="9988062" cy="3077614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algn="r"/>
            <a:r>
              <a:rPr lang="es-ES" sz="3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Las acciones persuasivas </a:t>
            </a:r>
            <a:r>
              <a:rPr lang="es-E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no son apropiadas para todas las deudas</a:t>
            </a:r>
            <a:r>
              <a:rPr lang="es-ES" sz="4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s-ES" sz="3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por razones de </a:t>
            </a:r>
            <a:r>
              <a:rPr lang="es-ES" sz="30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oportunidad</a:t>
            </a:r>
            <a:r>
              <a:rPr lang="es-ES" sz="3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endParaRPr lang="es-ES" sz="3000" b="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r"/>
            <a:endParaRPr lang="es-ES" sz="3000" b="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r"/>
            <a:r>
              <a:rPr lang="es-ES" sz="30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Las </a:t>
            </a:r>
            <a:r>
              <a:rPr lang="es-ES" sz="3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Administradoras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pueden establecer</a:t>
            </a:r>
            <a:r>
              <a:rPr lang="es-ES" sz="3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principios </a:t>
            </a:r>
            <a:r>
              <a:rPr lang="es-E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internos</a:t>
            </a:r>
            <a:r>
              <a:rPr lang="es-ES" sz="4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s-ES" sz="40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y </a:t>
            </a:r>
            <a:r>
              <a:rPr lang="es-E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sustentados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  <a:r>
              <a:rPr lang="es-ES" sz="30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s-ES" sz="3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para </a:t>
            </a:r>
            <a:r>
              <a:rPr lang="es-ES" sz="30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no ejecutar las acciones persuasivas.</a:t>
            </a:r>
            <a:endParaRPr lang="es-ES" sz="3000" b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14733" y="6430502"/>
            <a:ext cx="9664504" cy="184650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algn="r"/>
            <a:r>
              <a:rPr lang="es-ES" sz="30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 estos se delimitan parámetros que </a:t>
            </a:r>
            <a:r>
              <a:rPr lang="es-ES" sz="3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deben adoptar todas las </a:t>
            </a:r>
            <a:r>
              <a:rPr lang="es-ES" sz="3000" b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Administradoras </a:t>
            </a:r>
            <a:r>
              <a:rPr lang="es-ES" sz="30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para darle un </a:t>
            </a:r>
            <a:r>
              <a:rPr lang="es-E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tratamiento igual a situaciones similares. </a:t>
            </a:r>
          </a:p>
        </p:txBody>
      </p:sp>
      <p:sp>
        <p:nvSpPr>
          <p:cNvPr id="15" name="CuadroTexto 6"/>
          <p:cNvSpPr txBox="1"/>
          <p:nvPr/>
        </p:nvSpPr>
        <p:spPr>
          <a:xfrm>
            <a:off x="1491175" y="587900"/>
            <a:ext cx="7383319" cy="219121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11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s-CO" sz="6000" dirty="0" smtClean="0">
                <a:solidFill>
                  <a:srgbClr val="BB1A0E"/>
                </a:solidFill>
              </a:rPr>
              <a:t>Principios </a:t>
            </a:r>
            <a:endParaRPr lang="es-ES" sz="6000" dirty="0" smtClean="0">
              <a:solidFill>
                <a:srgbClr val="BB1A0E"/>
              </a:solidFill>
            </a:endParaRPr>
          </a:p>
          <a:p>
            <a:pPr algn="l">
              <a:lnSpc>
                <a:spcPct val="70000"/>
              </a:lnSpc>
            </a:pPr>
            <a:r>
              <a:rPr lang="es-CO" sz="4400" dirty="0" smtClean="0">
                <a:solidFill>
                  <a:srgbClr val="BB1A0E"/>
                </a:solidFill>
              </a:rPr>
              <a:t>para iniciar el cobro Coactivo o Judicial sin agotar el Cobro Persuasivo</a:t>
            </a:r>
            <a:endParaRPr lang="es-ES" sz="4400" dirty="0">
              <a:solidFill>
                <a:srgbClr val="BB1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17" name="CuadroTexto 6"/>
          <p:cNvSpPr txBox="1"/>
          <p:nvPr/>
        </p:nvSpPr>
        <p:spPr>
          <a:xfrm>
            <a:off x="1955409" y="4129214"/>
            <a:ext cx="9332809" cy="196961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40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NO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se deben agotan las acciones persuasivas cuando existe un </a:t>
            </a:r>
            <a:r>
              <a:rPr lang="es-ES" sz="4000" b="1" dirty="0">
                <a:solidFill>
                  <a:srgbClr val="E3524A"/>
                </a:solidFill>
                <a:latin typeface="Helvetica Light"/>
                <a:cs typeface="Helvetica Light"/>
              </a:rPr>
              <a:t>riesgo alto </a:t>
            </a:r>
            <a:r>
              <a:rPr lang="es-ES" sz="4000" b="1" dirty="0" smtClean="0">
                <a:solidFill>
                  <a:srgbClr val="E3524A"/>
                </a:solidFill>
                <a:latin typeface="Helvetica Light"/>
                <a:cs typeface="Helvetica Light"/>
              </a:rPr>
              <a:t>de no </a:t>
            </a:r>
            <a:r>
              <a:rPr lang="es-ES" sz="4000" b="1" dirty="0">
                <a:solidFill>
                  <a:srgbClr val="E3524A"/>
                </a:solidFill>
                <a:latin typeface="Helvetica Light"/>
                <a:cs typeface="Helvetica Light"/>
              </a:rPr>
              <a:t>recuperar la cartera</a:t>
            </a:r>
            <a:r>
              <a:rPr lang="es-ES" sz="4000" dirty="0">
                <a:solidFill>
                  <a:srgbClr val="E3524A"/>
                </a:solidFill>
                <a:latin typeface="Helvetica Light"/>
                <a:cs typeface="Helvetica Light"/>
              </a:rPr>
              <a:t>.</a:t>
            </a:r>
            <a:endParaRPr lang="es-ES" sz="4000" dirty="0" smtClean="0">
              <a:solidFill>
                <a:srgbClr val="E3524A"/>
              </a:solidFill>
              <a:latin typeface="Helvetica Light"/>
              <a:cs typeface="Helvetica Light"/>
            </a:endParaRPr>
          </a:p>
        </p:txBody>
      </p:sp>
      <p:sp>
        <p:nvSpPr>
          <p:cNvPr id="20" name="CuadroTexto 5"/>
          <p:cNvSpPr txBox="1"/>
          <p:nvPr/>
        </p:nvSpPr>
        <p:spPr>
          <a:xfrm>
            <a:off x="-2220286" y="1986405"/>
            <a:ext cx="12179300" cy="99178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s-CO" sz="7900" dirty="0" smtClean="0">
                <a:solidFill>
                  <a:srgbClr val="BB190E"/>
                </a:solidFill>
              </a:rPr>
              <a:t>Riesgos</a:t>
            </a:r>
            <a:endParaRPr lang="es-ES" sz="7900" dirty="0" smtClean="0">
              <a:solidFill>
                <a:srgbClr val="BB19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17" name="CuadroTexto 6"/>
          <p:cNvSpPr txBox="1"/>
          <p:nvPr/>
        </p:nvSpPr>
        <p:spPr>
          <a:xfrm>
            <a:off x="773724" y="837375"/>
            <a:ext cx="9332809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6000" dirty="0" smtClean="0">
                <a:solidFill>
                  <a:srgbClr val="E3524A"/>
                </a:solidFill>
                <a:latin typeface="Helvetica Neue Bold Condensed"/>
                <a:cs typeface="Helvetica Neue Bold Condensed"/>
              </a:rPr>
              <a:t>Existe</a:t>
            </a:r>
            <a:r>
              <a:rPr lang="es-ES" sz="6000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 </a:t>
            </a:r>
            <a:r>
              <a:rPr lang="es-ES" sz="3600" dirty="0" smtClean="0">
                <a:solidFill>
                  <a:prstClr val="black"/>
                </a:solidFill>
                <a:latin typeface="Helvetica Neue Bold Condensed"/>
                <a:cs typeface="Helvetica Neue Bold Condensed"/>
              </a:rPr>
              <a:t>un </a:t>
            </a:r>
            <a:r>
              <a:rPr lang="es-ES" sz="3600" b="1" dirty="0" smtClean="0">
                <a:solidFill>
                  <a:prstClr val="black"/>
                </a:solidFill>
                <a:latin typeface="Helvetica Light"/>
                <a:cs typeface="Helvetica Light"/>
              </a:rPr>
              <a:t>Riesgo Alto, cuando:</a:t>
            </a:r>
            <a:endParaRPr lang="es-ES" sz="36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3106" y="2152358"/>
            <a:ext cx="10663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cartera tiene una </a:t>
            </a:r>
            <a:r>
              <a:rPr lang="es-E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antigüedad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 que puede afectar la oportunidad de Cobro </a:t>
            </a:r>
          </a:p>
          <a:p>
            <a:endParaRPr lang="es-ES" sz="3000" dirty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3106" y="3244954"/>
            <a:ext cx="106633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deuda con la Administradora supera un </a:t>
            </a:r>
            <a:r>
              <a:rPr lang="es-E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monto mínimo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determinado por la 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misma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que puede generar una prioridad para ejercer el Cobro judicial o Coactivo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4839" y="5030058"/>
            <a:ext cx="106633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aportante se encuentra en proceso de naturaleza </a:t>
            </a:r>
            <a:r>
              <a:rPr lang="es-E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concursal</a:t>
            </a:r>
            <a:r>
              <a:rPr lang="es-E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o </a:t>
            </a:r>
            <a:r>
              <a:rPr lang="es-ES" sz="4000" b="1" dirty="0">
                <a:latin typeface="Helvetica Neue"/>
                <a:cs typeface="Helvetica Neue"/>
              </a:rPr>
              <a:t>l</a:t>
            </a:r>
            <a:r>
              <a:rPr lang="es-ES" sz="4000" b="1" dirty="0" smtClean="0">
                <a:latin typeface="Helvetica Neue"/>
                <a:cs typeface="Helvetica Neue"/>
              </a:rPr>
              <a:t>iquidatorio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.</a:t>
            </a:r>
            <a:endParaRPr lang="es-ES" sz="4000" b="1" dirty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839" y="6158626"/>
            <a:ext cx="10663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El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aportante </a:t>
            </a:r>
            <a:r>
              <a:rPr lang="es-E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ha manifestado que no va a pagar</a:t>
            </a:r>
            <a:r>
              <a:rPr lang="es-E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la 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deuda.</a:t>
            </a:r>
            <a:endParaRPr lang="es-ES" sz="3000" dirty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4839" y="7482065"/>
            <a:ext cx="1066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aportante fue</a:t>
            </a:r>
            <a:r>
              <a:rPr lang="es-E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 </a:t>
            </a:r>
            <a:r>
              <a:rPr lang="es-E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expulsado</a:t>
            </a:r>
            <a:r>
              <a:rPr lang="es-E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(Cajas de Compensación) </a:t>
            </a:r>
          </a:p>
        </p:txBody>
      </p:sp>
    </p:spTree>
    <p:extLst>
      <p:ext uri="{BB962C8B-B14F-4D97-AF65-F5344CB8AC3E}">
        <p14:creationId xmlns:p14="http://schemas.microsoft.com/office/powerpoint/2010/main" val="23689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3862221"/>
            <a:ext cx="12179300" cy="354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5400" b="0">
                <a:solidFill>
                  <a:schemeClr val="bg1">
                    <a:lumMod val="9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CO" dirty="0" smtClean="0">
                <a:solidFill>
                  <a:srgbClr val="E3524A"/>
                </a:solidFill>
              </a:rPr>
              <a:t>Documentación y Formalización</a:t>
            </a:r>
            <a:endParaRPr lang="es-ES" dirty="0" smtClean="0">
              <a:solidFill>
                <a:srgbClr val="E3524A"/>
              </a:solidFill>
            </a:endParaRPr>
          </a:p>
          <a:p>
            <a:r>
              <a:rPr lang="es-ES" dirty="0">
                <a:solidFill>
                  <a:srgbClr val="E3524A"/>
                </a:solidFill>
              </a:rPr>
              <a:t>Criterios definidos para la </a:t>
            </a:r>
            <a:endParaRPr lang="es-ES" dirty="0" smtClean="0">
              <a:solidFill>
                <a:srgbClr val="E3524A"/>
              </a:solidFill>
            </a:endParaRPr>
          </a:p>
          <a:p>
            <a:r>
              <a:rPr lang="es-ES" dirty="0" smtClean="0">
                <a:solidFill>
                  <a:srgbClr val="E3524A"/>
                </a:solidFill>
              </a:rPr>
              <a:t>recuperación </a:t>
            </a:r>
            <a:r>
              <a:rPr lang="es-ES" dirty="0">
                <a:solidFill>
                  <a:srgbClr val="E3524A"/>
                </a:solidFill>
              </a:rPr>
              <a:t>de la </a:t>
            </a:r>
            <a:r>
              <a:rPr lang="es-ES" dirty="0" smtClean="0">
                <a:solidFill>
                  <a:srgbClr val="E3524A"/>
                </a:solidFill>
              </a:rPr>
              <a:t>cartera</a:t>
            </a:r>
          </a:p>
          <a:p>
            <a:r>
              <a:rPr lang="es-ES" dirty="0" smtClean="0">
                <a:solidFill>
                  <a:prstClr val="white">
                    <a:lumMod val="95000"/>
                  </a:prstClr>
                </a:solidFill>
                <a:latin typeface="Helvetica Neue"/>
                <a:cs typeface="Helvetica Neue"/>
              </a:rPr>
              <a:t>Quinto estándar</a:t>
            </a:r>
          </a:p>
          <a:p>
            <a:endParaRPr lang="es-ES" sz="4800" dirty="0">
              <a:solidFill>
                <a:prstClr val="white">
                  <a:lumMod val="95000"/>
                </a:prstClr>
              </a:solidFill>
              <a:latin typeface="Helvetica Neue"/>
              <a:cs typeface="Helvetica Neue"/>
            </a:endParaRPr>
          </a:p>
          <a:p>
            <a:endParaRPr lang="es-ES" dirty="0">
              <a:solidFill>
                <a:srgbClr val="E3524A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89962" y="6727570"/>
            <a:ext cx="6898646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 smtClean="0">
                <a:solidFill>
                  <a:prstClr val="white">
                    <a:lumMod val="95000"/>
                  </a:prstClr>
                </a:solidFill>
              </a:rPr>
              <a:t>Artículo 10 Resolución </a:t>
            </a:r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444 de 2013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88642" y="7193587"/>
            <a:ext cx="7414699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Guía de Documentación y Formalización de Criterios </a:t>
            </a:r>
          </a:p>
          <a:p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definidos para las acciones de recuperación de cartera </a:t>
            </a:r>
          </a:p>
        </p:txBody>
      </p:sp>
    </p:spTree>
    <p:extLst>
      <p:ext uri="{BB962C8B-B14F-4D97-AF65-F5344CB8AC3E}">
        <p14:creationId xmlns:p14="http://schemas.microsoft.com/office/powerpoint/2010/main" val="19839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20837" y="2873058"/>
            <a:ext cx="10269416" cy="430872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Al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interior de las Administradoras</a:t>
            </a:r>
            <a:r>
              <a:rPr lang="es-ES" sz="4000" dirty="0">
                <a:solidFill>
                  <a:prstClr val="black"/>
                </a:solidFill>
                <a:latin typeface="Helvetica Neue Light"/>
                <a:cs typeface="Helvetica Neue Light"/>
              </a:rPr>
              <a:t>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conozcan</a:t>
            </a:r>
            <a:r>
              <a:rPr lang="es-ES" sz="4000" dirty="0">
                <a:solidFill>
                  <a:prstClr val="black"/>
                </a:solidFill>
                <a:latin typeface="Helvetica Neue Light"/>
                <a:cs typeface="Helvetica Neue Light"/>
              </a:rPr>
              <a:t>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el proceso de 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cobro y las políticas establecidas para unas adecuadas acciones de recuperación de cartera. </a:t>
            </a:r>
          </a:p>
          <a:p>
            <a:pPr algn="r"/>
            <a:endParaRPr lang="es-ES" sz="3200" dirty="0" smtClean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pPr algn="r"/>
            <a:r>
              <a:rPr lang="es-CO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e</a:t>
            </a:r>
            <a:endParaRPr lang="es-ES" sz="3200" dirty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pPr algn="r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 </a:t>
            </a:r>
            <a:endParaRPr lang="es-ES" sz="3200" dirty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pPr algn="r"/>
            <a:r>
              <a:rPr lang="es-ES" sz="4000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Incorporar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las </a:t>
            </a:r>
            <a:r>
              <a:rPr lang="es-ES" sz="4000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políticas 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escogidas</a:t>
            </a:r>
            <a:r>
              <a:rPr lang="es-ES" sz="4000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por cada 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Administradora. </a:t>
            </a:r>
            <a:endParaRPr lang="es-ES" sz="3200" dirty="0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17857" y="753855"/>
            <a:ext cx="6898646" cy="219121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11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s-CO" sz="6000" dirty="0" smtClean="0">
                <a:solidFill>
                  <a:srgbClr val="BB1A0E"/>
                </a:solidFill>
              </a:rPr>
              <a:t>Propósito</a:t>
            </a:r>
          </a:p>
          <a:p>
            <a:pPr algn="l">
              <a:lnSpc>
                <a:spcPct val="70000"/>
              </a:lnSpc>
            </a:pPr>
            <a:r>
              <a:rPr lang="es-CO" sz="4400" dirty="0">
                <a:solidFill>
                  <a:srgbClr val="BB1A0E"/>
                </a:solidFill>
              </a:rPr>
              <a:t>de la  </a:t>
            </a:r>
            <a:r>
              <a:rPr lang="es-CO" sz="4400" dirty="0" smtClean="0">
                <a:solidFill>
                  <a:srgbClr val="BB1A0E"/>
                </a:solidFill>
              </a:rPr>
              <a:t>Documentación</a:t>
            </a:r>
          </a:p>
          <a:p>
            <a:pPr algn="l">
              <a:lnSpc>
                <a:spcPct val="70000"/>
              </a:lnSpc>
            </a:pPr>
            <a:r>
              <a:rPr lang="es-CO" sz="4400" dirty="0" smtClean="0">
                <a:solidFill>
                  <a:srgbClr val="BB1A0E"/>
                </a:solidFill>
              </a:rPr>
              <a:t>y Formalización de los criterios</a:t>
            </a:r>
            <a:endParaRPr lang="es-ES" sz="4400" dirty="0">
              <a:solidFill>
                <a:srgbClr val="BB1A0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236762" y="3629467"/>
            <a:ext cx="8787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Las Administradoras deberán </a:t>
            </a:r>
            <a:r>
              <a:rPr lang="es-E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documentar, implementar y divulgar </a:t>
            </a:r>
            <a:r>
              <a:rPr lang="es-E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al interior, 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los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mecanismos 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determinados para el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proceso de cobro 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en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cumplimiento de cada uno de 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los </a:t>
            </a:r>
            <a:r>
              <a:rPr lang="es-E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estándares</a:t>
            </a:r>
            <a:r>
              <a:rPr lang="es-ES" sz="3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 </a:t>
            </a:r>
            <a:r>
              <a:rPr lang="es-E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establecidos en la Resolución 444 de 2013. </a:t>
            </a:r>
          </a:p>
          <a:p>
            <a:endParaRPr lang="es-ES" sz="3000" dirty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1483284" y="1260292"/>
            <a:ext cx="6898646" cy="124326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11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s-CO" sz="6000" dirty="0" smtClean="0">
                <a:solidFill>
                  <a:srgbClr val="BB1A0E"/>
                </a:solidFill>
              </a:rPr>
              <a:t>Condiciones</a:t>
            </a:r>
          </a:p>
          <a:p>
            <a:pPr algn="l">
              <a:lnSpc>
                <a:spcPct val="70000"/>
              </a:lnSpc>
            </a:pPr>
            <a:r>
              <a:rPr lang="es-CO" sz="4400" dirty="0" smtClean="0">
                <a:solidFill>
                  <a:srgbClr val="BB1A0E"/>
                </a:solidFill>
              </a:rPr>
              <a:t>generales</a:t>
            </a:r>
            <a:endParaRPr lang="es-ES" sz="4400" dirty="0">
              <a:solidFill>
                <a:srgbClr val="BB1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017857" y="1988131"/>
            <a:ext cx="878762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Las Administradoras </a:t>
            </a:r>
            <a:r>
              <a:rPr lang="es-E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no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 deberán formalizar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criterios para el cobro </a:t>
            </a: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que contravengan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lo dispuesto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en la Resolución 444 de 2013 y sus guías.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2800" dirty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Las Administradoras de naturaleza pública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podrán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adicionar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su </a:t>
            </a:r>
            <a:r>
              <a:rPr lang="es-E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Reglamento </a:t>
            </a: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Interno </a:t>
            </a:r>
            <a:r>
              <a:rPr lang="es-E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 Cartera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,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incorporando las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prácticas que desarrollan el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estándar.</a:t>
            </a:r>
          </a:p>
          <a:p>
            <a:pPr algn="just"/>
            <a:endParaRPr lang="es-ES" sz="2800" dirty="0" smtClean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La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documentación y formalización del proceso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cobro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deberá estar </a:t>
            </a: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actualizada.</a:t>
            </a:r>
            <a:endParaRPr lang="es-ES" sz="2800" dirty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ES" sz="3000" dirty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10" name="CuadroTexto 6"/>
          <p:cNvSpPr txBox="1"/>
          <p:nvPr/>
        </p:nvSpPr>
        <p:spPr>
          <a:xfrm>
            <a:off x="2017857" y="753855"/>
            <a:ext cx="6898646" cy="124326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11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s-CO" sz="6000" dirty="0" smtClean="0">
                <a:solidFill>
                  <a:srgbClr val="BB1A0E"/>
                </a:solidFill>
              </a:rPr>
              <a:t>Condiciones</a:t>
            </a:r>
          </a:p>
          <a:p>
            <a:pPr algn="l">
              <a:lnSpc>
                <a:spcPct val="70000"/>
              </a:lnSpc>
            </a:pPr>
            <a:r>
              <a:rPr lang="es-CO" sz="4400" dirty="0" smtClean="0">
                <a:solidFill>
                  <a:srgbClr val="BB1A0E"/>
                </a:solidFill>
              </a:rPr>
              <a:t>generales</a:t>
            </a:r>
            <a:endParaRPr lang="es-ES" sz="4400" dirty="0">
              <a:solidFill>
                <a:srgbClr val="BB1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96153" y="8230093"/>
            <a:ext cx="12265612" cy="973834"/>
          </a:xfrm>
          <a:prstGeom prst="rect">
            <a:avLst/>
          </a:prstGeom>
        </p:spPr>
      </p:pic>
      <p:sp>
        <p:nvSpPr>
          <p:cNvPr id="5" name="CuadroTexto 6"/>
          <p:cNvSpPr txBox="1"/>
          <p:nvPr/>
        </p:nvSpPr>
        <p:spPr>
          <a:xfrm>
            <a:off x="1716258" y="528456"/>
            <a:ext cx="9614857" cy="196961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La	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   	</a:t>
            </a:r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		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 recomienda </a:t>
            </a:r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que 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la documentación y formalización se realice en un manual interno que contenga:</a:t>
            </a:r>
          </a:p>
        </p:txBody>
      </p:sp>
      <p:pic>
        <p:nvPicPr>
          <p:cNvPr id="6" name="Picture 2" descr="C:\Users\pacero\Documents\UGPP\Identidad Visual Corporativa\logosimbolo-slogancurv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98" r="-3697" b="14170"/>
          <a:stretch/>
        </p:blipFill>
        <p:spPr bwMode="auto">
          <a:xfrm>
            <a:off x="5091225" y="608684"/>
            <a:ext cx="1791103" cy="7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4"/>
          <p:cNvSpPr/>
          <p:nvPr/>
        </p:nvSpPr>
        <p:spPr>
          <a:xfrm>
            <a:off x="1403599" y="2498075"/>
            <a:ext cx="2679478" cy="22321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Tabla </a:t>
            </a:r>
            <a:r>
              <a:rPr lang="es-ES" dirty="0" smtClean="0">
                <a:solidFill>
                  <a:prstClr val="black"/>
                </a:solidFill>
              </a:rPr>
              <a:t>resumen </a:t>
            </a:r>
            <a:r>
              <a:rPr lang="es-ES" dirty="0">
                <a:solidFill>
                  <a:prstClr val="black"/>
                </a:solidFill>
              </a:rPr>
              <a:t>con los criterios seleccionados para las diferentes etapas </a:t>
            </a:r>
          </a:p>
        </p:txBody>
      </p:sp>
      <p:sp>
        <p:nvSpPr>
          <p:cNvPr id="9" name="Rectángulo 4"/>
          <p:cNvSpPr/>
          <p:nvPr/>
        </p:nvSpPr>
        <p:spPr>
          <a:xfrm>
            <a:off x="4552011" y="2498074"/>
            <a:ext cx="2679478" cy="22321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Cronograma de cartera donde se especifiquen plazos, acciones y 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responsables</a:t>
            </a:r>
          </a:p>
        </p:txBody>
      </p:sp>
      <p:sp>
        <p:nvSpPr>
          <p:cNvPr id="10" name="Rectángulo 4"/>
          <p:cNvSpPr/>
          <p:nvPr/>
        </p:nvSpPr>
        <p:spPr>
          <a:xfrm>
            <a:off x="7793501" y="2498075"/>
            <a:ext cx="2609145" cy="22321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Políticas </a:t>
            </a:r>
            <a:r>
              <a:rPr lang="es-ES" dirty="0">
                <a:solidFill>
                  <a:prstClr val="black"/>
                </a:solidFill>
              </a:rPr>
              <a:t>y reglas que </a:t>
            </a:r>
            <a:r>
              <a:rPr lang="es-ES" dirty="0" smtClean="0">
                <a:solidFill>
                  <a:prstClr val="black"/>
                </a:solidFill>
              </a:rPr>
              <a:t>la Administradora </a:t>
            </a:r>
            <a:r>
              <a:rPr lang="es-ES" dirty="0">
                <a:solidFill>
                  <a:prstClr val="black"/>
                </a:solidFill>
              </a:rPr>
              <a:t>desarrolló para no agotar la etapa </a:t>
            </a:r>
          </a:p>
          <a:p>
            <a:pPr algn="ctr"/>
            <a:r>
              <a:rPr lang="es-ES" dirty="0" smtClean="0">
                <a:solidFill>
                  <a:prstClr val="black"/>
                </a:solidFill>
              </a:rPr>
              <a:t>persuasiva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Rectángulo 4"/>
          <p:cNvSpPr/>
          <p:nvPr/>
        </p:nvSpPr>
        <p:spPr>
          <a:xfrm>
            <a:off x="1403599" y="5126388"/>
            <a:ext cx="2679478" cy="22321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Criterios </a:t>
            </a:r>
            <a:r>
              <a:rPr lang="es-ES" dirty="0">
                <a:solidFill>
                  <a:prstClr val="black"/>
                </a:solidFill>
              </a:rPr>
              <a:t>para mantener los procesos en etapa persuasiva</a:t>
            </a:r>
          </a:p>
        </p:txBody>
      </p:sp>
      <p:sp>
        <p:nvSpPr>
          <p:cNvPr id="13" name="Rectángulo 4"/>
          <p:cNvSpPr/>
          <p:nvPr/>
        </p:nvSpPr>
        <p:spPr>
          <a:xfrm>
            <a:off x="4400641" y="5156750"/>
            <a:ext cx="2982217" cy="22321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Métodos de comunicación escogidos para el aviso de incumplimiento y las 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acciones persuasivas</a:t>
            </a:r>
          </a:p>
        </p:txBody>
      </p:sp>
      <p:sp>
        <p:nvSpPr>
          <p:cNvPr id="14" name="Rectángulo 4"/>
          <p:cNvSpPr/>
          <p:nvPr/>
        </p:nvSpPr>
        <p:spPr>
          <a:xfrm>
            <a:off x="7723168" y="5156750"/>
            <a:ext cx="2679478" cy="22321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Disposiciones </a:t>
            </a:r>
            <a:r>
              <a:rPr lang="es-ES" dirty="0">
                <a:solidFill>
                  <a:prstClr val="black"/>
                </a:solidFill>
              </a:rPr>
              <a:t>legales que regulan cada uno de 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los </a:t>
            </a:r>
            <a:r>
              <a:rPr lang="es-ES" dirty="0" smtClean="0">
                <a:solidFill>
                  <a:prstClr val="black"/>
                </a:solidFill>
              </a:rPr>
              <a:t>procedimientos de cobro 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61841" y="7562667"/>
            <a:ext cx="1013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prstClr val="black"/>
                </a:solidFill>
              </a:rPr>
              <a:t>En la Guía de Formalización y documentación de criterios encontrará más recomendaciones 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3"/>
          <p:cNvSpPr txBox="1"/>
          <p:nvPr/>
        </p:nvSpPr>
        <p:spPr>
          <a:xfrm>
            <a:off x="1230702" y="627074"/>
            <a:ext cx="7558502" cy="156335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3900">
                <a:solidFill>
                  <a:srgbClr val="E3524A"/>
                </a:solidFill>
                <a:latin typeface="Helvetica Light"/>
                <a:cs typeface="Helvetica Light"/>
              </a:defRPr>
            </a:lvl1pPr>
          </a:lstStyle>
          <a:p>
            <a:r>
              <a:rPr lang="es-E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Las Administradoras </a:t>
            </a:r>
            <a:r>
              <a:rPr lang="es-ES" b="1" dirty="0" smtClean="0">
                <a:latin typeface="Helvetica Neue"/>
                <a:cs typeface="Helvetica Neue"/>
              </a:rPr>
              <a:t>incumplen</a:t>
            </a:r>
            <a:r>
              <a:rPr lang="es-ES" dirty="0" smtClean="0">
                <a:latin typeface="Helvetica Neue Light"/>
                <a:cs typeface="Helvetica Neue Light"/>
              </a:rPr>
              <a:t> </a:t>
            </a:r>
            <a:r>
              <a:rPr lang="es-E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 Light"/>
                <a:cs typeface="Helvetica Neue Light"/>
              </a:rPr>
              <a:t>el estándar de documentación y formalización cuando: </a:t>
            </a:r>
            <a:endParaRPr lang="es-E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Rectángulo 21"/>
          <p:cNvSpPr/>
          <p:nvPr/>
        </p:nvSpPr>
        <p:spPr>
          <a:xfrm>
            <a:off x="9267674" y="2679250"/>
            <a:ext cx="255003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s-ES" dirty="0">
                <a:solidFill>
                  <a:prstClr val="white"/>
                </a:solidFill>
              </a:rPr>
              <a:t>No tienen </a:t>
            </a: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prstClr val="white"/>
                </a:solidFill>
              </a:rPr>
              <a:t>evidencia </a:t>
            </a:r>
          </a:p>
          <a:p>
            <a:pPr>
              <a:lnSpc>
                <a:spcPct val="80000"/>
              </a:lnSpc>
            </a:pPr>
            <a:r>
              <a:rPr lang="es-ES" sz="2000" dirty="0">
                <a:solidFill>
                  <a:prstClr val="white"/>
                </a:solidFill>
                <a:latin typeface="Helvetica Neue Light"/>
                <a:cs typeface="Helvetica Neue Light"/>
              </a:rPr>
              <a:t>del envío</a:t>
            </a:r>
          </a:p>
        </p:txBody>
      </p:sp>
      <p:sp>
        <p:nvSpPr>
          <p:cNvPr id="6" name="Rectángulo 3"/>
          <p:cNvSpPr/>
          <p:nvPr/>
        </p:nvSpPr>
        <p:spPr>
          <a:xfrm>
            <a:off x="3328920" y="2705570"/>
            <a:ext cx="2619853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362590" y="2705570"/>
            <a:ext cx="2679478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8" name="Rectángulo 5"/>
          <p:cNvSpPr/>
          <p:nvPr/>
        </p:nvSpPr>
        <p:spPr>
          <a:xfrm>
            <a:off x="6118652" y="2705570"/>
            <a:ext cx="289873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362591" y="3772634"/>
            <a:ext cx="2802640" cy="103397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700" b="1"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>
                <a:solidFill>
                  <a:prstClr val="black"/>
                </a:solidFill>
              </a:rPr>
              <a:t>No </a:t>
            </a:r>
            <a:r>
              <a:rPr lang="es-ES" dirty="0" smtClean="0">
                <a:solidFill>
                  <a:prstClr val="black"/>
                </a:solidFill>
              </a:rPr>
              <a:t>documentan</a:t>
            </a:r>
          </a:p>
          <a:p>
            <a:pPr>
              <a:lnSpc>
                <a:spcPct val="80000"/>
              </a:lnSpc>
            </a:pPr>
            <a:r>
              <a:rPr lang="es-ES" sz="2000" b="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sus </a:t>
            </a:r>
            <a:r>
              <a:rPr lang="es-ES" sz="2000" b="0" dirty="0">
                <a:solidFill>
                  <a:prstClr val="black"/>
                </a:solidFill>
                <a:latin typeface="Helvetica Neue Light"/>
                <a:cs typeface="Helvetica Neue Light"/>
              </a:rPr>
              <a:t>procesos de cobro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3328920" y="3772634"/>
            <a:ext cx="2789731" cy="276983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700" b="1">
                <a:latin typeface="Helvetica Neue"/>
                <a:cs typeface="Helvetica Neue"/>
              </a:defRPr>
            </a:lvl1pPr>
          </a:lstStyle>
          <a:p>
            <a:r>
              <a:rPr lang="es-ES" dirty="0">
                <a:solidFill>
                  <a:prstClr val="black"/>
                </a:solidFill>
              </a:rPr>
              <a:t>No se evidencie que existe </a:t>
            </a:r>
            <a:r>
              <a:rPr lang="es-ES" dirty="0" smtClean="0">
                <a:solidFill>
                  <a:prstClr val="black"/>
                </a:solidFill>
              </a:rPr>
              <a:t>formalización</a:t>
            </a:r>
          </a:p>
          <a:p>
            <a:r>
              <a:rPr lang="es-ES" sz="2000" b="0" dirty="0">
                <a:solidFill>
                  <a:prstClr val="black"/>
                </a:solidFill>
                <a:latin typeface="Helvetica Neue Light"/>
                <a:cs typeface="Helvetica Neue Light"/>
              </a:rPr>
              <a:t>al interior de la </a:t>
            </a:r>
          </a:p>
          <a:p>
            <a:r>
              <a:rPr lang="es-ES" sz="2000" b="0" dirty="0">
                <a:solidFill>
                  <a:prstClr val="black"/>
                </a:solidFill>
                <a:latin typeface="Helvetica Neue Light"/>
                <a:cs typeface="Helvetica Neue Light"/>
              </a:rPr>
              <a:t>Administradora sobre los estándares de cobro y los parámetros </a:t>
            </a:r>
            <a:r>
              <a:rPr lang="es-ES" sz="2000" b="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escogidos</a:t>
            </a:r>
            <a:r>
              <a:rPr lang="es-ES" b="0" dirty="0" smtClean="0">
                <a:solidFill>
                  <a:prstClr val="black"/>
                </a:solidFill>
              </a:rPr>
              <a:t> </a:t>
            </a:r>
            <a:endParaRPr lang="es-ES" b="0" dirty="0">
              <a:solidFill>
                <a:prstClr val="black"/>
              </a:solidFill>
            </a:endParaRPr>
          </a:p>
        </p:txBody>
      </p:sp>
      <p:sp>
        <p:nvSpPr>
          <p:cNvPr id="11" name="CuadroTexto 8"/>
          <p:cNvSpPr txBox="1"/>
          <p:nvPr/>
        </p:nvSpPr>
        <p:spPr>
          <a:xfrm>
            <a:off x="6118652" y="3802566"/>
            <a:ext cx="3193559" cy="78775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700" b="1">
                <a:latin typeface="Helvetica Neue"/>
                <a:cs typeface="Helvetica Neue"/>
              </a:defRPr>
            </a:lvl1pPr>
          </a:lstStyle>
          <a:p>
            <a:r>
              <a:rPr lang="es-ES" dirty="0">
                <a:solidFill>
                  <a:prstClr val="black"/>
                </a:solidFill>
              </a:rPr>
              <a:t>La documentación </a:t>
            </a:r>
          </a:p>
        </p:txBody>
      </p:sp>
      <p:sp>
        <p:nvSpPr>
          <p:cNvPr id="13" name="CuadroTexto 19"/>
          <p:cNvSpPr txBox="1"/>
          <p:nvPr/>
        </p:nvSpPr>
        <p:spPr>
          <a:xfrm>
            <a:off x="6118652" y="4437640"/>
            <a:ext cx="3193559" cy="10462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prstClr val="black"/>
                </a:solidFill>
              </a:rPr>
              <a:t>no </a:t>
            </a:r>
            <a:r>
              <a:rPr lang="es-ES" dirty="0" smtClean="0">
                <a:solidFill>
                  <a:prstClr val="black"/>
                </a:solidFill>
              </a:rPr>
              <a:t>este </a:t>
            </a:r>
            <a:r>
              <a:rPr lang="es-ES" dirty="0">
                <a:solidFill>
                  <a:prstClr val="black"/>
                </a:solidFill>
              </a:rPr>
              <a:t>disponible cuando la UGPP la </a:t>
            </a:r>
            <a:r>
              <a:rPr lang="es-ES" dirty="0" smtClean="0">
                <a:solidFill>
                  <a:prstClr val="black"/>
                </a:solidFill>
              </a:rPr>
              <a:t>solicite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5" name="Rectángulo 21"/>
          <p:cNvSpPr/>
          <p:nvPr/>
        </p:nvSpPr>
        <p:spPr>
          <a:xfrm>
            <a:off x="9267674" y="2705570"/>
            <a:ext cx="2550039" cy="45356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white"/>
                </a:solidFill>
              </a:rPr>
              <a:t>- Dentro del proceso de cobro</a:t>
            </a:r>
          </a:p>
        </p:txBody>
      </p:sp>
      <p:sp>
        <p:nvSpPr>
          <p:cNvPr id="16" name="CuadroTexto 22"/>
          <p:cNvSpPr txBox="1"/>
          <p:nvPr/>
        </p:nvSpPr>
        <p:spPr>
          <a:xfrm>
            <a:off x="9312211" y="3762375"/>
            <a:ext cx="3193559" cy="112015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700" b="1">
                <a:latin typeface="Helvetica Neue"/>
                <a:cs typeface="Helvetica Neue"/>
              </a:defRPr>
            </a:lvl1pPr>
          </a:lstStyle>
          <a:p>
            <a:pPr>
              <a:lnSpc>
                <a:spcPct val="80000"/>
              </a:lnSpc>
            </a:pPr>
            <a:r>
              <a:rPr lang="es-ES" dirty="0" smtClean="0">
                <a:solidFill>
                  <a:prstClr val="black"/>
                </a:solidFill>
              </a:rPr>
              <a:t>Dentro </a:t>
            </a:r>
            <a:r>
              <a:rPr lang="es-ES" dirty="0">
                <a:solidFill>
                  <a:prstClr val="black"/>
                </a:solidFill>
              </a:rPr>
              <a:t>del proceso </a:t>
            </a:r>
            <a:r>
              <a:rPr lang="es-ES" dirty="0" smtClean="0">
                <a:solidFill>
                  <a:prstClr val="black"/>
                </a:solidFill>
              </a:rPr>
              <a:t>de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solidFill>
                  <a:prstClr val="black"/>
                </a:solidFill>
              </a:rPr>
              <a:t>cobro</a:t>
            </a:r>
            <a:endParaRPr lang="es-ES" sz="2000" dirty="0">
              <a:solidFill>
                <a:prstClr val="black"/>
              </a:solidFill>
              <a:latin typeface="Helvetica Neue Light"/>
              <a:cs typeface="Helvetica Neue Light"/>
            </a:endParaRPr>
          </a:p>
        </p:txBody>
      </p:sp>
      <p:sp>
        <p:nvSpPr>
          <p:cNvPr id="14" name="CuadroTexto 19"/>
          <p:cNvSpPr txBox="1"/>
          <p:nvPr/>
        </p:nvSpPr>
        <p:spPr>
          <a:xfrm>
            <a:off x="9312210" y="4806612"/>
            <a:ext cx="3193559" cy="135406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2000"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prstClr val="black"/>
                </a:solidFill>
              </a:rPr>
              <a:t>no se incluyen los contenidos </a:t>
            </a:r>
            <a:r>
              <a:rPr lang="es-ES" dirty="0" smtClean="0">
                <a:solidFill>
                  <a:prstClr val="black"/>
                </a:solidFill>
              </a:rPr>
              <a:t>mínimos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que sugieren las 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guías.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32634" y="2006959"/>
            <a:ext cx="4802727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2400" b="0" dirty="0">
                <a:latin typeface="Helvetica Neue Light"/>
                <a:cs typeface="Helvetica Neue Light"/>
              </a:rPr>
              <a:t>Las Administradoras </a:t>
            </a:r>
            <a:r>
              <a:rPr lang="es-ES" sz="2400" b="0" dirty="0" smtClean="0">
                <a:latin typeface="Helvetica Neue Light"/>
                <a:cs typeface="Helvetica Neue Light"/>
              </a:rPr>
              <a:t>utilizan</a:t>
            </a:r>
            <a:endParaRPr lang="es-ES" sz="2400" b="0" dirty="0">
              <a:latin typeface="Helvetica Neue Light"/>
              <a:cs typeface="Helvetica Neue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13053" y="4285789"/>
            <a:ext cx="3642822" cy="205271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70000"/>
              </a:lnSpc>
              <a:defRPr sz="6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sz="4400" dirty="0"/>
              <a:t>6 tipos de acciones de cobranza persuasiva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749163" y="7701736"/>
            <a:ext cx="5736749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Fuente: Encuesta sobre prácticas cobro 2012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409981" y="1734014"/>
            <a:ext cx="6898646" cy="1751097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11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s-ES" sz="6000" dirty="0">
                <a:solidFill>
                  <a:srgbClr val="BB1A0E"/>
                </a:solidFill>
              </a:rPr>
              <a:t>13 </a:t>
            </a:r>
            <a:endParaRPr lang="es-ES" sz="6000" dirty="0" smtClean="0">
              <a:solidFill>
                <a:srgbClr val="BB1A0E"/>
              </a:solidFill>
            </a:endParaRPr>
          </a:p>
          <a:p>
            <a:pPr algn="l">
              <a:lnSpc>
                <a:spcPct val="70000"/>
              </a:lnSpc>
            </a:pPr>
            <a:r>
              <a:rPr lang="es-ES" sz="4400" dirty="0" smtClean="0">
                <a:solidFill>
                  <a:srgbClr val="BB1A0E"/>
                </a:solidFill>
              </a:rPr>
              <a:t>mecanismos </a:t>
            </a:r>
            <a:endParaRPr lang="es-ES" sz="4400" dirty="0">
              <a:solidFill>
                <a:srgbClr val="BB1A0E"/>
              </a:solidFill>
            </a:endParaRPr>
          </a:p>
          <a:p>
            <a:pPr algn="l">
              <a:lnSpc>
                <a:spcPct val="70000"/>
              </a:lnSpc>
            </a:pPr>
            <a:r>
              <a:rPr lang="es-ES" sz="4400" dirty="0">
                <a:solidFill>
                  <a:srgbClr val="BB1A0E"/>
                </a:solidFill>
              </a:rPr>
              <a:t>distintos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426743" y="3279996"/>
            <a:ext cx="3068869" cy="57539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" sz="1800" b="0" dirty="0" smtClean="0">
                <a:latin typeface="Helvetica Neue Light"/>
                <a:cs typeface="Helvetica Neue Light"/>
              </a:rPr>
              <a:t>para </a:t>
            </a:r>
            <a:r>
              <a:rPr lang="es-ES" sz="1800" b="0" dirty="0">
                <a:latin typeface="Helvetica Neue Light"/>
                <a:cs typeface="Helvetica Neue Light"/>
              </a:rPr>
              <a:t>actualizar los datos de ubicación de los aportantes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632634" y="4395399"/>
            <a:ext cx="4009148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/>
              <a:t>Las Administradoras realizan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517907" y="6257675"/>
            <a:ext cx="2977705" cy="399958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es-ES" dirty="0"/>
              <a:t>según criterios </a:t>
            </a:r>
            <a:r>
              <a:rPr lang="es-ES" dirty="0" smtClean="0"/>
              <a:t>internos: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530237" y="6571330"/>
            <a:ext cx="2977705" cy="101858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80000"/>
              </a:lnSpc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 smtClean="0">
                <a:latin typeface="Helvetica Neue Bold Condensed"/>
                <a:cs typeface="Helvetica Neue Bold Condensed"/>
              </a:rPr>
              <a:t>Correo </a:t>
            </a:r>
            <a:r>
              <a:rPr lang="es-ES" dirty="0">
                <a:latin typeface="Helvetica Neue Bold Condensed"/>
                <a:cs typeface="Helvetica Neue Bold Condensed"/>
              </a:rPr>
              <a:t>electrónico, llamada, correspondencia, visita, tercerización, suspensión de </a:t>
            </a:r>
            <a:r>
              <a:rPr lang="es-ES" dirty="0" smtClean="0">
                <a:latin typeface="Helvetica Neue Bold Condensed"/>
                <a:cs typeface="Helvetica Neue Bold Condensed"/>
              </a:rPr>
              <a:t>servicios.</a:t>
            </a:r>
            <a:endParaRPr lang="es-ES" dirty="0"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625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3842353"/>
            <a:ext cx="12179300" cy="195423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ctr">
              <a:lnSpc>
                <a:spcPct val="70000"/>
              </a:lnSpc>
              <a:defRPr sz="5400" b="0">
                <a:solidFill>
                  <a:schemeClr val="bg1">
                    <a:lumMod val="95000"/>
                  </a:schemeClr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CO" dirty="0" smtClean="0">
                <a:solidFill>
                  <a:srgbClr val="E3524A"/>
                </a:solidFill>
              </a:rPr>
              <a:t>Convenios para adelantar</a:t>
            </a:r>
            <a:endParaRPr lang="es-ES" dirty="0" smtClean="0">
              <a:solidFill>
                <a:srgbClr val="E3524A"/>
              </a:solidFill>
            </a:endParaRPr>
          </a:p>
          <a:p>
            <a:r>
              <a:rPr lang="es-ES" dirty="0">
                <a:solidFill>
                  <a:srgbClr val="E3524A"/>
                </a:solidFill>
              </a:rPr>
              <a:t>Acciones de Cobro </a:t>
            </a:r>
          </a:p>
          <a:p>
            <a:r>
              <a:rPr lang="es-ES" sz="5800" dirty="0" smtClean="0">
                <a:solidFill>
                  <a:prstClr val="white">
                    <a:lumMod val="95000"/>
                  </a:prstClr>
                </a:solidFill>
                <a:latin typeface="Helvetica Neue"/>
                <a:cs typeface="Helvetica Neue"/>
              </a:rPr>
              <a:t>Sexto estándar</a:t>
            </a:r>
            <a:endParaRPr lang="es-ES" sz="5300" dirty="0">
              <a:solidFill>
                <a:prstClr val="white">
                  <a:lumMod val="9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06783" y="6009259"/>
            <a:ext cx="6898646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 smtClean="0">
                <a:solidFill>
                  <a:prstClr val="white">
                    <a:lumMod val="95000"/>
                  </a:prstClr>
                </a:solidFill>
              </a:rPr>
              <a:t>Artículo 11 Resolución </a:t>
            </a:r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444 de 2013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17339" y="6326688"/>
            <a:ext cx="7414699" cy="43073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s-ES" dirty="0">
                <a:solidFill>
                  <a:prstClr val="white">
                    <a:lumMod val="95000"/>
                  </a:prstClr>
                </a:solidFill>
              </a:rPr>
              <a:t>Guía de </a:t>
            </a:r>
            <a:r>
              <a:rPr lang="es-ES" dirty="0" smtClean="0">
                <a:solidFill>
                  <a:prstClr val="white">
                    <a:lumMod val="95000"/>
                  </a:prstClr>
                </a:solidFill>
              </a:rPr>
              <a:t>Convenios para adelantar las acciones de cobro</a:t>
            </a:r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20837" y="2099335"/>
            <a:ext cx="10269416" cy="615538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Buscan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aprovechar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economías </a:t>
            </a:r>
            <a:r>
              <a:rPr lang="es-ES" sz="4000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de escala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en el cobro de aportantes que son morosos con múltiples 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Administradoras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. </a:t>
            </a:r>
          </a:p>
          <a:p>
            <a:pPr algn="r"/>
            <a:endParaRPr lang="es-ES" sz="3200" dirty="0" smtClean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pPr algn="r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Surgen de la aplicación de los principios </a:t>
            </a:r>
          </a:p>
          <a:p>
            <a:pPr algn="r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de </a:t>
            </a:r>
            <a:r>
              <a:rPr lang="es-ES" sz="4000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economía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y eficiencia </a:t>
            </a:r>
            <a:endParaRPr lang="es-ES" sz="4000" b="1" dirty="0" smtClean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pPr algn="r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 </a:t>
            </a:r>
            <a:endParaRPr lang="es-ES" sz="3200" dirty="0">
              <a:solidFill>
                <a:prstClr val="black"/>
              </a:solidFill>
              <a:latin typeface="Helvetica Neue Light"/>
              <a:cs typeface="Helvetica Neue Light"/>
            </a:endParaRPr>
          </a:p>
          <a:p>
            <a:pPr algn="r"/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Son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especialmente </a:t>
            </a:r>
            <a:r>
              <a:rPr lang="es-ES" sz="4000" b="1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relevantes para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cobrar deudas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 que son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pequeñas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 si se cobran por separado, pero </a:t>
            </a:r>
            <a:r>
              <a:rPr lang="es-ES" sz="4000" b="1" dirty="0">
                <a:solidFill>
                  <a:prstClr val="black"/>
                </a:solidFill>
                <a:latin typeface="Helvetica Neue Light"/>
                <a:cs typeface="Helvetica Neue Light"/>
              </a:rPr>
              <a:t>rentables </a:t>
            </a:r>
            <a:r>
              <a:rPr lang="es-ES" sz="3200" dirty="0" smtClean="0">
                <a:solidFill>
                  <a:prstClr val="black"/>
                </a:solidFill>
                <a:latin typeface="Helvetica Neue Light"/>
                <a:cs typeface="Helvetica Neue Light"/>
              </a:rPr>
              <a:t>si se </a:t>
            </a:r>
            <a:r>
              <a:rPr lang="es-ES" sz="3200" dirty="0">
                <a:solidFill>
                  <a:prstClr val="black"/>
                </a:solidFill>
                <a:latin typeface="Helvetica Neue Light"/>
                <a:cs typeface="Helvetica Neue Light"/>
              </a:rPr>
              <a:t>cobran conjuntamente.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17857" y="753855"/>
            <a:ext cx="6898646" cy="1243266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defRPr sz="11000">
                <a:solidFill>
                  <a:srgbClr val="E3524A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s-CO" sz="6000" dirty="0" smtClean="0">
                <a:solidFill>
                  <a:srgbClr val="BB1A0E"/>
                </a:solidFill>
              </a:rPr>
              <a:t>Propósito</a:t>
            </a:r>
          </a:p>
          <a:p>
            <a:pPr algn="l">
              <a:lnSpc>
                <a:spcPct val="70000"/>
              </a:lnSpc>
            </a:pPr>
            <a:r>
              <a:rPr lang="es-CO" sz="4400" dirty="0">
                <a:solidFill>
                  <a:srgbClr val="BB1A0E"/>
                </a:solidFill>
              </a:rPr>
              <a:t>de </a:t>
            </a:r>
            <a:r>
              <a:rPr lang="es-CO" sz="4400" dirty="0" smtClean="0">
                <a:solidFill>
                  <a:srgbClr val="BB1A0E"/>
                </a:solidFill>
              </a:rPr>
              <a:t>los convenios </a:t>
            </a:r>
            <a:endParaRPr lang="es-ES" sz="4400" dirty="0">
              <a:solidFill>
                <a:srgbClr val="BB1A0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17" name="CuadroTexto 6"/>
          <p:cNvSpPr txBox="1"/>
          <p:nvPr/>
        </p:nvSpPr>
        <p:spPr>
          <a:xfrm>
            <a:off x="1333818" y="429412"/>
            <a:ext cx="11985673" cy="1520265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6000" dirty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Objetivos y alcance </a:t>
            </a:r>
          </a:p>
          <a:p>
            <a:pPr>
              <a:lnSpc>
                <a:spcPct val="70000"/>
              </a:lnSpc>
            </a:pPr>
            <a:r>
              <a:rPr lang="es-ES" sz="4400" dirty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de los convenios: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14839" y="2280264"/>
            <a:ext cx="10663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Permiten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que un agente (sea una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Administradora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o un tercero) </a:t>
            </a: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cobre </a:t>
            </a:r>
            <a:r>
              <a:rPr lang="es-E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en representación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 una o varias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Administradoras</a:t>
            </a:r>
            <a:endParaRPr lang="es-ES" sz="2800" dirty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7454" y="3788369"/>
            <a:ext cx="1066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36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Facilita las acciones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 Cobro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judicial o Coactivo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4839" y="4546350"/>
            <a:ext cx="10663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alcance del convenio deberá ser establecido en el texto del acuerdo que se firme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entre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las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partes. La UGPP respeta las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condiciones establecidas por las partes y la </a:t>
            </a:r>
            <a:r>
              <a:rPr lang="es-E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libertad de </a:t>
            </a: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configuración</a:t>
            </a:r>
            <a:r>
              <a:rPr lang="es-E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 los negocios de cada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una. </a:t>
            </a:r>
            <a:endParaRPr lang="es-ES" sz="2800" b="1" dirty="0">
              <a:solidFill>
                <a:prstClr val="black">
                  <a:lumMod val="85000"/>
                  <a:lumOff val="15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4839" y="6608453"/>
            <a:ext cx="10663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La participación de una o varias Administradoras en convenios </a:t>
            </a:r>
            <a:r>
              <a:rPr lang="es-E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no </a:t>
            </a:r>
            <a:r>
              <a:rPr lang="es-E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la(s) exime</a:t>
            </a:r>
            <a:r>
              <a:rPr lang="es-E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 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 </a:t>
            </a:r>
            <a:r>
              <a:rPr lang="es-E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la responsabilidad </a:t>
            </a:r>
            <a:r>
              <a:rPr lang="es-E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/>
                <a:cs typeface="Helvetica Neue"/>
              </a:rPr>
              <a:t>de cumplir con los estándares </a:t>
            </a:r>
          </a:p>
        </p:txBody>
      </p:sp>
    </p:spTree>
    <p:extLst>
      <p:ext uri="{BB962C8B-B14F-4D97-AF65-F5344CB8AC3E}">
        <p14:creationId xmlns:p14="http://schemas.microsoft.com/office/powerpoint/2010/main" val="2545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96153" y="8230093"/>
            <a:ext cx="12265612" cy="973834"/>
          </a:xfrm>
          <a:prstGeom prst="rect">
            <a:avLst/>
          </a:prstGeom>
        </p:spPr>
      </p:pic>
      <p:sp>
        <p:nvSpPr>
          <p:cNvPr id="5" name="CuadroTexto 6"/>
          <p:cNvSpPr txBox="1"/>
          <p:nvPr/>
        </p:nvSpPr>
        <p:spPr>
          <a:xfrm>
            <a:off x="1716258" y="528456"/>
            <a:ext cx="9614857" cy="1969619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/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La	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   	</a:t>
            </a:r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		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 recomienda </a:t>
            </a:r>
            <a:r>
              <a:rPr lang="es-ES" sz="4000" dirty="0">
                <a:solidFill>
                  <a:srgbClr val="000000"/>
                </a:solidFill>
                <a:latin typeface="Helvetica Light"/>
                <a:cs typeface="Helvetica Light"/>
              </a:rPr>
              <a:t>que </a:t>
            </a:r>
            <a:r>
              <a:rPr lang="es-ES" sz="4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las Administradoras establezcan las siguientes condiciones mínimas:</a:t>
            </a:r>
          </a:p>
        </p:txBody>
      </p:sp>
      <p:pic>
        <p:nvPicPr>
          <p:cNvPr id="6" name="Picture 2" descr="C:\Users\pacero\Documents\UGPP\Identidad Visual Corporativa\logosimbolo-slogancurv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98" r="-3697" b="14170"/>
          <a:stretch/>
        </p:blipFill>
        <p:spPr bwMode="auto">
          <a:xfrm>
            <a:off x="4845125" y="597681"/>
            <a:ext cx="1791103" cy="7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4"/>
          <p:cNvSpPr/>
          <p:nvPr/>
        </p:nvSpPr>
        <p:spPr>
          <a:xfrm>
            <a:off x="1333260" y="2713139"/>
            <a:ext cx="2679478" cy="5546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Objeto del convenio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Rectángulo 4"/>
          <p:cNvSpPr/>
          <p:nvPr/>
        </p:nvSpPr>
        <p:spPr>
          <a:xfrm>
            <a:off x="1333260" y="3494959"/>
            <a:ext cx="2679478" cy="76967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Valor de los </a:t>
            </a:r>
            <a:r>
              <a:rPr lang="es-ES" dirty="0" smtClean="0">
                <a:solidFill>
                  <a:prstClr val="black"/>
                </a:solidFill>
              </a:rPr>
              <a:t>honorarios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" name="Rectángulo 4"/>
          <p:cNvSpPr/>
          <p:nvPr/>
        </p:nvSpPr>
        <p:spPr>
          <a:xfrm>
            <a:off x="1333260" y="5755762"/>
            <a:ext cx="2679478" cy="4923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Plazo del convenio</a:t>
            </a:r>
          </a:p>
        </p:txBody>
      </p:sp>
      <p:sp>
        <p:nvSpPr>
          <p:cNvPr id="13" name="Rectángulo 4"/>
          <p:cNvSpPr/>
          <p:nvPr/>
        </p:nvSpPr>
        <p:spPr>
          <a:xfrm>
            <a:off x="1333260" y="4605024"/>
            <a:ext cx="2679478" cy="8501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Distribución del recaudo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68632" y="6756096"/>
            <a:ext cx="1013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prstClr val="black"/>
                </a:solidFill>
              </a:rPr>
              <a:t>En la Guía de Convenios para adelantar las Acciones de Cobro encontrará lineamientos que desarrollan las condiciones mínimas expuestas.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7" name="Rectángulo 4"/>
          <p:cNvSpPr/>
          <p:nvPr/>
        </p:nvSpPr>
        <p:spPr>
          <a:xfrm>
            <a:off x="4790123" y="2762587"/>
            <a:ext cx="2679478" cy="1010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Obligaciones del 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Contratista </a:t>
            </a:r>
            <a:r>
              <a:rPr lang="es-ES" dirty="0" smtClean="0">
                <a:solidFill>
                  <a:prstClr val="black"/>
                </a:solidFill>
              </a:rPr>
              <a:t> y Contratante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8" name="Rectángulo 4"/>
          <p:cNvSpPr/>
          <p:nvPr/>
        </p:nvSpPr>
        <p:spPr>
          <a:xfrm>
            <a:off x="8002821" y="2744260"/>
            <a:ext cx="2679479" cy="15203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Causales de incumplimiento</a:t>
            </a:r>
            <a:r>
              <a:rPr lang="es-ES" dirty="0">
                <a:solidFill>
                  <a:prstClr val="black"/>
                </a:solidFill>
              </a:rPr>
              <a:t>, multas 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y sanciones</a:t>
            </a:r>
          </a:p>
        </p:txBody>
      </p:sp>
      <p:sp>
        <p:nvSpPr>
          <p:cNvPr id="19" name="Rectángulo 4"/>
          <p:cNvSpPr/>
          <p:nvPr/>
        </p:nvSpPr>
        <p:spPr>
          <a:xfrm>
            <a:off x="4772533" y="4086490"/>
            <a:ext cx="2679478" cy="4022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Forma de pago </a:t>
            </a:r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20" name="Rectángulo 4"/>
          <p:cNvSpPr/>
          <p:nvPr/>
        </p:nvSpPr>
        <p:spPr>
          <a:xfrm>
            <a:off x="4765025" y="4887178"/>
            <a:ext cx="2679478" cy="512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Garantías </a:t>
            </a:r>
          </a:p>
        </p:txBody>
      </p:sp>
      <p:sp>
        <p:nvSpPr>
          <p:cNvPr id="21" name="Rectángulo 4"/>
          <p:cNvSpPr/>
          <p:nvPr/>
        </p:nvSpPr>
        <p:spPr>
          <a:xfrm>
            <a:off x="8002822" y="5643491"/>
            <a:ext cx="2679478" cy="7810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Resolución 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de Conflictos </a:t>
            </a:r>
          </a:p>
        </p:txBody>
      </p:sp>
      <p:sp>
        <p:nvSpPr>
          <p:cNvPr id="22" name="Rectángulo 4"/>
          <p:cNvSpPr/>
          <p:nvPr/>
        </p:nvSpPr>
        <p:spPr>
          <a:xfrm>
            <a:off x="4790123" y="5802137"/>
            <a:ext cx="2679478" cy="4022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Cesión </a:t>
            </a:r>
          </a:p>
        </p:txBody>
      </p:sp>
      <p:sp>
        <p:nvSpPr>
          <p:cNvPr id="23" name="Rectángulo 4"/>
          <p:cNvSpPr/>
          <p:nvPr/>
        </p:nvSpPr>
        <p:spPr>
          <a:xfrm>
            <a:off x="8002822" y="4531570"/>
            <a:ext cx="2679478" cy="8501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Confidencialidad de la información 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054525" y="6428290"/>
            <a:ext cx="3124775" cy="73851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4000" b="1" dirty="0" smtClean="0">
                <a:latin typeface="Helvetica"/>
                <a:cs typeface="Helvetica"/>
              </a:rPr>
              <a:t>Gracias</a:t>
            </a:r>
            <a:endParaRPr lang="es-ES" sz="4000" b="1" dirty="0">
              <a:latin typeface="Helvetica"/>
              <a:cs typeface="Helvetic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369219" y="6980494"/>
            <a:ext cx="7415374" cy="61540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3200">
                <a:latin typeface="Helvetica Neue Light"/>
                <a:cs typeface="Helvetica Neue Light"/>
              </a:defRPr>
            </a:lvl1pPr>
          </a:lstStyle>
          <a:p>
            <a:r>
              <a:rPr lang="es-ES" dirty="0"/>
              <a:t>para las mismas situaciones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84324" y="4991720"/>
            <a:ext cx="7415374" cy="61540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r>
              <a:rPr lang="es-ES" sz="3200" dirty="0" smtClean="0">
                <a:latin typeface="Helvetica Neue Light"/>
                <a:cs typeface="Helvetica Neue Light"/>
              </a:rPr>
              <a:t>de </a:t>
            </a:r>
            <a:r>
              <a:rPr lang="es-ES" sz="3200" dirty="0">
                <a:latin typeface="Helvetica Neue Light"/>
                <a:cs typeface="Helvetica Neue Light"/>
              </a:rPr>
              <a:t>cobro por falta de información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11422" y="5874232"/>
            <a:ext cx="7415374" cy="615402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defRPr sz="3200">
                <a:latin typeface="Helvetica Neue Light"/>
                <a:cs typeface="Helvetica Neue Light"/>
              </a:defRPr>
            </a:lvl1pPr>
          </a:lstStyle>
          <a:p>
            <a:r>
              <a:rPr lang="es-ES" dirty="0"/>
              <a:t>de esfuerzos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710576" y="1898843"/>
            <a:ext cx="762315" cy="938567"/>
          </a:xfrm>
          <a:prstGeom prst="rect">
            <a:avLst/>
          </a:prstGeom>
        </p:spPr>
        <p:txBody>
          <a:bodyPr wrap="none" lIns="121772" tIns="60885" rIns="121772" bIns="60885">
            <a:spAutoFit/>
          </a:bodyPr>
          <a:lstStyle/>
          <a:p>
            <a:r>
              <a:rPr lang="es-ES" sz="5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Zapf Dingbats"/>
                <a:cs typeface="Helvetica Neue Light"/>
              </a:rPr>
              <a:t>✚</a:t>
            </a:r>
            <a:endParaRPr lang="es-ES" sz="53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26730" y="1125932"/>
            <a:ext cx="2987209" cy="2090700"/>
          </a:xfrm>
          <a:prstGeom prst="rect">
            <a:avLst/>
          </a:prstGeom>
        </p:spPr>
        <p:txBody>
          <a:bodyPr wrap="square" lIns="121772" tIns="60885" rIns="121772" bIns="60885">
            <a:spAutoFit/>
          </a:bodyPr>
          <a:lstStyle/>
          <a:p>
            <a:r>
              <a:rPr lang="es-ES" sz="1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ＭＳ ゴシック"/>
                <a:cs typeface="Helvetica Neue Light"/>
              </a:rPr>
              <a:t>=</a:t>
            </a:r>
            <a:endParaRPr lang="es-ES" sz="128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63412" y="3581020"/>
            <a:ext cx="2557938" cy="49229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Bold Condensed"/>
                <a:cs typeface="Helvetica Neue Bold Condensed"/>
              </a:rPr>
              <a:t>Desarticulado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590002" y="3581054"/>
            <a:ext cx="2536728" cy="461513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ctr"/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Bold Condensed"/>
                <a:cs typeface="Helvetica Neue Bold Condensed"/>
              </a:rPr>
              <a:t>Heterogéneo</a:t>
            </a: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42"/>
          <a:stretch/>
        </p:blipFill>
        <p:spPr>
          <a:xfrm>
            <a:off x="-86312" y="8230093"/>
            <a:ext cx="12265612" cy="973834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2063412" y="1183856"/>
            <a:ext cx="2557938" cy="239922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283508" y="1405784"/>
            <a:ext cx="2085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24" name="Elipse 23"/>
          <p:cNvSpPr/>
          <p:nvPr/>
        </p:nvSpPr>
        <p:spPr>
          <a:xfrm>
            <a:off x="5590002" y="1138261"/>
            <a:ext cx="2557938" cy="2399220"/>
          </a:xfrm>
          <a:prstGeom prst="ellipse">
            <a:avLst/>
          </a:prstGeom>
          <a:solidFill>
            <a:srgbClr val="BB1A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810098" y="1360189"/>
            <a:ext cx="2085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solidFill>
                  <a:schemeClr val="bg1"/>
                </a:solidFill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539361" y="6699217"/>
            <a:ext cx="2906432" cy="1347141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 algn="r">
              <a:lnSpc>
                <a:spcPct val="70000"/>
              </a:lnSpc>
              <a:defRPr sz="3700">
                <a:solidFill>
                  <a:srgbClr val="BB1A0E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s-ES" dirty="0"/>
              <a:t>Trato diferenciado</a:t>
            </a:r>
          </a:p>
          <a:p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323278" y="4658552"/>
            <a:ext cx="2844961" cy="94857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3700" dirty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Pérdida de </a:t>
            </a:r>
            <a:endParaRPr lang="es-ES" sz="3700" dirty="0" smtClean="0">
              <a:solidFill>
                <a:srgbClr val="BB1A0E"/>
              </a:solidFill>
              <a:latin typeface="Helvetica Neue Bold Condensed"/>
              <a:cs typeface="Helvetica Neue Bold Condensed"/>
            </a:endParaRPr>
          </a:p>
          <a:p>
            <a:pPr algn="r">
              <a:lnSpc>
                <a:spcPct val="70000"/>
              </a:lnSpc>
            </a:pPr>
            <a:r>
              <a:rPr lang="es-ES" sz="3700" dirty="0" smtClean="0">
                <a:solidFill>
                  <a:srgbClr val="BB1A0E"/>
                </a:solidFill>
                <a:latin typeface="Helvetica Neue Bold Condensed"/>
                <a:cs typeface="Helvetica Neue Bold Condensed"/>
              </a:rPr>
              <a:t>oportunidad</a:t>
            </a:r>
            <a:endParaRPr lang="es-ES" sz="3700" dirty="0">
              <a:solidFill>
                <a:srgbClr val="BB1A0E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235034" y="5965791"/>
            <a:ext cx="3195836" cy="521530"/>
          </a:xfrm>
          <a:prstGeom prst="rect">
            <a:avLst/>
          </a:prstGeom>
          <a:noFill/>
        </p:spPr>
        <p:txBody>
          <a:bodyPr wrap="square" lIns="121772" tIns="60885" rIns="121772" bIns="60885" rtlCol="0">
            <a:spAutoFit/>
          </a:bodyPr>
          <a:lstStyle>
            <a:defPPr>
              <a:defRPr lang="es-ES"/>
            </a:defPPr>
            <a:lvl1pPr>
              <a:lnSpc>
                <a:spcPct val="70000"/>
              </a:lnSpc>
              <a:defRPr sz="3700">
                <a:solidFill>
                  <a:srgbClr val="BB1A0E"/>
                </a:solidFill>
                <a:latin typeface="Helvetica Neue Bold Condensed"/>
                <a:cs typeface="Helvetica Neue Bold Condensed"/>
              </a:defRPr>
            </a:lvl1pPr>
          </a:lstStyle>
          <a:p>
            <a:pPr algn="r"/>
            <a:r>
              <a:rPr lang="es-ES" dirty="0" smtClean="0"/>
              <a:t>Duplicidad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03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2978</Words>
  <Application>Microsoft Office PowerPoint</Application>
  <PresentationFormat>Doble carta (432 x 279 mm)</PresentationFormat>
  <Paragraphs>706</Paragraphs>
  <Slides>84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84</vt:i4>
      </vt:variant>
    </vt:vector>
  </HeadingPairs>
  <TitlesOfParts>
    <vt:vector size="86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Gandour Consultores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Gandour  Consultores</dc:creator>
  <cp:lastModifiedBy>Jorge Mario Campillo Orozco</cp:lastModifiedBy>
  <cp:revision>548</cp:revision>
  <cp:lastPrinted>2013-07-29T22:40:19Z</cp:lastPrinted>
  <dcterms:created xsi:type="dcterms:W3CDTF">2013-07-29T14:49:51Z</dcterms:created>
  <dcterms:modified xsi:type="dcterms:W3CDTF">2013-11-26T23:14:53Z</dcterms:modified>
</cp:coreProperties>
</file>