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5"/>
  </p:notesMasterIdLst>
  <p:handoutMasterIdLst>
    <p:handoutMasterId r:id="rId36"/>
  </p:handoutMasterIdLst>
  <p:sldIdLst>
    <p:sldId id="284" r:id="rId2"/>
    <p:sldId id="285" r:id="rId3"/>
    <p:sldId id="307" r:id="rId4"/>
    <p:sldId id="300" r:id="rId5"/>
    <p:sldId id="301" r:id="rId6"/>
    <p:sldId id="344" r:id="rId7"/>
    <p:sldId id="262" r:id="rId8"/>
    <p:sldId id="342" r:id="rId9"/>
    <p:sldId id="293" r:id="rId10"/>
    <p:sldId id="295" r:id="rId11"/>
    <p:sldId id="314" r:id="rId12"/>
    <p:sldId id="315" r:id="rId13"/>
    <p:sldId id="316" r:id="rId14"/>
    <p:sldId id="317" r:id="rId15"/>
    <p:sldId id="321" r:id="rId16"/>
    <p:sldId id="320" r:id="rId17"/>
    <p:sldId id="323" r:id="rId18"/>
    <p:sldId id="325" r:id="rId19"/>
    <p:sldId id="326" r:id="rId20"/>
    <p:sldId id="324" r:id="rId21"/>
    <p:sldId id="327" r:id="rId22"/>
    <p:sldId id="329" r:id="rId23"/>
    <p:sldId id="330" r:id="rId24"/>
    <p:sldId id="334" r:id="rId25"/>
    <p:sldId id="333" r:id="rId26"/>
    <p:sldId id="332" r:id="rId27"/>
    <p:sldId id="331" r:id="rId28"/>
    <p:sldId id="335" r:id="rId29"/>
    <p:sldId id="337" r:id="rId30"/>
    <p:sldId id="338" r:id="rId31"/>
    <p:sldId id="339" r:id="rId32"/>
    <p:sldId id="343" r:id="rId33"/>
    <p:sldId id="29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000000"/>
    <a:srgbClr val="CCCC00"/>
    <a:srgbClr val="008000"/>
    <a:srgbClr val="CCCE8A"/>
    <a:srgbClr val="D8C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7158" autoAdjust="0"/>
  </p:normalViewPr>
  <p:slideViewPr>
    <p:cSldViewPr>
      <p:cViewPr>
        <p:scale>
          <a:sx n="77" d="100"/>
          <a:sy n="77" d="100"/>
        </p:scale>
        <p:origin x="-2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6C6D-DD67-4A65-AB49-7AE05420F3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7341B33-3841-4AA3-A646-EB99FB14933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Nombre y localización</a:t>
          </a:r>
          <a:endParaRPr lang="es-CO" sz="2400" dirty="0">
            <a:solidFill>
              <a:srgbClr val="000000"/>
            </a:solidFill>
          </a:endParaRPr>
        </a:p>
      </dgm:t>
    </dgm:pt>
    <dgm:pt modelId="{0FA1DF9B-6B79-4516-BC7F-2BBC2912353D}" type="parTrans" cxnId="{49B79200-4FB0-4EFF-A57E-AF70A3068633}">
      <dgm:prSet/>
      <dgm:spPr/>
      <dgm:t>
        <a:bodyPr/>
        <a:lstStyle/>
        <a:p>
          <a:endParaRPr lang="es-CO" sz="2400"/>
        </a:p>
      </dgm:t>
    </dgm:pt>
    <dgm:pt modelId="{26037719-C194-4818-BB34-88C4EBACDF51}" type="sibTrans" cxnId="{49B79200-4FB0-4EFF-A57E-AF70A3068633}">
      <dgm:prSet/>
      <dgm:spPr/>
      <dgm:t>
        <a:bodyPr/>
        <a:lstStyle/>
        <a:p>
          <a:endParaRPr lang="es-CO" sz="2400"/>
        </a:p>
      </dgm:t>
    </dgm:pt>
    <dgm:pt modelId="{A4994AFC-29D3-4A93-AA90-8C0607A4806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Objetivo General</a:t>
          </a:r>
          <a:endParaRPr lang="es-CO" sz="2400" dirty="0">
            <a:solidFill>
              <a:srgbClr val="000000"/>
            </a:solidFill>
          </a:endParaRPr>
        </a:p>
      </dgm:t>
    </dgm:pt>
    <dgm:pt modelId="{572E6BAC-1FF2-489E-AE1E-B4AF491AA204}" type="parTrans" cxnId="{74E1EF3E-A293-4609-9EE1-C2A45BAFB1F1}">
      <dgm:prSet/>
      <dgm:spPr/>
      <dgm:t>
        <a:bodyPr/>
        <a:lstStyle/>
        <a:p>
          <a:endParaRPr lang="es-CO" sz="2400"/>
        </a:p>
      </dgm:t>
    </dgm:pt>
    <dgm:pt modelId="{379CAAA2-1760-494D-B37B-75A39A1CA6BF}" type="sibTrans" cxnId="{74E1EF3E-A293-4609-9EE1-C2A45BAFB1F1}">
      <dgm:prSet/>
      <dgm:spPr/>
      <dgm:t>
        <a:bodyPr/>
        <a:lstStyle/>
        <a:p>
          <a:endParaRPr lang="es-CO" sz="2400"/>
        </a:p>
      </dgm:t>
    </dgm:pt>
    <dgm:pt modelId="{61CA3FDD-4D86-4ED5-BF09-4EF60FEEC0D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Objetivos Específicos</a:t>
          </a:r>
          <a:endParaRPr lang="es-CO" sz="2400" dirty="0">
            <a:solidFill>
              <a:srgbClr val="000000"/>
            </a:solidFill>
          </a:endParaRPr>
        </a:p>
      </dgm:t>
    </dgm:pt>
    <dgm:pt modelId="{E731B9F7-CA51-42BF-ABAD-80923C112080}" type="parTrans" cxnId="{443B0D9C-A767-4014-A2F6-C4F90637BB92}">
      <dgm:prSet/>
      <dgm:spPr/>
      <dgm:t>
        <a:bodyPr/>
        <a:lstStyle/>
        <a:p>
          <a:endParaRPr lang="es-CO" sz="2400"/>
        </a:p>
      </dgm:t>
    </dgm:pt>
    <dgm:pt modelId="{9E16A36B-E6D4-4D10-B4CC-5E85967645D1}" type="sibTrans" cxnId="{443B0D9C-A767-4014-A2F6-C4F90637BB92}">
      <dgm:prSet/>
      <dgm:spPr/>
      <dgm:t>
        <a:bodyPr/>
        <a:lstStyle/>
        <a:p>
          <a:endParaRPr lang="es-CO" sz="2400"/>
        </a:p>
      </dgm:t>
    </dgm:pt>
    <dgm:pt modelId="{EAF5D6DC-D1BF-45F3-87E3-79505ECE5D9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Valor del programa</a:t>
          </a:r>
          <a:endParaRPr lang="es-CO" sz="2400" dirty="0">
            <a:solidFill>
              <a:srgbClr val="000000"/>
            </a:solidFill>
          </a:endParaRPr>
        </a:p>
      </dgm:t>
    </dgm:pt>
    <dgm:pt modelId="{7F5A5729-E06E-4E82-9488-1F6AA6093DA6}" type="parTrans" cxnId="{E0FBADD0-0BCE-4720-8CA8-015312C359C5}">
      <dgm:prSet/>
      <dgm:spPr/>
      <dgm:t>
        <a:bodyPr/>
        <a:lstStyle/>
        <a:p>
          <a:endParaRPr lang="es-CO" sz="2400"/>
        </a:p>
      </dgm:t>
    </dgm:pt>
    <dgm:pt modelId="{CBD16281-0845-45C6-9CD0-D2F6ED90BE07}" type="sibTrans" cxnId="{E0FBADD0-0BCE-4720-8CA8-015312C359C5}">
      <dgm:prSet/>
      <dgm:spPr/>
      <dgm:t>
        <a:bodyPr/>
        <a:lstStyle/>
        <a:p>
          <a:endParaRPr lang="es-CO" sz="2400"/>
        </a:p>
      </dgm:t>
    </dgm:pt>
    <dgm:pt modelId="{BA6FCC3D-3AE5-496B-8BBB-C8E30EB7E201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Tiempo de ejecución</a:t>
          </a:r>
          <a:endParaRPr lang="es-CO" sz="2400" dirty="0">
            <a:solidFill>
              <a:srgbClr val="000000"/>
            </a:solidFill>
          </a:endParaRPr>
        </a:p>
      </dgm:t>
    </dgm:pt>
    <dgm:pt modelId="{57938DCE-DC88-45B3-A942-6C7A60B65DD3}" type="parTrans" cxnId="{CDF0A4F5-C180-4152-8338-9739354ABDE7}">
      <dgm:prSet/>
      <dgm:spPr/>
      <dgm:t>
        <a:bodyPr/>
        <a:lstStyle/>
        <a:p>
          <a:endParaRPr lang="es-CO" sz="2400"/>
        </a:p>
      </dgm:t>
    </dgm:pt>
    <dgm:pt modelId="{21FDFB79-8679-4104-A5C7-9170DEEDC649}" type="sibTrans" cxnId="{CDF0A4F5-C180-4152-8338-9739354ABDE7}">
      <dgm:prSet/>
      <dgm:spPr/>
      <dgm:t>
        <a:bodyPr/>
        <a:lstStyle/>
        <a:p>
          <a:endParaRPr lang="es-CO" sz="2400"/>
        </a:p>
      </dgm:t>
    </dgm:pt>
    <dgm:pt modelId="{50D5BE89-0DDB-4567-A177-BF25CF59A2C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Impacto Social</a:t>
          </a:r>
          <a:endParaRPr lang="es-CO" sz="2400" dirty="0">
            <a:solidFill>
              <a:srgbClr val="000000"/>
            </a:solidFill>
          </a:endParaRPr>
        </a:p>
      </dgm:t>
    </dgm:pt>
    <dgm:pt modelId="{37E87012-D467-41A8-8687-3E997D4642B0}" type="parTrans" cxnId="{01633E60-87B7-4627-BAB8-089152A0AFC0}">
      <dgm:prSet/>
      <dgm:spPr/>
      <dgm:t>
        <a:bodyPr/>
        <a:lstStyle/>
        <a:p>
          <a:endParaRPr lang="es-CO" sz="2400"/>
        </a:p>
      </dgm:t>
    </dgm:pt>
    <dgm:pt modelId="{C828A3B4-0C0C-4766-99ED-923E78B7860C}" type="sibTrans" cxnId="{01633E60-87B7-4627-BAB8-089152A0AFC0}">
      <dgm:prSet/>
      <dgm:spPr/>
      <dgm:t>
        <a:bodyPr/>
        <a:lstStyle/>
        <a:p>
          <a:endParaRPr lang="es-CO" sz="2400"/>
        </a:p>
      </dgm:t>
    </dgm:pt>
    <dgm:pt modelId="{C51511C1-CFCF-4E0A-B89D-6395AA63345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Indicadores de gestión</a:t>
          </a:r>
          <a:endParaRPr lang="es-CO" sz="2400" dirty="0">
            <a:solidFill>
              <a:srgbClr val="000000"/>
            </a:solidFill>
          </a:endParaRPr>
        </a:p>
      </dgm:t>
    </dgm:pt>
    <dgm:pt modelId="{6E7946CA-F73A-4659-8976-AF87BB784266}" type="parTrans" cxnId="{C32FD52B-78C7-4AD2-AD0A-C43CA72523ED}">
      <dgm:prSet/>
      <dgm:spPr/>
      <dgm:t>
        <a:bodyPr/>
        <a:lstStyle/>
        <a:p>
          <a:endParaRPr lang="es-CO" sz="2400"/>
        </a:p>
      </dgm:t>
    </dgm:pt>
    <dgm:pt modelId="{93B93BCA-52A3-4DA3-B83E-8AEFD58945B1}" type="sibTrans" cxnId="{C32FD52B-78C7-4AD2-AD0A-C43CA72523ED}">
      <dgm:prSet/>
      <dgm:spPr/>
      <dgm:t>
        <a:bodyPr/>
        <a:lstStyle/>
        <a:p>
          <a:endParaRPr lang="es-CO" sz="2400"/>
        </a:p>
      </dgm:t>
    </dgm:pt>
    <dgm:pt modelId="{BD2EB051-04CF-4403-8C44-8233BB8C25F9}" type="pres">
      <dgm:prSet presAssocID="{D44E6C6D-DD67-4A65-AB49-7AE05420F3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4F26DA2D-1CBA-4810-BAE0-569433262AAC}" type="pres">
      <dgm:prSet presAssocID="{D44E6C6D-DD67-4A65-AB49-7AE05420F38B}" presName="Name1" presStyleCnt="0"/>
      <dgm:spPr/>
    </dgm:pt>
    <dgm:pt modelId="{3D0DABCD-DF8D-46FB-A49D-243B7665F8DB}" type="pres">
      <dgm:prSet presAssocID="{D44E6C6D-DD67-4A65-AB49-7AE05420F38B}" presName="cycle" presStyleCnt="0"/>
      <dgm:spPr/>
    </dgm:pt>
    <dgm:pt modelId="{E6A44705-E505-4AD8-B36E-260FD97721B5}" type="pres">
      <dgm:prSet presAssocID="{D44E6C6D-DD67-4A65-AB49-7AE05420F38B}" presName="srcNode" presStyleLbl="node1" presStyleIdx="0" presStyleCnt="7"/>
      <dgm:spPr/>
    </dgm:pt>
    <dgm:pt modelId="{70F6130F-DAF6-481E-B628-E07D743AA262}" type="pres">
      <dgm:prSet presAssocID="{D44E6C6D-DD67-4A65-AB49-7AE05420F38B}" presName="conn" presStyleLbl="parChTrans1D2" presStyleIdx="0" presStyleCnt="1"/>
      <dgm:spPr/>
      <dgm:t>
        <a:bodyPr/>
        <a:lstStyle/>
        <a:p>
          <a:endParaRPr lang="es-CO"/>
        </a:p>
      </dgm:t>
    </dgm:pt>
    <dgm:pt modelId="{87D43190-CB5B-47E6-BB23-9D6802FCBC0B}" type="pres">
      <dgm:prSet presAssocID="{D44E6C6D-DD67-4A65-AB49-7AE05420F38B}" presName="extraNode" presStyleLbl="node1" presStyleIdx="0" presStyleCnt="7"/>
      <dgm:spPr/>
    </dgm:pt>
    <dgm:pt modelId="{A6C88893-B53A-4290-AA2A-A8F96FC7540B}" type="pres">
      <dgm:prSet presAssocID="{D44E6C6D-DD67-4A65-AB49-7AE05420F38B}" presName="dstNode" presStyleLbl="node1" presStyleIdx="0" presStyleCnt="7"/>
      <dgm:spPr/>
    </dgm:pt>
    <dgm:pt modelId="{2AA88578-46F6-4DA1-AF64-107DC8EE7554}" type="pres">
      <dgm:prSet presAssocID="{D7341B33-3841-4AA3-A646-EB99FB149334}" presName="text_1" presStyleLbl="node1" presStyleIdx="0" presStyleCnt="7" custLinFactNeighborX="-5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DAEC38-177F-4AFA-A3F3-C9CEB25E4FE9}" type="pres">
      <dgm:prSet presAssocID="{D7341B33-3841-4AA3-A646-EB99FB149334}" presName="accent_1" presStyleCnt="0"/>
      <dgm:spPr/>
    </dgm:pt>
    <dgm:pt modelId="{958FA3CE-4612-4773-829F-0B3D220E3434}" type="pres">
      <dgm:prSet presAssocID="{D7341B33-3841-4AA3-A646-EB99FB149334}" presName="accentRepeatNode" presStyleLbl="solidFgAcc1" presStyleIdx="0" presStyleCnt="7"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DAA275EA-207C-417B-8671-F3DD62963A7D}" type="pres">
      <dgm:prSet presAssocID="{A4994AFC-29D3-4A93-AA90-8C0607A4806D}" presName="text_2" presStyleLbl="node1" presStyleIdx="1" presStyleCnt="7" custLinFactNeighborX="-6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A478C6-E6F0-44DD-81F7-980CA7ECFA46}" type="pres">
      <dgm:prSet presAssocID="{A4994AFC-29D3-4A93-AA90-8C0607A4806D}" presName="accent_2" presStyleCnt="0"/>
      <dgm:spPr/>
    </dgm:pt>
    <dgm:pt modelId="{D6B941DC-6812-4688-B81E-52A211B75A1A}" type="pres">
      <dgm:prSet presAssocID="{A4994AFC-29D3-4A93-AA90-8C0607A4806D}" presName="accentRepeatNode" presStyleLbl="solidFgAcc1" presStyleIdx="1" presStyleCnt="7"/>
      <dgm:spPr>
        <a:ln>
          <a:solidFill>
            <a:schemeClr val="tx1"/>
          </a:solidFill>
        </a:ln>
      </dgm:spPr>
    </dgm:pt>
    <dgm:pt modelId="{AA135FF6-74B3-429D-AD4A-E47567726281}" type="pres">
      <dgm:prSet presAssocID="{61CA3FDD-4D86-4ED5-BF09-4EF60FEEC0DD}" presName="text_3" presStyleLbl="node1" presStyleIdx="2" presStyleCnt="7" custLinFactNeighborX="-6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AE66F2-6304-4E86-8DC4-67F5A7C9644C}" type="pres">
      <dgm:prSet presAssocID="{61CA3FDD-4D86-4ED5-BF09-4EF60FEEC0DD}" presName="accent_3" presStyleCnt="0"/>
      <dgm:spPr/>
    </dgm:pt>
    <dgm:pt modelId="{05BB7B2F-8600-49A4-8042-B5C8CEE820D9}" type="pres">
      <dgm:prSet presAssocID="{61CA3FDD-4D86-4ED5-BF09-4EF60FEEC0DD}" presName="accentRepeatNode" presStyleLbl="solidFgAcc1" presStyleIdx="2" presStyleCnt="7"/>
      <dgm:spPr>
        <a:ln>
          <a:solidFill>
            <a:schemeClr val="tx1"/>
          </a:solidFill>
        </a:ln>
      </dgm:spPr>
    </dgm:pt>
    <dgm:pt modelId="{BC09A334-EB7C-4945-80EC-AC2E4C2C1E45}" type="pres">
      <dgm:prSet presAssocID="{EAF5D6DC-D1BF-45F3-87E3-79505ECE5D9C}" presName="text_4" presStyleLbl="node1" presStyleIdx="3" presStyleCnt="7" custLinFactNeighborX="-6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CF3045-7ABA-4016-B19C-12DBFB75A428}" type="pres">
      <dgm:prSet presAssocID="{EAF5D6DC-D1BF-45F3-87E3-79505ECE5D9C}" presName="accent_4" presStyleCnt="0"/>
      <dgm:spPr/>
    </dgm:pt>
    <dgm:pt modelId="{0F8F2314-C1E5-457A-B3B9-1012B8CFB4E5}" type="pres">
      <dgm:prSet presAssocID="{EAF5D6DC-D1BF-45F3-87E3-79505ECE5D9C}" presName="accentRepeatNode" presStyleLbl="solidFgAcc1" presStyleIdx="3" presStyleCnt="7"/>
      <dgm:spPr>
        <a:ln>
          <a:solidFill>
            <a:schemeClr val="tx1"/>
          </a:solidFill>
        </a:ln>
      </dgm:spPr>
    </dgm:pt>
    <dgm:pt modelId="{87CC0A91-E847-48AA-B966-2AD03A114DFE}" type="pres">
      <dgm:prSet presAssocID="{BA6FCC3D-3AE5-496B-8BBB-C8E30EB7E201}" presName="text_5" presStyleLbl="node1" presStyleIdx="4" presStyleCnt="7" custLinFactNeighborX="-6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23FE27-C42E-478B-A81F-F52FEF748756}" type="pres">
      <dgm:prSet presAssocID="{BA6FCC3D-3AE5-496B-8BBB-C8E30EB7E201}" presName="accent_5" presStyleCnt="0"/>
      <dgm:spPr/>
    </dgm:pt>
    <dgm:pt modelId="{CF57AEB2-3817-48B6-A9A6-5BBDE07FD442}" type="pres">
      <dgm:prSet presAssocID="{BA6FCC3D-3AE5-496B-8BBB-C8E30EB7E201}" presName="accentRepeatNode" presStyleLbl="solidFgAcc1" presStyleIdx="4" presStyleCnt="7"/>
      <dgm:spPr>
        <a:ln>
          <a:solidFill>
            <a:schemeClr val="tx1"/>
          </a:solidFill>
        </a:ln>
      </dgm:spPr>
    </dgm:pt>
    <dgm:pt modelId="{7B0736C9-F7D4-49DC-B52F-24C976A1D9E0}" type="pres">
      <dgm:prSet presAssocID="{50D5BE89-0DDB-4567-A177-BF25CF59A2CE}" presName="text_6" presStyleLbl="node1" presStyleIdx="5" presStyleCnt="7" custLinFactNeighborX="-6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5DF3E7-549E-40A5-BF48-F791DCA520D4}" type="pres">
      <dgm:prSet presAssocID="{50D5BE89-0DDB-4567-A177-BF25CF59A2CE}" presName="accent_6" presStyleCnt="0"/>
      <dgm:spPr/>
    </dgm:pt>
    <dgm:pt modelId="{BE7C6DE0-DBEC-4ECF-AB1B-2C0323283528}" type="pres">
      <dgm:prSet presAssocID="{50D5BE89-0DDB-4567-A177-BF25CF59A2CE}" presName="accentRepeatNode" presStyleLbl="solidFgAcc1" presStyleIdx="5" presStyleCnt="7"/>
      <dgm:spPr>
        <a:ln>
          <a:solidFill>
            <a:schemeClr val="tx1"/>
          </a:solidFill>
        </a:ln>
      </dgm:spPr>
    </dgm:pt>
    <dgm:pt modelId="{BE16C1AF-FB8E-4001-8A41-098B91121AED}" type="pres">
      <dgm:prSet presAssocID="{C51511C1-CFCF-4E0A-B89D-6395AA63345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321E07-6EED-465E-ADFE-9BA4185FB179}" type="pres">
      <dgm:prSet presAssocID="{C51511C1-CFCF-4E0A-B89D-6395AA633459}" presName="accent_7" presStyleCnt="0"/>
      <dgm:spPr/>
    </dgm:pt>
    <dgm:pt modelId="{341DED7A-D367-4A9F-BF68-94DEB380E755}" type="pres">
      <dgm:prSet presAssocID="{C51511C1-CFCF-4E0A-B89D-6395AA633459}" presName="accentRepeatNode" presStyleLbl="solidFgAcc1" presStyleIdx="6" presStyleCnt="7"/>
      <dgm:spPr>
        <a:ln>
          <a:solidFill>
            <a:schemeClr val="tx1"/>
          </a:solidFill>
        </a:ln>
      </dgm:spPr>
    </dgm:pt>
  </dgm:ptLst>
  <dgm:cxnLst>
    <dgm:cxn modelId="{1EB6A4E8-558A-4CCE-8F54-63868D001E43}" type="presOf" srcId="{BA6FCC3D-3AE5-496B-8BBB-C8E30EB7E201}" destId="{87CC0A91-E847-48AA-B966-2AD03A114DFE}" srcOrd="0" destOrd="0" presId="urn:microsoft.com/office/officeart/2008/layout/VerticalCurvedList"/>
    <dgm:cxn modelId="{5E6A1096-68C4-472B-AFB8-7CAAF5380774}" type="presOf" srcId="{61CA3FDD-4D86-4ED5-BF09-4EF60FEEC0DD}" destId="{AA135FF6-74B3-429D-AD4A-E47567726281}" srcOrd="0" destOrd="0" presId="urn:microsoft.com/office/officeart/2008/layout/VerticalCurvedList"/>
    <dgm:cxn modelId="{84EF6B69-C698-411E-8473-A54B2CDEF63F}" type="presOf" srcId="{C51511C1-CFCF-4E0A-B89D-6395AA633459}" destId="{BE16C1AF-FB8E-4001-8A41-098B91121AED}" srcOrd="0" destOrd="0" presId="urn:microsoft.com/office/officeart/2008/layout/VerticalCurvedList"/>
    <dgm:cxn modelId="{C32FD52B-78C7-4AD2-AD0A-C43CA72523ED}" srcId="{D44E6C6D-DD67-4A65-AB49-7AE05420F38B}" destId="{C51511C1-CFCF-4E0A-B89D-6395AA633459}" srcOrd="6" destOrd="0" parTransId="{6E7946CA-F73A-4659-8976-AF87BB784266}" sibTransId="{93B93BCA-52A3-4DA3-B83E-8AEFD58945B1}"/>
    <dgm:cxn modelId="{CDF0A4F5-C180-4152-8338-9739354ABDE7}" srcId="{D44E6C6D-DD67-4A65-AB49-7AE05420F38B}" destId="{BA6FCC3D-3AE5-496B-8BBB-C8E30EB7E201}" srcOrd="4" destOrd="0" parTransId="{57938DCE-DC88-45B3-A942-6C7A60B65DD3}" sibTransId="{21FDFB79-8679-4104-A5C7-9170DEEDC649}"/>
    <dgm:cxn modelId="{01633E60-87B7-4627-BAB8-089152A0AFC0}" srcId="{D44E6C6D-DD67-4A65-AB49-7AE05420F38B}" destId="{50D5BE89-0DDB-4567-A177-BF25CF59A2CE}" srcOrd="5" destOrd="0" parTransId="{37E87012-D467-41A8-8687-3E997D4642B0}" sibTransId="{C828A3B4-0C0C-4766-99ED-923E78B7860C}"/>
    <dgm:cxn modelId="{6113C0F1-70D7-40F9-AB89-A947AEEFC238}" type="presOf" srcId="{D44E6C6D-DD67-4A65-AB49-7AE05420F38B}" destId="{BD2EB051-04CF-4403-8C44-8233BB8C25F9}" srcOrd="0" destOrd="0" presId="urn:microsoft.com/office/officeart/2008/layout/VerticalCurvedList"/>
    <dgm:cxn modelId="{E0FBADD0-0BCE-4720-8CA8-015312C359C5}" srcId="{D44E6C6D-DD67-4A65-AB49-7AE05420F38B}" destId="{EAF5D6DC-D1BF-45F3-87E3-79505ECE5D9C}" srcOrd="3" destOrd="0" parTransId="{7F5A5729-E06E-4E82-9488-1F6AA6093DA6}" sibTransId="{CBD16281-0845-45C6-9CD0-D2F6ED90BE07}"/>
    <dgm:cxn modelId="{98A7DB6D-54DB-4A3F-B1FA-F283F765E57F}" type="presOf" srcId="{D7341B33-3841-4AA3-A646-EB99FB149334}" destId="{2AA88578-46F6-4DA1-AF64-107DC8EE7554}" srcOrd="0" destOrd="0" presId="urn:microsoft.com/office/officeart/2008/layout/VerticalCurvedList"/>
    <dgm:cxn modelId="{49B79200-4FB0-4EFF-A57E-AF70A3068633}" srcId="{D44E6C6D-DD67-4A65-AB49-7AE05420F38B}" destId="{D7341B33-3841-4AA3-A646-EB99FB149334}" srcOrd="0" destOrd="0" parTransId="{0FA1DF9B-6B79-4516-BC7F-2BBC2912353D}" sibTransId="{26037719-C194-4818-BB34-88C4EBACDF51}"/>
    <dgm:cxn modelId="{74E1EF3E-A293-4609-9EE1-C2A45BAFB1F1}" srcId="{D44E6C6D-DD67-4A65-AB49-7AE05420F38B}" destId="{A4994AFC-29D3-4A93-AA90-8C0607A4806D}" srcOrd="1" destOrd="0" parTransId="{572E6BAC-1FF2-489E-AE1E-B4AF491AA204}" sibTransId="{379CAAA2-1760-494D-B37B-75A39A1CA6BF}"/>
    <dgm:cxn modelId="{8300952E-F576-4005-84C1-467ACCC08507}" type="presOf" srcId="{EAF5D6DC-D1BF-45F3-87E3-79505ECE5D9C}" destId="{BC09A334-EB7C-4945-80EC-AC2E4C2C1E45}" srcOrd="0" destOrd="0" presId="urn:microsoft.com/office/officeart/2008/layout/VerticalCurvedList"/>
    <dgm:cxn modelId="{7106420E-5E60-4731-95EC-8B69B8B1AF6C}" type="presOf" srcId="{26037719-C194-4818-BB34-88C4EBACDF51}" destId="{70F6130F-DAF6-481E-B628-E07D743AA262}" srcOrd="0" destOrd="0" presId="urn:microsoft.com/office/officeart/2008/layout/VerticalCurvedList"/>
    <dgm:cxn modelId="{8690D60F-D57C-4FD7-9FC7-F1542C07A0CD}" type="presOf" srcId="{50D5BE89-0DDB-4567-A177-BF25CF59A2CE}" destId="{7B0736C9-F7D4-49DC-B52F-24C976A1D9E0}" srcOrd="0" destOrd="0" presId="urn:microsoft.com/office/officeart/2008/layout/VerticalCurvedList"/>
    <dgm:cxn modelId="{443B0D9C-A767-4014-A2F6-C4F90637BB92}" srcId="{D44E6C6D-DD67-4A65-AB49-7AE05420F38B}" destId="{61CA3FDD-4D86-4ED5-BF09-4EF60FEEC0DD}" srcOrd="2" destOrd="0" parTransId="{E731B9F7-CA51-42BF-ABAD-80923C112080}" sibTransId="{9E16A36B-E6D4-4D10-B4CC-5E85967645D1}"/>
    <dgm:cxn modelId="{0BC6F5AC-5832-42DE-A7E8-8E115AE65C71}" type="presOf" srcId="{A4994AFC-29D3-4A93-AA90-8C0607A4806D}" destId="{DAA275EA-207C-417B-8671-F3DD62963A7D}" srcOrd="0" destOrd="0" presId="urn:microsoft.com/office/officeart/2008/layout/VerticalCurvedList"/>
    <dgm:cxn modelId="{E6414DFC-8CD3-4D4B-A8F0-1B5FE94EFCB9}" type="presParOf" srcId="{BD2EB051-04CF-4403-8C44-8233BB8C25F9}" destId="{4F26DA2D-1CBA-4810-BAE0-569433262AAC}" srcOrd="0" destOrd="0" presId="urn:microsoft.com/office/officeart/2008/layout/VerticalCurvedList"/>
    <dgm:cxn modelId="{A4B49BA2-1884-4E46-89A2-BC9595740593}" type="presParOf" srcId="{4F26DA2D-1CBA-4810-BAE0-569433262AAC}" destId="{3D0DABCD-DF8D-46FB-A49D-243B7665F8DB}" srcOrd="0" destOrd="0" presId="urn:microsoft.com/office/officeart/2008/layout/VerticalCurvedList"/>
    <dgm:cxn modelId="{A1E01612-DEC7-454F-A76F-53F9C7EEC147}" type="presParOf" srcId="{3D0DABCD-DF8D-46FB-A49D-243B7665F8DB}" destId="{E6A44705-E505-4AD8-B36E-260FD97721B5}" srcOrd="0" destOrd="0" presId="urn:microsoft.com/office/officeart/2008/layout/VerticalCurvedList"/>
    <dgm:cxn modelId="{316FA0F3-A7EA-4DE3-A253-36A62F824DB5}" type="presParOf" srcId="{3D0DABCD-DF8D-46FB-A49D-243B7665F8DB}" destId="{70F6130F-DAF6-481E-B628-E07D743AA262}" srcOrd="1" destOrd="0" presId="urn:microsoft.com/office/officeart/2008/layout/VerticalCurvedList"/>
    <dgm:cxn modelId="{911FB23B-2900-4199-93C8-DD5B548A70A8}" type="presParOf" srcId="{3D0DABCD-DF8D-46FB-A49D-243B7665F8DB}" destId="{87D43190-CB5B-47E6-BB23-9D6802FCBC0B}" srcOrd="2" destOrd="0" presId="urn:microsoft.com/office/officeart/2008/layout/VerticalCurvedList"/>
    <dgm:cxn modelId="{1CF9BCAC-DE11-4CD7-A8BC-14602ECF482A}" type="presParOf" srcId="{3D0DABCD-DF8D-46FB-A49D-243B7665F8DB}" destId="{A6C88893-B53A-4290-AA2A-A8F96FC7540B}" srcOrd="3" destOrd="0" presId="urn:microsoft.com/office/officeart/2008/layout/VerticalCurvedList"/>
    <dgm:cxn modelId="{248B621B-10E2-497A-A477-9B1FEBD4D211}" type="presParOf" srcId="{4F26DA2D-1CBA-4810-BAE0-569433262AAC}" destId="{2AA88578-46F6-4DA1-AF64-107DC8EE7554}" srcOrd="1" destOrd="0" presId="urn:microsoft.com/office/officeart/2008/layout/VerticalCurvedList"/>
    <dgm:cxn modelId="{90F5D878-EA5F-416B-9057-A1CF2291EDA7}" type="presParOf" srcId="{4F26DA2D-1CBA-4810-BAE0-569433262AAC}" destId="{63DAEC38-177F-4AFA-A3F3-C9CEB25E4FE9}" srcOrd="2" destOrd="0" presId="urn:microsoft.com/office/officeart/2008/layout/VerticalCurvedList"/>
    <dgm:cxn modelId="{F1C98C2F-56CE-4905-A749-A69E476672B4}" type="presParOf" srcId="{63DAEC38-177F-4AFA-A3F3-C9CEB25E4FE9}" destId="{958FA3CE-4612-4773-829F-0B3D220E3434}" srcOrd="0" destOrd="0" presId="urn:microsoft.com/office/officeart/2008/layout/VerticalCurvedList"/>
    <dgm:cxn modelId="{901339C6-3365-47CC-81AA-2B7CF3FE76F6}" type="presParOf" srcId="{4F26DA2D-1CBA-4810-BAE0-569433262AAC}" destId="{DAA275EA-207C-417B-8671-F3DD62963A7D}" srcOrd="3" destOrd="0" presId="urn:microsoft.com/office/officeart/2008/layout/VerticalCurvedList"/>
    <dgm:cxn modelId="{409651F3-C5D3-4D22-8934-AE6361859E1B}" type="presParOf" srcId="{4F26DA2D-1CBA-4810-BAE0-569433262AAC}" destId="{2DA478C6-E6F0-44DD-81F7-980CA7ECFA46}" srcOrd="4" destOrd="0" presId="urn:microsoft.com/office/officeart/2008/layout/VerticalCurvedList"/>
    <dgm:cxn modelId="{84958137-96B7-4F8C-82E4-825902F977DE}" type="presParOf" srcId="{2DA478C6-E6F0-44DD-81F7-980CA7ECFA46}" destId="{D6B941DC-6812-4688-B81E-52A211B75A1A}" srcOrd="0" destOrd="0" presId="urn:microsoft.com/office/officeart/2008/layout/VerticalCurvedList"/>
    <dgm:cxn modelId="{2157891A-0F02-4AA8-A5E4-320BF0A46BF6}" type="presParOf" srcId="{4F26DA2D-1CBA-4810-BAE0-569433262AAC}" destId="{AA135FF6-74B3-429D-AD4A-E47567726281}" srcOrd="5" destOrd="0" presId="urn:microsoft.com/office/officeart/2008/layout/VerticalCurvedList"/>
    <dgm:cxn modelId="{594AC8DD-7AB3-4B6A-AA7A-6C9B0E45B482}" type="presParOf" srcId="{4F26DA2D-1CBA-4810-BAE0-569433262AAC}" destId="{25AE66F2-6304-4E86-8DC4-67F5A7C9644C}" srcOrd="6" destOrd="0" presId="urn:microsoft.com/office/officeart/2008/layout/VerticalCurvedList"/>
    <dgm:cxn modelId="{66EB89AC-578B-45EF-9E84-7343F0919E09}" type="presParOf" srcId="{25AE66F2-6304-4E86-8DC4-67F5A7C9644C}" destId="{05BB7B2F-8600-49A4-8042-B5C8CEE820D9}" srcOrd="0" destOrd="0" presId="urn:microsoft.com/office/officeart/2008/layout/VerticalCurvedList"/>
    <dgm:cxn modelId="{C5C1166F-67CB-4889-A5EF-3EFC1EA325F5}" type="presParOf" srcId="{4F26DA2D-1CBA-4810-BAE0-569433262AAC}" destId="{BC09A334-EB7C-4945-80EC-AC2E4C2C1E45}" srcOrd="7" destOrd="0" presId="urn:microsoft.com/office/officeart/2008/layout/VerticalCurvedList"/>
    <dgm:cxn modelId="{62ECBDEA-71F6-477B-BA50-DBE347FAFF23}" type="presParOf" srcId="{4F26DA2D-1CBA-4810-BAE0-569433262AAC}" destId="{7BCF3045-7ABA-4016-B19C-12DBFB75A428}" srcOrd="8" destOrd="0" presId="urn:microsoft.com/office/officeart/2008/layout/VerticalCurvedList"/>
    <dgm:cxn modelId="{5A409432-BC49-45B8-9D1E-AE3CEBE4E1B0}" type="presParOf" srcId="{7BCF3045-7ABA-4016-B19C-12DBFB75A428}" destId="{0F8F2314-C1E5-457A-B3B9-1012B8CFB4E5}" srcOrd="0" destOrd="0" presId="urn:microsoft.com/office/officeart/2008/layout/VerticalCurvedList"/>
    <dgm:cxn modelId="{49604010-A833-4ABE-8BC3-59557F460BE7}" type="presParOf" srcId="{4F26DA2D-1CBA-4810-BAE0-569433262AAC}" destId="{87CC0A91-E847-48AA-B966-2AD03A114DFE}" srcOrd="9" destOrd="0" presId="urn:microsoft.com/office/officeart/2008/layout/VerticalCurvedList"/>
    <dgm:cxn modelId="{D5880311-03A0-40EF-A399-6490F8E5ECB4}" type="presParOf" srcId="{4F26DA2D-1CBA-4810-BAE0-569433262AAC}" destId="{3823FE27-C42E-478B-A81F-F52FEF748756}" srcOrd="10" destOrd="0" presId="urn:microsoft.com/office/officeart/2008/layout/VerticalCurvedList"/>
    <dgm:cxn modelId="{D1FFBAFB-C887-4BAA-8023-C00EA3D9BA54}" type="presParOf" srcId="{3823FE27-C42E-478B-A81F-F52FEF748756}" destId="{CF57AEB2-3817-48B6-A9A6-5BBDE07FD442}" srcOrd="0" destOrd="0" presId="urn:microsoft.com/office/officeart/2008/layout/VerticalCurvedList"/>
    <dgm:cxn modelId="{9FEFD450-360B-42CF-AB6D-0CA28B6075FA}" type="presParOf" srcId="{4F26DA2D-1CBA-4810-BAE0-569433262AAC}" destId="{7B0736C9-F7D4-49DC-B52F-24C976A1D9E0}" srcOrd="11" destOrd="0" presId="urn:microsoft.com/office/officeart/2008/layout/VerticalCurvedList"/>
    <dgm:cxn modelId="{16F2918B-C94B-456C-9B7E-1914254BAC80}" type="presParOf" srcId="{4F26DA2D-1CBA-4810-BAE0-569433262AAC}" destId="{715DF3E7-549E-40A5-BF48-F791DCA520D4}" srcOrd="12" destOrd="0" presId="urn:microsoft.com/office/officeart/2008/layout/VerticalCurvedList"/>
    <dgm:cxn modelId="{6D2B2A09-2E38-4268-BEBD-9EF918928BEF}" type="presParOf" srcId="{715DF3E7-549E-40A5-BF48-F791DCA520D4}" destId="{BE7C6DE0-DBEC-4ECF-AB1B-2C0323283528}" srcOrd="0" destOrd="0" presId="urn:microsoft.com/office/officeart/2008/layout/VerticalCurvedList"/>
    <dgm:cxn modelId="{01A92C78-01D8-439C-9414-CFFE37373C69}" type="presParOf" srcId="{4F26DA2D-1CBA-4810-BAE0-569433262AAC}" destId="{BE16C1AF-FB8E-4001-8A41-098B91121AED}" srcOrd="13" destOrd="0" presId="urn:microsoft.com/office/officeart/2008/layout/VerticalCurvedList"/>
    <dgm:cxn modelId="{0FAD473D-FD22-4410-83F3-42B89620DB89}" type="presParOf" srcId="{4F26DA2D-1CBA-4810-BAE0-569433262AAC}" destId="{F9321E07-6EED-465E-ADFE-9BA4185FB179}" srcOrd="14" destOrd="0" presId="urn:microsoft.com/office/officeart/2008/layout/VerticalCurvedList"/>
    <dgm:cxn modelId="{C40299EF-9BAC-40F1-90D8-847A4A605990}" type="presParOf" srcId="{F9321E07-6EED-465E-ADFE-9BA4185FB179}" destId="{341DED7A-D367-4A9F-BF68-94DEB380E755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E6C6D-DD67-4A65-AB49-7AE05420F3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7341B33-3841-4AA3-A646-EB99FB14933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Objetivo </a:t>
          </a:r>
        </a:p>
      </dgm:t>
    </dgm:pt>
    <dgm:pt modelId="{0FA1DF9B-6B79-4516-BC7F-2BBC2912353D}" type="parTrans" cxnId="{49B79200-4FB0-4EFF-A57E-AF70A3068633}">
      <dgm:prSet/>
      <dgm:spPr/>
      <dgm:t>
        <a:bodyPr/>
        <a:lstStyle/>
        <a:p>
          <a:endParaRPr lang="es-CO" sz="2400"/>
        </a:p>
      </dgm:t>
    </dgm:pt>
    <dgm:pt modelId="{26037719-C194-4818-BB34-88C4EBACDF51}" type="sibTrans" cxnId="{49B79200-4FB0-4EFF-A57E-AF70A3068633}">
      <dgm:prSet/>
      <dgm:spPr/>
      <dgm:t>
        <a:bodyPr/>
        <a:lstStyle/>
        <a:p>
          <a:endParaRPr lang="es-CO" sz="2400"/>
        </a:p>
      </dgm:t>
    </dgm:pt>
    <dgm:pt modelId="{A4994AFC-29D3-4A93-AA90-8C0607A4806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Valor</a:t>
          </a:r>
          <a:endParaRPr lang="es-CO" sz="2400" dirty="0">
            <a:solidFill>
              <a:srgbClr val="000000"/>
            </a:solidFill>
          </a:endParaRPr>
        </a:p>
      </dgm:t>
    </dgm:pt>
    <dgm:pt modelId="{572E6BAC-1FF2-489E-AE1E-B4AF491AA204}" type="parTrans" cxnId="{74E1EF3E-A293-4609-9EE1-C2A45BAFB1F1}">
      <dgm:prSet/>
      <dgm:spPr/>
      <dgm:t>
        <a:bodyPr/>
        <a:lstStyle/>
        <a:p>
          <a:endParaRPr lang="es-CO" sz="2400"/>
        </a:p>
      </dgm:t>
    </dgm:pt>
    <dgm:pt modelId="{379CAAA2-1760-494D-B37B-75A39A1CA6BF}" type="sibTrans" cxnId="{74E1EF3E-A293-4609-9EE1-C2A45BAFB1F1}">
      <dgm:prSet/>
      <dgm:spPr/>
      <dgm:t>
        <a:bodyPr/>
        <a:lstStyle/>
        <a:p>
          <a:endParaRPr lang="es-CO" sz="2400"/>
        </a:p>
      </dgm:t>
    </dgm:pt>
    <dgm:pt modelId="{61CA3FDD-4D86-4ED5-BF09-4EF60FEEC0D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Valor de la contrapartida</a:t>
          </a:r>
          <a:endParaRPr lang="es-CO" sz="2400" dirty="0">
            <a:solidFill>
              <a:srgbClr val="000000"/>
            </a:solidFill>
          </a:endParaRPr>
        </a:p>
      </dgm:t>
    </dgm:pt>
    <dgm:pt modelId="{E731B9F7-CA51-42BF-ABAD-80923C112080}" type="parTrans" cxnId="{443B0D9C-A767-4014-A2F6-C4F90637BB92}">
      <dgm:prSet/>
      <dgm:spPr/>
      <dgm:t>
        <a:bodyPr/>
        <a:lstStyle/>
        <a:p>
          <a:endParaRPr lang="es-CO" sz="2400"/>
        </a:p>
      </dgm:t>
    </dgm:pt>
    <dgm:pt modelId="{9E16A36B-E6D4-4D10-B4CC-5E85967645D1}" type="sibTrans" cxnId="{443B0D9C-A767-4014-A2F6-C4F90637BB92}">
      <dgm:prSet/>
      <dgm:spPr/>
      <dgm:t>
        <a:bodyPr/>
        <a:lstStyle/>
        <a:p>
          <a:endParaRPr lang="es-CO" sz="2400"/>
        </a:p>
      </dgm:t>
    </dgm:pt>
    <dgm:pt modelId="{EAF5D6DC-D1BF-45F3-87E3-79505ECE5D9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Localización</a:t>
          </a:r>
          <a:endParaRPr lang="es-CO" sz="2400" dirty="0">
            <a:solidFill>
              <a:srgbClr val="000000"/>
            </a:solidFill>
          </a:endParaRPr>
        </a:p>
      </dgm:t>
    </dgm:pt>
    <dgm:pt modelId="{7F5A5729-E06E-4E82-9488-1F6AA6093DA6}" type="parTrans" cxnId="{E0FBADD0-0BCE-4720-8CA8-015312C359C5}">
      <dgm:prSet/>
      <dgm:spPr/>
      <dgm:t>
        <a:bodyPr/>
        <a:lstStyle/>
        <a:p>
          <a:endParaRPr lang="es-CO" sz="2400"/>
        </a:p>
      </dgm:t>
    </dgm:pt>
    <dgm:pt modelId="{CBD16281-0845-45C6-9CD0-D2F6ED90BE07}" type="sibTrans" cxnId="{E0FBADD0-0BCE-4720-8CA8-015312C359C5}">
      <dgm:prSet/>
      <dgm:spPr/>
      <dgm:t>
        <a:bodyPr/>
        <a:lstStyle/>
        <a:p>
          <a:endParaRPr lang="es-CO" sz="2400"/>
        </a:p>
      </dgm:t>
    </dgm:pt>
    <dgm:pt modelId="{BA6FCC3D-3AE5-496B-8BBB-C8E30EB7E201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Población Objeto</a:t>
          </a:r>
          <a:endParaRPr lang="es-CO" sz="2400" dirty="0">
            <a:solidFill>
              <a:srgbClr val="000000"/>
            </a:solidFill>
          </a:endParaRPr>
        </a:p>
      </dgm:t>
    </dgm:pt>
    <dgm:pt modelId="{57938DCE-DC88-45B3-A942-6C7A60B65DD3}" type="parTrans" cxnId="{CDF0A4F5-C180-4152-8338-9739354ABDE7}">
      <dgm:prSet/>
      <dgm:spPr/>
      <dgm:t>
        <a:bodyPr/>
        <a:lstStyle/>
        <a:p>
          <a:endParaRPr lang="es-CO" sz="2400"/>
        </a:p>
      </dgm:t>
    </dgm:pt>
    <dgm:pt modelId="{21FDFB79-8679-4104-A5C7-9170DEEDC649}" type="sibTrans" cxnId="{CDF0A4F5-C180-4152-8338-9739354ABDE7}">
      <dgm:prSet/>
      <dgm:spPr/>
      <dgm:t>
        <a:bodyPr/>
        <a:lstStyle/>
        <a:p>
          <a:endParaRPr lang="es-CO" sz="2400"/>
        </a:p>
      </dgm:t>
    </dgm:pt>
    <dgm:pt modelId="{56CAA55A-74DC-4B0E-AC3A-FB11D116238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2400" dirty="0" smtClean="0">
              <a:solidFill>
                <a:srgbClr val="000000"/>
              </a:solidFill>
            </a:rPr>
            <a:t>Duración</a:t>
          </a:r>
          <a:endParaRPr lang="es-CO" sz="2400" dirty="0">
            <a:solidFill>
              <a:srgbClr val="000000"/>
            </a:solidFill>
          </a:endParaRPr>
        </a:p>
      </dgm:t>
    </dgm:pt>
    <dgm:pt modelId="{1849B27A-2759-402A-B667-12FB255124CA}" type="parTrans" cxnId="{B5624235-4C31-4196-BA2E-DF0DF6AEC65D}">
      <dgm:prSet/>
      <dgm:spPr/>
      <dgm:t>
        <a:bodyPr/>
        <a:lstStyle/>
        <a:p>
          <a:endParaRPr lang="es-CO"/>
        </a:p>
      </dgm:t>
    </dgm:pt>
    <dgm:pt modelId="{F27C0CB5-224B-4B3B-BD06-B434414746AD}" type="sibTrans" cxnId="{B5624235-4C31-4196-BA2E-DF0DF6AEC65D}">
      <dgm:prSet/>
      <dgm:spPr/>
      <dgm:t>
        <a:bodyPr/>
        <a:lstStyle/>
        <a:p>
          <a:endParaRPr lang="es-CO"/>
        </a:p>
      </dgm:t>
    </dgm:pt>
    <dgm:pt modelId="{BD2EB051-04CF-4403-8C44-8233BB8C25F9}" type="pres">
      <dgm:prSet presAssocID="{D44E6C6D-DD67-4A65-AB49-7AE05420F3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4F26DA2D-1CBA-4810-BAE0-569433262AAC}" type="pres">
      <dgm:prSet presAssocID="{D44E6C6D-DD67-4A65-AB49-7AE05420F38B}" presName="Name1" presStyleCnt="0"/>
      <dgm:spPr/>
    </dgm:pt>
    <dgm:pt modelId="{3D0DABCD-DF8D-46FB-A49D-243B7665F8DB}" type="pres">
      <dgm:prSet presAssocID="{D44E6C6D-DD67-4A65-AB49-7AE05420F38B}" presName="cycle" presStyleCnt="0"/>
      <dgm:spPr/>
    </dgm:pt>
    <dgm:pt modelId="{E6A44705-E505-4AD8-B36E-260FD97721B5}" type="pres">
      <dgm:prSet presAssocID="{D44E6C6D-DD67-4A65-AB49-7AE05420F38B}" presName="srcNode" presStyleLbl="node1" presStyleIdx="0" presStyleCnt="6"/>
      <dgm:spPr/>
    </dgm:pt>
    <dgm:pt modelId="{70F6130F-DAF6-481E-B628-E07D743AA262}" type="pres">
      <dgm:prSet presAssocID="{D44E6C6D-DD67-4A65-AB49-7AE05420F38B}" presName="conn" presStyleLbl="parChTrans1D2" presStyleIdx="0" presStyleCnt="1"/>
      <dgm:spPr/>
      <dgm:t>
        <a:bodyPr/>
        <a:lstStyle/>
        <a:p>
          <a:endParaRPr lang="es-CO"/>
        </a:p>
      </dgm:t>
    </dgm:pt>
    <dgm:pt modelId="{87D43190-CB5B-47E6-BB23-9D6802FCBC0B}" type="pres">
      <dgm:prSet presAssocID="{D44E6C6D-DD67-4A65-AB49-7AE05420F38B}" presName="extraNode" presStyleLbl="node1" presStyleIdx="0" presStyleCnt="6"/>
      <dgm:spPr/>
    </dgm:pt>
    <dgm:pt modelId="{A6C88893-B53A-4290-AA2A-A8F96FC7540B}" type="pres">
      <dgm:prSet presAssocID="{D44E6C6D-DD67-4A65-AB49-7AE05420F38B}" presName="dstNode" presStyleLbl="node1" presStyleIdx="0" presStyleCnt="6"/>
      <dgm:spPr/>
    </dgm:pt>
    <dgm:pt modelId="{2AA88578-46F6-4DA1-AF64-107DC8EE7554}" type="pres">
      <dgm:prSet presAssocID="{D7341B33-3841-4AA3-A646-EB99FB149334}" presName="text_1" presStyleLbl="node1" presStyleIdx="0" presStyleCnt="6" custLinFactNeighborX="-5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DAEC38-177F-4AFA-A3F3-C9CEB25E4FE9}" type="pres">
      <dgm:prSet presAssocID="{D7341B33-3841-4AA3-A646-EB99FB149334}" presName="accent_1" presStyleCnt="0"/>
      <dgm:spPr/>
    </dgm:pt>
    <dgm:pt modelId="{958FA3CE-4612-4773-829F-0B3D220E3434}" type="pres">
      <dgm:prSet presAssocID="{D7341B33-3841-4AA3-A646-EB99FB149334}" presName="accentRepeatNode" presStyleLbl="solidFgAcc1" presStyleIdx="0" presStyleCnt="6"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DAA275EA-207C-417B-8671-F3DD62963A7D}" type="pres">
      <dgm:prSet presAssocID="{A4994AFC-29D3-4A93-AA90-8C0607A4806D}" presName="text_2" presStyleLbl="node1" presStyleIdx="1" presStyleCnt="6" custLinFactNeighborX="-6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A478C6-E6F0-44DD-81F7-980CA7ECFA46}" type="pres">
      <dgm:prSet presAssocID="{A4994AFC-29D3-4A93-AA90-8C0607A4806D}" presName="accent_2" presStyleCnt="0"/>
      <dgm:spPr/>
    </dgm:pt>
    <dgm:pt modelId="{D6B941DC-6812-4688-B81E-52A211B75A1A}" type="pres">
      <dgm:prSet presAssocID="{A4994AFC-29D3-4A93-AA90-8C0607A4806D}" presName="accentRepeatNode" presStyleLbl="solidFgAcc1" presStyleIdx="1" presStyleCnt="6"/>
      <dgm:spPr>
        <a:ln>
          <a:solidFill>
            <a:schemeClr val="tx1"/>
          </a:solidFill>
        </a:ln>
      </dgm:spPr>
    </dgm:pt>
    <dgm:pt modelId="{AA135FF6-74B3-429D-AD4A-E47567726281}" type="pres">
      <dgm:prSet presAssocID="{61CA3FDD-4D86-4ED5-BF09-4EF60FEEC0DD}" presName="text_3" presStyleLbl="node1" presStyleIdx="2" presStyleCnt="6" custLinFactNeighborX="-6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AE66F2-6304-4E86-8DC4-67F5A7C9644C}" type="pres">
      <dgm:prSet presAssocID="{61CA3FDD-4D86-4ED5-BF09-4EF60FEEC0DD}" presName="accent_3" presStyleCnt="0"/>
      <dgm:spPr/>
    </dgm:pt>
    <dgm:pt modelId="{05BB7B2F-8600-49A4-8042-B5C8CEE820D9}" type="pres">
      <dgm:prSet presAssocID="{61CA3FDD-4D86-4ED5-BF09-4EF60FEEC0DD}" presName="accentRepeatNode" presStyleLbl="solidFgAcc1" presStyleIdx="2" presStyleCnt="6"/>
      <dgm:spPr>
        <a:ln>
          <a:solidFill>
            <a:schemeClr val="tx1"/>
          </a:solidFill>
        </a:ln>
      </dgm:spPr>
    </dgm:pt>
    <dgm:pt modelId="{BC09A334-EB7C-4945-80EC-AC2E4C2C1E45}" type="pres">
      <dgm:prSet presAssocID="{EAF5D6DC-D1BF-45F3-87E3-79505ECE5D9C}" presName="text_4" presStyleLbl="node1" presStyleIdx="3" presStyleCnt="6" custLinFactNeighborX="-6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CF3045-7ABA-4016-B19C-12DBFB75A428}" type="pres">
      <dgm:prSet presAssocID="{EAF5D6DC-D1BF-45F3-87E3-79505ECE5D9C}" presName="accent_4" presStyleCnt="0"/>
      <dgm:spPr/>
    </dgm:pt>
    <dgm:pt modelId="{0F8F2314-C1E5-457A-B3B9-1012B8CFB4E5}" type="pres">
      <dgm:prSet presAssocID="{EAF5D6DC-D1BF-45F3-87E3-79505ECE5D9C}" presName="accentRepeatNode" presStyleLbl="solidFgAcc1" presStyleIdx="3" presStyleCnt="6"/>
      <dgm:spPr>
        <a:ln>
          <a:solidFill>
            <a:schemeClr val="tx1"/>
          </a:solidFill>
        </a:ln>
      </dgm:spPr>
    </dgm:pt>
    <dgm:pt modelId="{87CC0A91-E847-48AA-B966-2AD03A114DFE}" type="pres">
      <dgm:prSet presAssocID="{BA6FCC3D-3AE5-496B-8BBB-C8E30EB7E201}" presName="text_5" presStyleLbl="node1" presStyleIdx="4" presStyleCnt="6" custLinFactNeighborX="-6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23FE27-C42E-478B-A81F-F52FEF748756}" type="pres">
      <dgm:prSet presAssocID="{BA6FCC3D-3AE5-496B-8BBB-C8E30EB7E201}" presName="accent_5" presStyleCnt="0"/>
      <dgm:spPr/>
    </dgm:pt>
    <dgm:pt modelId="{CF57AEB2-3817-48B6-A9A6-5BBDE07FD442}" type="pres">
      <dgm:prSet presAssocID="{BA6FCC3D-3AE5-496B-8BBB-C8E30EB7E201}" presName="accentRepeatNode" presStyleLbl="solidFgAcc1" presStyleIdx="4" presStyleCnt="6"/>
      <dgm:spPr>
        <a:ln>
          <a:solidFill>
            <a:schemeClr val="tx1"/>
          </a:solidFill>
        </a:ln>
      </dgm:spPr>
    </dgm:pt>
    <dgm:pt modelId="{6F24C3FD-E734-4D92-BDB9-A3EAC6BF4940}" type="pres">
      <dgm:prSet presAssocID="{56CAA55A-74DC-4B0E-AC3A-FB11D116238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64016A-FEBA-49D0-B39E-44851F23F536}" type="pres">
      <dgm:prSet presAssocID="{56CAA55A-74DC-4B0E-AC3A-FB11D1162389}" presName="accent_6" presStyleCnt="0"/>
      <dgm:spPr/>
    </dgm:pt>
    <dgm:pt modelId="{664B243C-17C3-4946-B4DC-1E89180F5434}" type="pres">
      <dgm:prSet presAssocID="{56CAA55A-74DC-4B0E-AC3A-FB11D1162389}" presName="accentRepeatNode" presStyleLbl="solidFgAcc1" presStyleIdx="5" presStyleCnt="6"/>
      <dgm:spPr>
        <a:ln>
          <a:solidFill>
            <a:schemeClr val="tx1"/>
          </a:solidFill>
        </a:ln>
      </dgm:spPr>
    </dgm:pt>
  </dgm:ptLst>
  <dgm:cxnLst>
    <dgm:cxn modelId="{1D9D8939-E36E-4F1A-95B8-A8C2B99FD026}" type="presOf" srcId="{A4994AFC-29D3-4A93-AA90-8C0607A4806D}" destId="{DAA275EA-207C-417B-8671-F3DD62963A7D}" srcOrd="0" destOrd="0" presId="urn:microsoft.com/office/officeart/2008/layout/VerticalCurvedList"/>
    <dgm:cxn modelId="{37A426D4-00EC-4E33-ACB5-54EBD5CC60C7}" type="presOf" srcId="{D7341B33-3841-4AA3-A646-EB99FB149334}" destId="{2AA88578-46F6-4DA1-AF64-107DC8EE7554}" srcOrd="0" destOrd="0" presId="urn:microsoft.com/office/officeart/2008/layout/VerticalCurvedList"/>
    <dgm:cxn modelId="{CDF0A4F5-C180-4152-8338-9739354ABDE7}" srcId="{D44E6C6D-DD67-4A65-AB49-7AE05420F38B}" destId="{BA6FCC3D-3AE5-496B-8BBB-C8E30EB7E201}" srcOrd="4" destOrd="0" parTransId="{57938DCE-DC88-45B3-A942-6C7A60B65DD3}" sibTransId="{21FDFB79-8679-4104-A5C7-9170DEEDC649}"/>
    <dgm:cxn modelId="{D264F0BA-96C1-4CFF-943B-CE620542A368}" type="presOf" srcId="{61CA3FDD-4D86-4ED5-BF09-4EF60FEEC0DD}" destId="{AA135FF6-74B3-429D-AD4A-E47567726281}" srcOrd="0" destOrd="0" presId="urn:microsoft.com/office/officeart/2008/layout/VerticalCurvedList"/>
    <dgm:cxn modelId="{61BD6AF9-A239-4F65-A94F-DCA25B335121}" type="presOf" srcId="{D44E6C6D-DD67-4A65-AB49-7AE05420F38B}" destId="{BD2EB051-04CF-4403-8C44-8233BB8C25F9}" srcOrd="0" destOrd="0" presId="urn:microsoft.com/office/officeart/2008/layout/VerticalCurvedList"/>
    <dgm:cxn modelId="{E0FBADD0-0BCE-4720-8CA8-015312C359C5}" srcId="{D44E6C6D-DD67-4A65-AB49-7AE05420F38B}" destId="{EAF5D6DC-D1BF-45F3-87E3-79505ECE5D9C}" srcOrd="3" destOrd="0" parTransId="{7F5A5729-E06E-4E82-9488-1F6AA6093DA6}" sibTransId="{CBD16281-0845-45C6-9CD0-D2F6ED90BE07}"/>
    <dgm:cxn modelId="{B5624235-4C31-4196-BA2E-DF0DF6AEC65D}" srcId="{D44E6C6D-DD67-4A65-AB49-7AE05420F38B}" destId="{56CAA55A-74DC-4B0E-AC3A-FB11D1162389}" srcOrd="5" destOrd="0" parTransId="{1849B27A-2759-402A-B667-12FB255124CA}" sibTransId="{F27C0CB5-224B-4B3B-BD06-B434414746AD}"/>
    <dgm:cxn modelId="{49B79200-4FB0-4EFF-A57E-AF70A3068633}" srcId="{D44E6C6D-DD67-4A65-AB49-7AE05420F38B}" destId="{D7341B33-3841-4AA3-A646-EB99FB149334}" srcOrd="0" destOrd="0" parTransId="{0FA1DF9B-6B79-4516-BC7F-2BBC2912353D}" sibTransId="{26037719-C194-4818-BB34-88C4EBACDF51}"/>
    <dgm:cxn modelId="{74E1EF3E-A293-4609-9EE1-C2A45BAFB1F1}" srcId="{D44E6C6D-DD67-4A65-AB49-7AE05420F38B}" destId="{A4994AFC-29D3-4A93-AA90-8C0607A4806D}" srcOrd="1" destOrd="0" parTransId="{572E6BAC-1FF2-489E-AE1E-B4AF491AA204}" sibTransId="{379CAAA2-1760-494D-B37B-75A39A1CA6BF}"/>
    <dgm:cxn modelId="{902860E1-9FE4-4905-B79E-181FEF620479}" type="presOf" srcId="{BA6FCC3D-3AE5-496B-8BBB-C8E30EB7E201}" destId="{87CC0A91-E847-48AA-B966-2AD03A114DFE}" srcOrd="0" destOrd="0" presId="urn:microsoft.com/office/officeart/2008/layout/VerticalCurvedList"/>
    <dgm:cxn modelId="{56ADDE53-26A4-43E6-B0F8-C3886D9E32B5}" type="presOf" srcId="{56CAA55A-74DC-4B0E-AC3A-FB11D1162389}" destId="{6F24C3FD-E734-4D92-BDB9-A3EAC6BF4940}" srcOrd="0" destOrd="0" presId="urn:microsoft.com/office/officeart/2008/layout/VerticalCurvedList"/>
    <dgm:cxn modelId="{92C7FE0B-F394-49D2-9E94-8D3A3A8195A0}" type="presOf" srcId="{EAF5D6DC-D1BF-45F3-87E3-79505ECE5D9C}" destId="{BC09A334-EB7C-4945-80EC-AC2E4C2C1E45}" srcOrd="0" destOrd="0" presId="urn:microsoft.com/office/officeart/2008/layout/VerticalCurvedList"/>
    <dgm:cxn modelId="{2EE710F3-2A6D-4CC4-B6DF-03D0569F7E5A}" type="presOf" srcId="{26037719-C194-4818-BB34-88C4EBACDF51}" destId="{70F6130F-DAF6-481E-B628-E07D743AA262}" srcOrd="0" destOrd="0" presId="urn:microsoft.com/office/officeart/2008/layout/VerticalCurvedList"/>
    <dgm:cxn modelId="{443B0D9C-A767-4014-A2F6-C4F90637BB92}" srcId="{D44E6C6D-DD67-4A65-AB49-7AE05420F38B}" destId="{61CA3FDD-4D86-4ED5-BF09-4EF60FEEC0DD}" srcOrd="2" destOrd="0" parTransId="{E731B9F7-CA51-42BF-ABAD-80923C112080}" sibTransId="{9E16A36B-E6D4-4D10-B4CC-5E85967645D1}"/>
    <dgm:cxn modelId="{27386112-8E09-4BBC-9BFC-6130DA788D2E}" type="presParOf" srcId="{BD2EB051-04CF-4403-8C44-8233BB8C25F9}" destId="{4F26DA2D-1CBA-4810-BAE0-569433262AAC}" srcOrd="0" destOrd="0" presId="urn:microsoft.com/office/officeart/2008/layout/VerticalCurvedList"/>
    <dgm:cxn modelId="{29ED82E2-17AA-4CE5-A220-A29A6EA8C474}" type="presParOf" srcId="{4F26DA2D-1CBA-4810-BAE0-569433262AAC}" destId="{3D0DABCD-DF8D-46FB-A49D-243B7665F8DB}" srcOrd="0" destOrd="0" presId="urn:microsoft.com/office/officeart/2008/layout/VerticalCurvedList"/>
    <dgm:cxn modelId="{B84702B4-263E-4AFC-9D40-8216200FED08}" type="presParOf" srcId="{3D0DABCD-DF8D-46FB-A49D-243B7665F8DB}" destId="{E6A44705-E505-4AD8-B36E-260FD97721B5}" srcOrd="0" destOrd="0" presId="urn:microsoft.com/office/officeart/2008/layout/VerticalCurvedList"/>
    <dgm:cxn modelId="{8BCD9A12-7991-4635-ADB0-61AB49EC071C}" type="presParOf" srcId="{3D0DABCD-DF8D-46FB-A49D-243B7665F8DB}" destId="{70F6130F-DAF6-481E-B628-E07D743AA262}" srcOrd="1" destOrd="0" presId="urn:microsoft.com/office/officeart/2008/layout/VerticalCurvedList"/>
    <dgm:cxn modelId="{D5292378-5C9D-4E65-982B-1764D8B06769}" type="presParOf" srcId="{3D0DABCD-DF8D-46FB-A49D-243B7665F8DB}" destId="{87D43190-CB5B-47E6-BB23-9D6802FCBC0B}" srcOrd="2" destOrd="0" presId="urn:microsoft.com/office/officeart/2008/layout/VerticalCurvedList"/>
    <dgm:cxn modelId="{1BDDA386-C20D-4CAB-8908-67DED9D4C030}" type="presParOf" srcId="{3D0DABCD-DF8D-46FB-A49D-243B7665F8DB}" destId="{A6C88893-B53A-4290-AA2A-A8F96FC7540B}" srcOrd="3" destOrd="0" presId="urn:microsoft.com/office/officeart/2008/layout/VerticalCurvedList"/>
    <dgm:cxn modelId="{16B92AF5-174F-4160-AE68-AA3664820AD1}" type="presParOf" srcId="{4F26DA2D-1CBA-4810-BAE0-569433262AAC}" destId="{2AA88578-46F6-4DA1-AF64-107DC8EE7554}" srcOrd="1" destOrd="0" presId="urn:microsoft.com/office/officeart/2008/layout/VerticalCurvedList"/>
    <dgm:cxn modelId="{C9E77323-DB8F-48C9-8BDF-0B8C17305F2C}" type="presParOf" srcId="{4F26DA2D-1CBA-4810-BAE0-569433262AAC}" destId="{63DAEC38-177F-4AFA-A3F3-C9CEB25E4FE9}" srcOrd="2" destOrd="0" presId="urn:microsoft.com/office/officeart/2008/layout/VerticalCurvedList"/>
    <dgm:cxn modelId="{E3810E91-0F01-417E-817C-43CBF492153F}" type="presParOf" srcId="{63DAEC38-177F-4AFA-A3F3-C9CEB25E4FE9}" destId="{958FA3CE-4612-4773-829F-0B3D220E3434}" srcOrd="0" destOrd="0" presId="urn:microsoft.com/office/officeart/2008/layout/VerticalCurvedList"/>
    <dgm:cxn modelId="{6BC4546D-B649-4F56-847F-4E89BE3FED63}" type="presParOf" srcId="{4F26DA2D-1CBA-4810-BAE0-569433262AAC}" destId="{DAA275EA-207C-417B-8671-F3DD62963A7D}" srcOrd="3" destOrd="0" presId="urn:microsoft.com/office/officeart/2008/layout/VerticalCurvedList"/>
    <dgm:cxn modelId="{76C0EF83-7F8C-4199-8778-5C50DFE53776}" type="presParOf" srcId="{4F26DA2D-1CBA-4810-BAE0-569433262AAC}" destId="{2DA478C6-E6F0-44DD-81F7-980CA7ECFA46}" srcOrd="4" destOrd="0" presId="urn:microsoft.com/office/officeart/2008/layout/VerticalCurvedList"/>
    <dgm:cxn modelId="{A674825A-C2BA-4C1A-BDD1-421A6ED11718}" type="presParOf" srcId="{2DA478C6-E6F0-44DD-81F7-980CA7ECFA46}" destId="{D6B941DC-6812-4688-B81E-52A211B75A1A}" srcOrd="0" destOrd="0" presId="urn:microsoft.com/office/officeart/2008/layout/VerticalCurvedList"/>
    <dgm:cxn modelId="{9879035B-CF73-4558-9B90-51F7DC6F8712}" type="presParOf" srcId="{4F26DA2D-1CBA-4810-BAE0-569433262AAC}" destId="{AA135FF6-74B3-429D-AD4A-E47567726281}" srcOrd="5" destOrd="0" presId="urn:microsoft.com/office/officeart/2008/layout/VerticalCurvedList"/>
    <dgm:cxn modelId="{C439A128-8EA7-46EF-8809-34A5C78687F4}" type="presParOf" srcId="{4F26DA2D-1CBA-4810-BAE0-569433262AAC}" destId="{25AE66F2-6304-4E86-8DC4-67F5A7C9644C}" srcOrd="6" destOrd="0" presId="urn:microsoft.com/office/officeart/2008/layout/VerticalCurvedList"/>
    <dgm:cxn modelId="{3388B559-28ED-4794-ABAF-418829997A5B}" type="presParOf" srcId="{25AE66F2-6304-4E86-8DC4-67F5A7C9644C}" destId="{05BB7B2F-8600-49A4-8042-B5C8CEE820D9}" srcOrd="0" destOrd="0" presId="urn:microsoft.com/office/officeart/2008/layout/VerticalCurvedList"/>
    <dgm:cxn modelId="{526704EE-C36F-4DD8-91D2-9EBDB4D2D6FB}" type="presParOf" srcId="{4F26DA2D-1CBA-4810-BAE0-569433262AAC}" destId="{BC09A334-EB7C-4945-80EC-AC2E4C2C1E45}" srcOrd="7" destOrd="0" presId="urn:microsoft.com/office/officeart/2008/layout/VerticalCurvedList"/>
    <dgm:cxn modelId="{9246D536-4E08-4A0B-B501-9836D6030A20}" type="presParOf" srcId="{4F26DA2D-1CBA-4810-BAE0-569433262AAC}" destId="{7BCF3045-7ABA-4016-B19C-12DBFB75A428}" srcOrd="8" destOrd="0" presId="urn:microsoft.com/office/officeart/2008/layout/VerticalCurvedList"/>
    <dgm:cxn modelId="{3E3770C9-7FA5-45C6-93EA-70CC909366A6}" type="presParOf" srcId="{7BCF3045-7ABA-4016-B19C-12DBFB75A428}" destId="{0F8F2314-C1E5-457A-B3B9-1012B8CFB4E5}" srcOrd="0" destOrd="0" presId="urn:microsoft.com/office/officeart/2008/layout/VerticalCurvedList"/>
    <dgm:cxn modelId="{936CACC9-4577-42F0-9F6C-E07FB0031406}" type="presParOf" srcId="{4F26DA2D-1CBA-4810-BAE0-569433262AAC}" destId="{87CC0A91-E847-48AA-B966-2AD03A114DFE}" srcOrd="9" destOrd="0" presId="urn:microsoft.com/office/officeart/2008/layout/VerticalCurvedList"/>
    <dgm:cxn modelId="{02BA1891-CD14-4F16-98B2-A4285539D29D}" type="presParOf" srcId="{4F26DA2D-1CBA-4810-BAE0-569433262AAC}" destId="{3823FE27-C42E-478B-A81F-F52FEF748756}" srcOrd="10" destOrd="0" presId="urn:microsoft.com/office/officeart/2008/layout/VerticalCurvedList"/>
    <dgm:cxn modelId="{9A6C095B-2341-43A4-906D-4D43DE654A78}" type="presParOf" srcId="{3823FE27-C42E-478B-A81F-F52FEF748756}" destId="{CF57AEB2-3817-48B6-A9A6-5BBDE07FD442}" srcOrd="0" destOrd="0" presId="urn:microsoft.com/office/officeart/2008/layout/VerticalCurvedList"/>
    <dgm:cxn modelId="{6B5B941A-5FAE-4A92-9AB0-9AB9EB7BBBF2}" type="presParOf" srcId="{4F26DA2D-1CBA-4810-BAE0-569433262AAC}" destId="{6F24C3FD-E734-4D92-BDB9-A3EAC6BF4940}" srcOrd="11" destOrd="0" presId="urn:microsoft.com/office/officeart/2008/layout/VerticalCurvedList"/>
    <dgm:cxn modelId="{EE5A38A6-3098-4D00-BE69-529DA582A592}" type="presParOf" srcId="{4F26DA2D-1CBA-4810-BAE0-569433262AAC}" destId="{DE64016A-FEBA-49D0-B39E-44851F23F536}" srcOrd="12" destOrd="0" presId="urn:microsoft.com/office/officeart/2008/layout/VerticalCurvedList"/>
    <dgm:cxn modelId="{036B98BC-D782-4777-A349-9E43546EDA9A}" type="presParOf" srcId="{DE64016A-FEBA-49D0-B39E-44851F23F536}" destId="{664B243C-17C3-4946-B4DC-1E89180F5434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6130F-DAF6-481E-B628-E07D743AA262}">
      <dsp:nvSpPr>
        <dsp:cNvPr id="0" name=""/>
        <dsp:cNvSpPr/>
      </dsp:nvSpPr>
      <dsp:spPr>
        <a:xfrm>
          <a:off x="-5045538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88578-46F6-4DA1-AF64-107DC8EE7554}">
      <dsp:nvSpPr>
        <dsp:cNvPr id="0" name=""/>
        <dsp:cNvSpPr/>
      </dsp:nvSpPr>
      <dsp:spPr>
        <a:xfrm>
          <a:off x="287631" y="202955"/>
          <a:ext cx="4595766" cy="40573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Nombre y localización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287631" y="202955"/>
        <a:ext cx="4595766" cy="405733"/>
      </dsp:txXfrm>
    </dsp:sp>
    <dsp:sp modelId="{958FA3CE-4612-4773-829F-0B3D220E3434}">
      <dsp:nvSpPr>
        <dsp:cNvPr id="0" name=""/>
        <dsp:cNvSpPr/>
      </dsp:nvSpPr>
      <dsp:spPr>
        <a:xfrm>
          <a:off x="59601" y="152239"/>
          <a:ext cx="507166" cy="507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275EA-207C-417B-8671-F3DD62963A7D}">
      <dsp:nvSpPr>
        <dsp:cNvPr id="0" name=""/>
        <dsp:cNvSpPr/>
      </dsp:nvSpPr>
      <dsp:spPr>
        <a:xfrm>
          <a:off x="655030" y="811913"/>
          <a:ext cx="4228338" cy="40573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Objetivo General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655030" y="811913"/>
        <a:ext cx="4228338" cy="405733"/>
      </dsp:txXfrm>
    </dsp:sp>
    <dsp:sp modelId="{D6B941DC-6812-4688-B81E-52A211B75A1A}">
      <dsp:nvSpPr>
        <dsp:cNvPr id="0" name=""/>
        <dsp:cNvSpPr/>
      </dsp:nvSpPr>
      <dsp:spPr>
        <a:xfrm>
          <a:off x="427029" y="761196"/>
          <a:ext cx="507166" cy="507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35FF6-74B3-429D-AD4A-E47567726281}">
      <dsp:nvSpPr>
        <dsp:cNvPr id="0" name=""/>
        <dsp:cNvSpPr/>
      </dsp:nvSpPr>
      <dsp:spPr>
        <a:xfrm>
          <a:off x="856349" y="1420424"/>
          <a:ext cx="4026989" cy="40573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Objetivos Específicos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856349" y="1420424"/>
        <a:ext cx="4026989" cy="405733"/>
      </dsp:txXfrm>
    </dsp:sp>
    <dsp:sp modelId="{05BB7B2F-8600-49A4-8042-B5C8CEE820D9}">
      <dsp:nvSpPr>
        <dsp:cNvPr id="0" name=""/>
        <dsp:cNvSpPr/>
      </dsp:nvSpPr>
      <dsp:spPr>
        <a:xfrm>
          <a:off x="628377" y="1369707"/>
          <a:ext cx="507166" cy="507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9A334-EB7C-4945-80EC-AC2E4C2C1E45}">
      <dsp:nvSpPr>
        <dsp:cNvPr id="0" name=""/>
        <dsp:cNvSpPr/>
      </dsp:nvSpPr>
      <dsp:spPr>
        <a:xfrm>
          <a:off x="920650" y="2029381"/>
          <a:ext cx="3962701" cy="40573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Valor del programa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920650" y="2029381"/>
        <a:ext cx="3962701" cy="405733"/>
      </dsp:txXfrm>
    </dsp:sp>
    <dsp:sp modelId="{0F8F2314-C1E5-457A-B3B9-1012B8CFB4E5}">
      <dsp:nvSpPr>
        <dsp:cNvPr id="0" name=""/>
        <dsp:cNvSpPr/>
      </dsp:nvSpPr>
      <dsp:spPr>
        <a:xfrm>
          <a:off x="692666" y="1978664"/>
          <a:ext cx="507166" cy="507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C0A91-E847-48AA-B966-2AD03A114DFE}">
      <dsp:nvSpPr>
        <dsp:cNvPr id="0" name=""/>
        <dsp:cNvSpPr/>
      </dsp:nvSpPr>
      <dsp:spPr>
        <a:xfrm>
          <a:off x="856349" y="2638338"/>
          <a:ext cx="4026989" cy="40573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Tiempo de ejecución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856349" y="2638338"/>
        <a:ext cx="4026989" cy="405733"/>
      </dsp:txXfrm>
    </dsp:sp>
    <dsp:sp modelId="{CF57AEB2-3817-48B6-A9A6-5BBDE07FD442}">
      <dsp:nvSpPr>
        <dsp:cNvPr id="0" name=""/>
        <dsp:cNvSpPr/>
      </dsp:nvSpPr>
      <dsp:spPr>
        <a:xfrm>
          <a:off x="628377" y="2587621"/>
          <a:ext cx="507166" cy="507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736C9-F7D4-49DC-B52F-24C976A1D9E0}">
      <dsp:nvSpPr>
        <dsp:cNvPr id="0" name=""/>
        <dsp:cNvSpPr/>
      </dsp:nvSpPr>
      <dsp:spPr>
        <a:xfrm>
          <a:off x="655030" y="3246849"/>
          <a:ext cx="4228338" cy="40573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Impacto Social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655030" y="3246849"/>
        <a:ext cx="4228338" cy="405733"/>
      </dsp:txXfrm>
    </dsp:sp>
    <dsp:sp modelId="{BE7C6DE0-DBEC-4ECF-AB1B-2C0323283528}">
      <dsp:nvSpPr>
        <dsp:cNvPr id="0" name=""/>
        <dsp:cNvSpPr/>
      </dsp:nvSpPr>
      <dsp:spPr>
        <a:xfrm>
          <a:off x="427029" y="3196132"/>
          <a:ext cx="507166" cy="507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6C1AF-FB8E-4001-8A41-098B91121AED}">
      <dsp:nvSpPr>
        <dsp:cNvPr id="0" name=""/>
        <dsp:cNvSpPr/>
      </dsp:nvSpPr>
      <dsp:spPr>
        <a:xfrm>
          <a:off x="313184" y="3855806"/>
          <a:ext cx="4595766" cy="40573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Indicadores de gestión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313184" y="3855806"/>
        <a:ext cx="4595766" cy="405733"/>
      </dsp:txXfrm>
    </dsp:sp>
    <dsp:sp modelId="{341DED7A-D367-4A9F-BF68-94DEB380E755}">
      <dsp:nvSpPr>
        <dsp:cNvPr id="0" name=""/>
        <dsp:cNvSpPr/>
      </dsp:nvSpPr>
      <dsp:spPr>
        <a:xfrm>
          <a:off x="59601" y="3805089"/>
          <a:ext cx="507166" cy="507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6130F-DAF6-481E-B628-E07D743AA262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88578-46F6-4DA1-AF64-107DC8EE7554}">
      <dsp:nvSpPr>
        <dsp:cNvPr id="0" name=""/>
        <dsp:cNvSpPr/>
      </dsp:nvSpPr>
      <dsp:spPr>
        <a:xfrm>
          <a:off x="333004" y="235100"/>
          <a:ext cx="4763574" cy="470022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Objetivo </a:t>
          </a:r>
        </a:p>
      </dsp:txBody>
      <dsp:txXfrm>
        <a:off x="333004" y="235100"/>
        <a:ext cx="4763574" cy="470022"/>
      </dsp:txXfrm>
    </dsp:sp>
    <dsp:sp modelId="{958FA3CE-4612-4773-829F-0B3D220E3434}">
      <dsp:nvSpPr>
        <dsp:cNvPr id="0" name=""/>
        <dsp:cNvSpPr/>
      </dsp:nvSpPr>
      <dsp:spPr>
        <a:xfrm>
          <a:off x="65726" y="176347"/>
          <a:ext cx="587527" cy="587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275EA-207C-417B-8671-F3DD62963A7D}">
      <dsp:nvSpPr>
        <dsp:cNvPr id="0" name=""/>
        <dsp:cNvSpPr/>
      </dsp:nvSpPr>
      <dsp:spPr>
        <a:xfrm>
          <a:off x="719634" y="940044"/>
          <a:ext cx="4376948" cy="470022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Valor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719634" y="940044"/>
        <a:ext cx="4376948" cy="470022"/>
      </dsp:txXfrm>
    </dsp:sp>
    <dsp:sp modelId="{D6B941DC-6812-4688-B81E-52A211B75A1A}">
      <dsp:nvSpPr>
        <dsp:cNvPr id="0" name=""/>
        <dsp:cNvSpPr/>
      </dsp:nvSpPr>
      <dsp:spPr>
        <a:xfrm>
          <a:off x="452351" y="881291"/>
          <a:ext cx="587527" cy="587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35FF6-74B3-429D-AD4A-E47567726281}">
      <dsp:nvSpPr>
        <dsp:cNvPr id="0" name=""/>
        <dsp:cNvSpPr/>
      </dsp:nvSpPr>
      <dsp:spPr>
        <a:xfrm>
          <a:off x="896196" y="1644988"/>
          <a:ext cx="4200154" cy="470022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Valor de la contrapartida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896196" y="1644988"/>
        <a:ext cx="4200154" cy="470022"/>
      </dsp:txXfrm>
    </dsp:sp>
    <dsp:sp modelId="{05BB7B2F-8600-49A4-8042-B5C8CEE820D9}">
      <dsp:nvSpPr>
        <dsp:cNvPr id="0" name=""/>
        <dsp:cNvSpPr/>
      </dsp:nvSpPr>
      <dsp:spPr>
        <a:xfrm>
          <a:off x="629145" y="1586235"/>
          <a:ext cx="587527" cy="587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9A334-EB7C-4945-80EC-AC2E4C2C1E45}">
      <dsp:nvSpPr>
        <dsp:cNvPr id="0" name=""/>
        <dsp:cNvSpPr/>
      </dsp:nvSpPr>
      <dsp:spPr>
        <a:xfrm>
          <a:off x="895776" y="2349485"/>
          <a:ext cx="4200154" cy="470022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Localización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895776" y="2349485"/>
        <a:ext cx="4200154" cy="470022"/>
      </dsp:txXfrm>
    </dsp:sp>
    <dsp:sp modelId="{0F8F2314-C1E5-457A-B3B9-1012B8CFB4E5}">
      <dsp:nvSpPr>
        <dsp:cNvPr id="0" name=""/>
        <dsp:cNvSpPr/>
      </dsp:nvSpPr>
      <dsp:spPr>
        <a:xfrm>
          <a:off x="629145" y="2290732"/>
          <a:ext cx="587527" cy="587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C0A91-E847-48AA-B966-2AD03A114DFE}">
      <dsp:nvSpPr>
        <dsp:cNvPr id="0" name=""/>
        <dsp:cNvSpPr/>
      </dsp:nvSpPr>
      <dsp:spPr>
        <a:xfrm>
          <a:off x="718277" y="3054429"/>
          <a:ext cx="4376948" cy="470022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Población Objeto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718277" y="3054429"/>
        <a:ext cx="4376948" cy="470022"/>
      </dsp:txXfrm>
    </dsp:sp>
    <dsp:sp modelId="{CF57AEB2-3817-48B6-A9A6-5BBDE07FD442}">
      <dsp:nvSpPr>
        <dsp:cNvPr id="0" name=""/>
        <dsp:cNvSpPr/>
      </dsp:nvSpPr>
      <dsp:spPr>
        <a:xfrm>
          <a:off x="452351" y="2995676"/>
          <a:ext cx="587527" cy="587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4C3FD-E734-4D92-BDB9-A3EAC6BF4940}">
      <dsp:nvSpPr>
        <dsp:cNvPr id="0" name=""/>
        <dsp:cNvSpPr/>
      </dsp:nvSpPr>
      <dsp:spPr>
        <a:xfrm>
          <a:off x="359489" y="3759373"/>
          <a:ext cx="4763574" cy="470022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0000"/>
              </a:solidFill>
            </a:rPr>
            <a:t>Duración</a:t>
          </a:r>
          <a:endParaRPr lang="es-CO" sz="2400" kern="1200" dirty="0">
            <a:solidFill>
              <a:srgbClr val="000000"/>
            </a:solidFill>
          </a:endParaRPr>
        </a:p>
      </dsp:txBody>
      <dsp:txXfrm>
        <a:off x="359489" y="3759373"/>
        <a:ext cx="4763574" cy="470022"/>
      </dsp:txXfrm>
    </dsp:sp>
    <dsp:sp modelId="{664B243C-17C3-4946-B4DC-1E89180F5434}">
      <dsp:nvSpPr>
        <dsp:cNvPr id="0" name=""/>
        <dsp:cNvSpPr/>
      </dsp:nvSpPr>
      <dsp:spPr>
        <a:xfrm>
          <a:off x="65726" y="3700620"/>
          <a:ext cx="587527" cy="587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04148A1-7807-4131-9C7A-605901ADCBC0}" type="datetimeFigureOut">
              <a:rPr lang="es-ES" smtClean="0"/>
              <a:pPr/>
              <a:t>29/11/2013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77A25F8-D31D-4D33-A111-C215921C7BD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628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5B0D4EA9-9A83-4C8A-B6FB-961CEF3F7C41}" type="datetimeFigureOut">
              <a:rPr lang="es-ES" smtClean="0"/>
              <a:pPr/>
              <a:t>29/11/2013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FB8843D-087E-45CA-B5E5-B0A65112664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200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843D-087E-45CA-B5E5-B0A651126640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93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843D-087E-45CA-B5E5-B0A65112664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93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power.png"/>
          <p:cNvPicPr>
            <a:picLocks noChangeAspect="1"/>
          </p:cNvPicPr>
          <p:nvPr/>
        </p:nvPicPr>
        <p:blipFill rotWithShape="1">
          <a:blip r:embed="rId4" cstate="print"/>
          <a:srcRect l="4152" t="6404" b="8208"/>
          <a:stretch/>
        </p:blipFill>
        <p:spPr>
          <a:xfrm flipV="1">
            <a:off x="0" y="-82272"/>
            <a:ext cx="9396536" cy="1639064"/>
          </a:xfrm>
          <a:prstGeom prst="rect">
            <a:avLst/>
          </a:prstGeom>
        </p:spPr>
      </p:pic>
      <p:pic>
        <p:nvPicPr>
          <p:cNvPr id="18" name="17 Imagen" descr="logo ssf 3x3.pn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251520" y="181583"/>
            <a:ext cx="864096" cy="72713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804248" y="764704"/>
            <a:ext cx="2196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85000"/>
                  </a:schemeClr>
                </a:solidFill>
              </a:rPr>
              <a:t>Código: </a:t>
            </a:r>
            <a:r>
              <a:rPr lang="es-CO" sz="800" b="1" dirty="0" smtClean="0">
                <a:solidFill>
                  <a:schemeClr val="bg1">
                    <a:lumMod val="85000"/>
                  </a:schemeClr>
                </a:solidFill>
              </a:rPr>
              <a:t>FO-PCA-CODO-008 </a:t>
            </a:r>
            <a:r>
              <a:rPr lang="es-CO" sz="800" b="1" dirty="0">
                <a:solidFill>
                  <a:schemeClr val="bg1">
                    <a:lumMod val="85000"/>
                  </a:schemeClr>
                </a:solidFill>
              </a:rPr>
              <a:t>Versión: </a:t>
            </a:r>
            <a:r>
              <a:rPr lang="es-CO" sz="800" b="1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s-CO" sz="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0 Imagen"/>
          <p:cNvPicPr/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4" y="6309320"/>
            <a:ext cx="1285872" cy="504057"/>
          </a:xfrm>
          <a:prstGeom prst="rect">
            <a:avLst/>
          </a:prstGeom>
        </p:spPr>
      </p:pic>
      <p:pic>
        <p:nvPicPr>
          <p:cNvPr id="10" name="Picture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309320"/>
            <a:ext cx="447928" cy="4730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3315" r="2476" b="7091"/>
          <a:stretch/>
        </p:blipFill>
        <p:spPr bwMode="auto">
          <a:xfrm>
            <a:off x="7164288" y="142424"/>
            <a:ext cx="1744072" cy="5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1412776"/>
            <a:ext cx="81439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200" dirty="0" smtClean="0"/>
              <a:t>S</a:t>
            </a:r>
            <a:r>
              <a:rPr lang="es-CO" sz="2400" b="1" spc="200" dirty="0" smtClean="0"/>
              <a:t>UPERINTENDENCIA </a:t>
            </a:r>
            <a:r>
              <a:rPr lang="es-CO" sz="3200" b="1" spc="200" dirty="0" smtClean="0"/>
              <a:t>D</a:t>
            </a:r>
            <a:r>
              <a:rPr lang="es-CO" sz="2400" b="1" spc="200" dirty="0" smtClean="0"/>
              <a:t>ELEGADA </a:t>
            </a:r>
          </a:p>
          <a:p>
            <a:pPr algn="ctr"/>
            <a:r>
              <a:rPr lang="es-CO" sz="3200" b="1" spc="200" dirty="0" smtClean="0"/>
              <a:t>P</a:t>
            </a:r>
            <a:r>
              <a:rPr lang="es-CO" sz="2400" b="1" spc="200" dirty="0" smtClean="0"/>
              <a:t>ARA </a:t>
            </a:r>
            <a:r>
              <a:rPr lang="es-CO" sz="3200" b="1" spc="200" dirty="0" smtClean="0"/>
              <a:t>E</a:t>
            </a:r>
            <a:r>
              <a:rPr lang="es-CO" sz="2400" b="1" spc="200" dirty="0" smtClean="0"/>
              <a:t>STUDIOS </a:t>
            </a:r>
            <a:r>
              <a:rPr lang="es-CO" sz="3200" b="1" spc="200" dirty="0" smtClean="0"/>
              <a:t>E</a:t>
            </a:r>
            <a:r>
              <a:rPr lang="es-CO" sz="2400" b="1" spc="200" dirty="0" smtClean="0"/>
              <a:t>SPECIALES </a:t>
            </a:r>
          </a:p>
          <a:p>
            <a:pPr algn="ctr"/>
            <a:r>
              <a:rPr lang="es-CO" sz="2400" b="1" spc="200" dirty="0" smtClean="0"/>
              <a:t>Y </a:t>
            </a:r>
          </a:p>
          <a:p>
            <a:pPr algn="ctr"/>
            <a:r>
              <a:rPr lang="es-CO" sz="3200" b="1" spc="200" dirty="0" smtClean="0"/>
              <a:t>L</a:t>
            </a:r>
            <a:r>
              <a:rPr lang="es-CO" sz="2400" b="1" spc="200" dirty="0" smtClean="0"/>
              <a:t>A </a:t>
            </a:r>
            <a:r>
              <a:rPr lang="es-CO" sz="3200" b="1" spc="200" dirty="0" smtClean="0"/>
              <a:t>E</a:t>
            </a:r>
            <a:r>
              <a:rPr lang="es-CO" sz="2400" b="1" spc="200" dirty="0" smtClean="0"/>
              <a:t>VALUACIÓN </a:t>
            </a:r>
            <a:r>
              <a:rPr lang="es-CO" sz="3200" b="1" spc="200" dirty="0" smtClean="0"/>
              <a:t>D</a:t>
            </a:r>
            <a:r>
              <a:rPr lang="es-CO" sz="2400" b="1" spc="200" dirty="0" smtClean="0"/>
              <a:t>E </a:t>
            </a:r>
            <a:r>
              <a:rPr lang="es-CO" sz="3200" b="1" spc="200" dirty="0" smtClean="0"/>
              <a:t>P</a:t>
            </a:r>
            <a:r>
              <a:rPr lang="es-CO" sz="2400" b="1" spc="200" dirty="0" smtClean="0"/>
              <a:t>ROYECTOS</a:t>
            </a:r>
            <a:endParaRPr lang="es-CO" sz="2400" b="1" spc="200" dirty="0"/>
          </a:p>
        </p:txBody>
      </p:sp>
      <p:sp>
        <p:nvSpPr>
          <p:cNvPr id="4" name="AutoShape 4" descr="data:image/jpeg;base64,/9j/4AAQSkZJRgABAQAAAQABAAD/2wCEAAkGBhQQEA8UEBQVFBQVFBQQEBUVFBQUFhgUFRgVFxcUFRYYHSgfFxklGRUUHy8gIycpLSwsGB4yNTAqNSYrLCkBCQoKDgwOGg8PGi4gHyUsLzUyLC0wLC0qKSwsLyksLC8yKiwsKSksLCwsLCwqKSksLCkpKSwpLCwsLCwsLCwsLP/AABEIALsBDQMBIgACEQEDEQH/xAAcAAEAAgIDAQAAAAAAAAAAAAAABgcBBQIDCAT/xABGEAABAwIDBQUDCQUGBgMAAAABAAIDBBEFEiEGBzFBURMiYXGBMkKRFCNScoKSoaKxYnOywcIXM0N00eEkNVNjs9IVFjT/xAAaAQEAAwEBAQAAAAAAAAAAAAAAAwQFAgEG/8QAMxEAAgIBAwIEAwcDBQAAAAAAAAECAxEEEiExQQUTUYEiYXEyQpGhscHwIzPRFFKS4fH/2gAMAwEAAhEDEQA/ALxREQBERAEREAREQBERAEREAREQBERAEREBglfBimPU9KL1E0cY/acAT5N4n0C+8rzRtvQ9jiNazpK4tvqcr++0X8nWVvSadXy2t4IrJ7Fk9JUdYyaNkkbg5j2h7HDgWnUELuVYbktoC+GalebmI9rF+7ee8PR+v21Z6huqdVjg+x3CW5ZCIiiOgiIgCIiAIiIAiIgCIiAIiIAiIgCIiAIiIAiIgCIiAIixdAZRYul0BlFjMsoAvP8Avehy4rMfpRxO/Ll/pXoBUHvjkvij/CGIH4OP8wtLw3+97Mgv+wfLuqxHscUp9bCUPgd9ptx+ZrV6FC8u7Nz9nWUbx7s8J/O1eogu/FI4sUvVHOnfwtGVhaHa/bKLDYmPma9+dxYxrMt7gE65iLCwWh2T3ptxCsbTtgMYLHvD3SBxJbY2yhuml+fJUI0WSg5pcEznFPHcnqIihOwiIgCIiAIiIAiIgCIiAIiIAiIgCIiAIiIAiLDnW4+ZQHVVVTY2OfI4NY0FznONgAOJJ5KoNq98sjpMlB3I2uBMjhd0ljewB9hh+JHRaneVt8a6UwwOIpozy07V498/s/RHr0tEMLwySpmjhhbme85Wj9STyAFyT0C3NLoYxj5l34ehUsubeIlubUb4o44YxRAPlkja9xdq2LML5SPeeOnAc+iqvEto6mpcXTzyPJ5F5DR5NFmj0AWKfZ+eSqNK2MmcPLCzoW8STwDRxvwt5qex7jJjHd1TGJLewGOLb9M97+uVTxWm0qWXy/d/+Eb8ywg2FbU1VK4Ognkb4Zi5h82Ou0/BXPu/3jtxEdlMBHUtF7D2ZAOLmX1BHNvr1tR+LYTJSzSQztyvYbEcQeYIPMEagrqoa18EkcsTi17HB7CORCkv0td8Mrr2Z5CxwfJ6suvOu86q7TFqwj3XMj+6xgP43V7YBjbaukhqBo17A9w+iRcPHoQR6LzXi9d29RPKf8SV8n3nEj8Cs/wytqyTfb+fsTah/Cjjhv8AfwfvY/42r1UvLuzdP2lbRs+lPCPztXqB7w0Ek2ABJJ5Aakr3xT7UUNP0ZTm/LE809LAPcY6V3nIbD8GH4rR7omE4tB4MmJ8shH6kLSbV438traif3XvPZ+Ebe6wfdAPqVMdx9BmrKiW2kcOQfWkcP5Md8VblDydG4v0/Nkae63JdiIi+cLwREQBERAEREAREQBERAEREAREQBERAEREBgqvN8O1XyenbTxG0k4IeRxbCNHfePd8sysNy81bcY58sr6mW925jHF+7j7rfjqftFX9BSrbcvoiG6W2JoVbO4/BQRU1ThrcU8Z6aBzyPiwKpleu5VwOGkDiKiW/nZh/Qha3iUmqHjuytQszNkHvirZZhh57+WB0zZoTI5jCbOERI05nXMQ0aaWW+xWufE1vZQvme42DWuawDxe9xs0fEnoobvVwSqndhz6RrnGKU3DOLXOLMsh8BlcCeV03uYbVVENGyla915vnAy+jrDs3OtwaDmNzoDZYsYRm4Za5+vGPf/BazjJF979I97aSpmh7CQmSne3tGyXa2z2OzNA6v8VWiuLffPalooybuMpd55GWJ+LwqdW5oG3QvcqXL4yx9ltqPk+AV7b94SGCHzqGj9LSO9FXC5CQ5ctzlvmIvpcAgG3WxI9VxViqlVuTXd5OJSzgle66h7XFaXTRhfMfsNNvzFqsne7tT8mpOwYbS1ALTbi2H33eF/ZHmeiiu6Ts6WKvr6g5Y42iBp5k6Pc1vUk9mB4lQjaTH5K6plnl4uNmt5MYPZYPIfEknmqEqvP1WX9mP6kylsrx3ZrFfG53Beww8SOFnVDzL9gd1n6F32lTOzmCOraqGBnvus4/RYNXu9Gg/gvTMTGQRACzI42WFzYNYwcz0AC48TtwlWu57p487j6UVF7Yb1KiWq/4GV0UMd2sIt84eb3BwII00B5eJU93W4/VVtPLLVua4Z+zhIYGk5R3ybaHUgcORWdZo7K61ZLH07k8bVKWETdERUyUIiIAiIgCIiAIiIAiIgCIiAIiIAiIgNNtjiXyegrJQbFsL8v1nDK38SF5kV+b4arJhcg+nJFH+bMf4FQa+g8Ljity9WUtQ/iSCszcrtI2KaWlkNhNaSG507RosW+Zba31VDdkMDZW1kVPI9zBIHgOaASHNaXDQ+SlWL7mquDv0sjZspzAD5qUW1FrmxP2gp9VOqSdM3hs4rUl8SLW2mx2SkjY+OmkqQXZXti1e0WJDsttRcW9QtdhG09VVyMy0T6eAayyVByuIAPdjjGpN7anQaqA0G96rpLw1sAkezukuLoZfDOLEHzsFp9qd6dTWsdG0Ngido9rCS5w6OeeXgLXWZDQWPhxX1z+xYd0fX2OrebtQK6tPZm8UI7GIjg43u948CdB4NCiKnmxu7YTxipr39hTaOaC4Mc8dS53sM8eJ5W4rjvFxCjkFJT4YGlrDIXiJjtXuyBtiReQ2DtdVp1Wwi1TWspdX2RXlFvMmQVFlzSCQRYg2IPEEaEFYV4iNriGOF9PT00d2wxAvI5vmdq+R3xs0cgOpWqRSPZXDoGuFTXm1Ow3ZHxfO8e4xvNgPtO4cr6m0MnGqP85PV8TLH3UbLijpn1lRZj5W3aXWGSAa3JPDNo7yDVFN428g1pdBSkinB77uBlI/Rnhztc9Fqdst4M2InL/dU4PdiaeNuBkPvHw4DpzUWVOnSuU/Ou6+noSyswtseh9OHYe+oljiiGZ8jgxg8TzPgNST0BXprZ/BmUdNDBHwjYG36u4ud6uJPqoNuk2GNOz5XO20sjbQtI1ZGfePRztPIeZVlLO8Q1Hmz2R6L9SemG1ZYREWaWAiIgCIiAIiIAiIgCIiAIiIAiIgCIiArrfe+1BCOtQ38GSKkFde/If8FT/5gf8AjkVKL6Xw3+x7soX/AGyyN3u7+nxGjdI98sczJnx543DhlYR3SD9I8LKQ/wD0LFKXWixEvA4MmzW8rOzt/AL59xNReGtZ0kjf95pH9AVprM1V9kLpR6r0fJYrhFxTKkx35ZPH2eLYcZQBZlTSWMjP2g0EgjqDYeCr2hpGx1eXs3VOU3iiEb2mR3uiRhGZoHvDW9rX1zL04QuPZC97C9rX526XXNeu2Jrb+DeBKnPcqWm3dV+JvbLikxiZxbELFzR9FjB3IvxPVTNmztLhNJUSwRNDo4pHmR3ekJDSRd51FzbQWHgpTZQne/iHZYZI0cZXxwjyvnd+DD8VGrrL5xr6LPRdDraopsoMnrx5rCIvqTPC5OeTa5JsLC/IdB4alcVyYwkgAEkkAAakk8ABzKMHFWfux3bGUsq6xvzYs6CJw9s8RI8H3OYHPjw4/bsBunylk+IN10dHAdbdHS9T+x8eitcBYmt12f6db+rLVVPeQssoixS2EREAREQBERAEREAREQBERAEREAREQBERAV5vuZfD4j0qGfiyQKjlfm+GDNhch+jLC782X+pUGvo/DH/R9yjqPtFnbi6i1RWM+lEx/wB1xH9auZeWsGxyajk7SmkMb7ZSQAbtuDlIIsRcBWHge/B7bNrIQ8cC+E5XeZY7Q+hCra3R2Tm7ILP6ndVsUtrLiRR/A9u6OssIZ25z/hv+bf6Ndx9LraYlisVNGZJ5GxsHFzjYeQ6nwGqx3CUXhrktKSfJ9hVQb9cRu6ihHISTO9bMb+j1jarfQ52ZmHtyjh20g182Rnh5u+CrKsrXzPc+V7pHu1c5xLifUrX0WinGasmsfLuVrbU1tR0ItnguzVTWutTROk5F1rMH1nnQfFWhszuVYyz65/au49kwkR/ado53pYea0rtVVT9p8+ncrxrlLoVrs5slUYg/LTsJANnyO7sbfrO6+AufBXXsbu3gw8B5+dntrK4aN6iNvu+fHx5KVUlIyJjWRtaxjRZrWgNaB4ALuWFqNdZdwuEXIUqP1MBZRFRJgiIgCIiAIiIAiIgCIiAIiIAixdLoDKIiAIiIAiwSsoCN7xqXtMLrgOIiLx9gh/8ASvOC9U4rSdtBPH9ON8f3mkfzXlbLbQ8RofNbvhUvhlH5/qU9QuUzCIi2CsF31FbJIGCR73hoswOc52UdG3OgXQi8wuoJnsbuylxGITCaOOLM5h0c9928Rl0A4g8eYVk4Jujoqexka6oeLaynu3/dtsPjdQ3cntB2dRLTPPdmHaR9O0YDmHmWfwK6Qvn9dfdGxwzwXaYRazg4QwNY0NY0NaNAGgADyA0C7LIiyywEREAREQBFi6ygCIiAIiIAiLF0BlFi6ygCxdZVfbR45V02JssXmnOUNZ3cpu2x8fa/RcyltJIQ355xhGdtdvZ6Kq7KJsRb2bX3e1xNze/Bw00Wh/taq/oQfcf/AO66N5j717SR/gxEj7y50+11G1jQaIkgAE526/gqLn8ck545NeNP9KDjUpZXP8yWLsltF8tp2vcAH8JLAgZvC/JbzMq02mxR1PT0lRh7zFE42lY21sxAcA7TwcFsdpNtHDDY5YXZJJXBjSOLbd51r+At6qz5qWc9jP8A9NKbi4/eb9idXS6q1211YcOY6PMXZi2SfQkDjoPG9r20stJS7WV1O5kj5ZHNJ9mQ5muA4ix4eYSV6j1TOoaNz6SWeePXBPdu9r5aB9OImsIkzF+cOJ7pbws4dSpNhte2eNsjeDtQqx3l4iKhlBI3g5kh/Fi44ptFPSx4aIZHNYYs72i1nWfzuOmi483bKWfl+ZI9NvhWo8N5z7Fsly8x7WUHYV9ZHybNJl+q45m/lcFcO3O0czKKllgeYnSPs7LbhkcbajrZVptpM2WojqZdBNAxxv7z4/m3H4NaftLV0OrjTOeU3hdihZpJWRg8pZfftj1Imi+2kkjnD8rC0jgdPQ6LhhcTZGOJHSx6aFaS8Wr2SnKLTjjK+vQ4fhk3OMYyTUs4fbjqfKi5VNbG7IIhzOY2I4cPNc6eHO4D4+SuVauM6XdJOKWevyKk9M42+VFqTfp8znh1e+CaKWM2fG9sjfNpvY+B4eq9PYLirKqnhmj9mRgePC/Fp8Qbj0XmYTwmQxZTf2c3LN0upVspt1NRU9TSMPezh8LzrkDvbsD17pHQlyxNVq69RBz2uLis894mjHQTrkoqSkm8cdn8y/MyyqRo9osQHzzJZXtBu65zt8i08vgra2exn5VAyS2UkDMOh5rMhZv7YO7qPK+8n9DZ3S6gu8TF6ijlpZYZHCM917NMpc05rHS+rSR6Lhtjtk5tDTvp3lkkzrgi1w1ou7j4loXjtSznsex00pbMfe/YnuZLqrq/a2sNBA6LOL3Es+hdpy8CSTqBwAWmoNr62lkjfLJI5jjctkOYObfW19R6LyV23qmd16RzXElnnjvwTfbPbKShqaZjAwseA6TMHF1s1jlIItopZRVYlja9vBwuFVO82sE0tG9vB0BI+8V9u0e2clNT01PTuyvMTXyP0JaD7LW34E6m/kuFbtcs+pI9PvjWoLDaefxLQul1S+Fba1tM9j5XySROOrZLkEc8pOoKke3O10kYoZKWQta8Pe4C1nWLLB2niV156w21jHY4/wBFJyjGLTT6PtwWLmTMqh2e2urTJM/vz5mOLWH2A7lYcgOg5LWP2jxAl8nbTDLq+xs0eGXh+CO/CztYjpMvG9f9l43XG6rp220s2FSyB2SeMxtc9oAvd4F7cBcFRyj2zrZJoSJJHBmVrmt4OA4l4tYkr3z1lJJvJ4tJLa5SaWHjkl0G38gxGWnlazs2vfG0tDs9wbNuSbdeSnjSqWlYXYw64sTMHkfWAd/NXQzgF7S208+p5q4xjJKKxwjkqz2ur8mMw8NIo2G/DvFx/wBFZipzbmW2LuPQwgfdaf5ry54x9Ue6SKk55/2sxvNANe3oYYvh3ltaPZ3CzGwvqIw6wzDtG8fitjtfsQ6tMc0R7+RjHAkZbNvb11Uc/stqerVHssjKWEnlk7soshBSk00scImdds9DJhcsVMQ9pYZIXA3BczUWI8QQqkfVukZDFyYXZR4vI/0CuLYnA5qSEsmdce6OQGq0Dt2hbWiRh+azl9jyub2HgvbKpTaf4nNGphVCUf8Aj9ehrNqKx9FSUlNH3e0YZJXAa6EDKDy8efBRTEaJzGxOeSS8EtzOu7KLa25A3Vv7X7JtrYWgaPjv2Z87XB8NAoRT7sKhzXZy0HkeJNuXkuLapybJdNqaq4Ry8NZzx19zWbR//jw36kv6sWdrR81hv7g/x/7qV127+SWkgYT85FmDdRlIda99PALYYnsP29DDE7SWIdx3na48jYL2VUnu+ePyOa9VXF157bs+5GNt69hoMPjDgXf3hAIJDctgT01P4KN7RFrqOgDmZi1s0gPUEgZbc/ZupHTbr5y14eWjmDzNlua3d+5+Htj07eIOdEepIvlPgSAvdlrbkuG8BXUR2R6qLfVevcp3Cqx0mYlgY0WygL5sGPzMvkf4Suv/AOSmzE2aLaZbG1/je66oJ3sY4NA7178ed+GvitKPh97hPEcbtuOfR8kb19KlBuTe3dzjHVcHXSsAa3yWww11pPMEBfFCyzQF2A24aHkvo7qPN07q6ZRhUXeVdGz0Z9Tqp/aua2Fl7mzjpccQ4my6ozK6ZzgGtcAARe4t4rEmLTWsAzzsf04L56YuYS7N3jqSdfisDT+H3RynBJ7cc5eTZv11TaxNtbs9Esf5ZL6SKRsLaiMloJyOLXWc144tI4/7WVw7BY38ppm3ADm919hYE9bLz/R4q4yMbKGtYTZzxfQHTNboOa9EbHYA2kgDQ4OLu8XDUG+oIPMKgtLZRJucdqfbqd6nVV3QSi9zXfGPY6tvsL+UUMwAu5g7ZnmzU/lzBU46odN2EfEMGRn2nXP8vgvQj2XBB56KvKHdqYqxrwbwtOZoPHwCisqcpprp3PdPqo11Si+vb36mr2zr5KWKlpIzkb2QkkIGpJJAF+Q0PBRTE6J0fZl5u57c9i7M7LyJ6K29tdkBWxsLdJGAhh8D7p8FDYd187mHMWhw4dT/ALKOyqcm/wCYJ9Pqaq4R5a65WOvua3a32MO/y5/jK6dpIMtTA5/svjgcDysAGn8WlTLFtgJJ4KYX+dib2fEZct7/AButti+xbamkijdpJG2zHdOo8l1KmTy16pkcNVXHan0w0/cje8TEIPklLFEWOdmEndINmBpFzbhckfAqK4q4mkob/wDet5XYt3TbrqgyWeWhl9SOilG0ewAmp4GRGzogWt4WOa1yfgvJVTmm31ePyOoamqpwjFtpZ5+bOllV8jwYSxNGfK1rSQDYvIbmPldV46KSaKSZ7yQ06lzrAuJ4Acz5K46bZ8GhFNNqCzK7z5H0IBUC/svnEhALSzWxP626rq6uUpcc8HGlvrrhy8PPp1Xp8jTYX/y6v+tD/G1SvdRStMcziATe1yuzCt3r2Q1MMju7JlLS217tII5dQFutiNmn0TJGyWNzceS9rrlGSb9MHN98JwlGPeWfbBHqqkY/Gy6N7XG7c7Bmu0sa1rr3FvgVZTVCKzYl4xD5TC4gOcXyXI52uBpw0U3apa4tLn1Kt0lJpp54RlRbaHYaOqnbMO664LiPetYC/oApSi7aT6kak49GdcEeVrR0Fl2Ii9ORZYssogFliyyiAxZLLKIAsWWUQHnHePgnyTEahoFmSHt4+mWTUgeTsw9FGVdO+vAO0poqlo70Lskn7uQgXPk+33iqWX1Oit8ylPuuDOtjtkwiIrhGEW9wDYmrrrGCI5P+o/uR/ePtfZurN2d3KwRWdWPM7voNuyMf1O+I8lUu1dVXDfPoiSNcpFRYVgs1U/JTxPldzyi4H1ncG+qvvd3gtXSUoirHMcAfmWtJc5jebHO4EX4WvbXXhaSUWHxwsDIWNjYODWNDR8AvoWJqta71txhfmW66tnJhLLKKgTBERAYslllEAsiIgFksiIDFlmyIgMWWURAEREARFhAZRFhAZREQBERAEREB8uJ0DaiGWKQXZIx0bx4OFjbxXmHFcLfTVEsDx343mM25kcCB4ixHmF6nK+MYPCJnT9kztnANMmUZ7AWAzcRoruk1b0+eMpkNte/BRez26qsq7Oe0U8Z96UEOI/Zj9r42VnbPbqaOkyue35RINc8tiAf2Y/ZHrc+KmIWV5brrbeM4XyPY0xiYaywAHLQLksIqZKZRFhAZRYWUARYWUAREQBERAEREAREQBEWEB//Z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6" descr="data:image/jpeg;base64,/9j/4AAQSkZJRgABAQAAAQABAAD/2wCEAAkGBhQQEA8UEBQVFBQVFBQQEBUVFBQUFhgUFRgVFxcUFRYYHSgfFxklGRUUHy8gIycpLSwsGB4yNTAqNSYrLCkBCQoKDgwOGg8PGi4gHyUsLzUyLC0wLC0qKSwsLyksLC8yKiwsKSksLCwsLCwqKSksLCkpKSwpLCwsLCwsLCwsLP/AABEIALsBDQMBIgACEQEDEQH/xAAcAAEAAgIDAQAAAAAAAAAAAAAABgcBBQIDCAT/xABGEAABAwIDBQUDCQUGBgMAAAABAAIDBBEFEiEGBzFBURMiYXGBMkKRFCNScoKSoaKxYnOywcIXM0N00eEkNVNjs9IVFjT/xAAaAQEAAwEBAQAAAAAAAAAAAAAAAwQFAgEG/8QAMxEAAgIBAwIEAwcDBQAAAAAAAAECAxEEEiExQQUTUYEiYXEyQpGhscHwIzPRFFKS4fH/2gAMAwEAAhEDEQA/ALxREQBERAEREAREQBERAEREAREQBERAEREBglfBimPU9KL1E0cY/acAT5N4n0C+8rzRtvQ9jiNazpK4tvqcr++0X8nWVvSadXy2t4IrJ7Fk9JUdYyaNkkbg5j2h7HDgWnUELuVYbktoC+GalebmI9rF+7ee8PR+v21Z6huqdVjg+x3CW5ZCIiiOgiIgCIiAIiIAiIgCIiAIiIAiIgCIiAIiIAiIgCIiAIixdAZRYul0BlFjMsoAvP8Avehy4rMfpRxO/Ll/pXoBUHvjkvij/CGIH4OP8wtLw3+97Mgv+wfLuqxHscUp9bCUPgd9ptx+ZrV6FC8u7Nz9nWUbx7s8J/O1eogu/FI4sUvVHOnfwtGVhaHa/bKLDYmPma9+dxYxrMt7gE65iLCwWh2T3ptxCsbTtgMYLHvD3SBxJbY2yhuml+fJUI0WSg5pcEznFPHcnqIihOwiIgCIiAIiIAiIgCIiAIiIAiIgCIiAIiIAiLDnW4+ZQHVVVTY2OfI4NY0FznONgAOJJ5KoNq98sjpMlB3I2uBMjhd0ljewB9hh+JHRaneVt8a6UwwOIpozy07V498/s/RHr0tEMLwySpmjhhbme85Wj9STyAFyT0C3NLoYxj5l34ehUsubeIlubUb4o44YxRAPlkja9xdq2LML5SPeeOnAc+iqvEto6mpcXTzyPJ5F5DR5NFmj0AWKfZ+eSqNK2MmcPLCzoW8STwDRxvwt5qex7jJjHd1TGJLewGOLb9M97+uVTxWm0qWXy/d/+Eb8ywg2FbU1VK4Ognkb4Zi5h82Ou0/BXPu/3jtxEdlMBHUtF7D2ZAOLmX1BHNvr1tR+LYTJSzSQztyvYbEcQeYIPMEagrqoa18EkcsTi17HB7CORCkv0td8Mrr2Z5CxwfJ6suvOu86q7TFqwj3XMj+6xgP43V7YBjbaukhqBo17A9w+iRcPHoQR6LzXi9d29RPKf8SV8n3nEj8Cs/wytqyTfb+fsTah/Cjjhv8AfwfvY/42r1UvLuzdP2lbRs+lPCPztXqB7w0Ek2ABJJ5Aakr3xT7UUNP0ZTm/LE809LAPcY6V3nIbD8GH4rR7omE4tB4MmJ8shH6kLSbV438traif3XvPZ+Ebe6wfdAPqVMdx9BmrKiW2kcOQfWkcP5Md8VblDydG4v0/Nkae63JdiIi+cLwREQBERAEREAREQBERAEREAREQBERAEREBgqvN8O1XyenbTxG0k4IeRxbCNHfePd8sysNy81bcY58sr6mW925jHF+7j7rfjqftFX9BSrbcvoiG6W2JoVbO4/BQRU1ThrcU8Z6aBzyPiwKpleu5VwOGkDiKiW/nZh/Qha3iUmqHjuytQszNkHvirZZhh57+WB0zZoTI5jCbOERI05nXMQ0aaWW+xWufE1vZQvme42DWuawDxe9xs0fEnoobvVwSqndhz6RrnGKU3DOLXOLMsh8BlcCeV03uYbVVENGyla915vnAy+jrDs3OtwaDmNzoDZYsYRm4Za5+vGPf/BazjJF979I97aSpmh7CQmSne3tGyXa2z2OzNA6v8VWiuLffPalooybuMpd55GWJ+LwqdW5oG3QvcqXL4yx9ltqPk+AV7b94SGCHzqGj9LSO9FXC5CQ5ctzlvmIvpcAgG3WxI9VxViqlVuTXd5OJSzgle66h7XFaXTRhfMfsNNvzFqsne7tT8mpOwYbS1ALTbi2H33eF/ZHmeiiu6Ts6WKvr6g5Y42iBp5k6Pc1vUk9mB4lQjaTH5K6plnl4uNmt5MYPZYPIfEknmqEqvP1WX9mP6kylsrx3ZrFfG53Beww8SOFnVDzL9gd1n6F32lTOzmCOraqGBnvus4/RYNXu9Gg/gvTMTGQRACzI42WFzYNYwcz0AC48TtwlWu57p487j6UVF7Yb1KiWq/4GV0UMd2sIt84eb3BwII00B5eJU93W4/VVtPLLVua4Z+zhIYGk5R3ybaHUgcORWdZo7K61ZLH07k8bVKWETdERUyUIiIAiIgCIiAIiIAiIgCIiAIiIAiIgNNtjiXyegrJQbFsL8v1nDK38SF5kV+b4arJhcg+nJFH+bMf4FQa+g8Ljity9WUtQ/iSCszcrtI2KaWlkNhNaSG507RosW+Zba31VDdkMDZW1kVPI9zBIHgOaASHNaXDQ+SlWL7mquDv0sjZspzAD5qUW1FrmxP2gp9VOqSdM3hs4rUl8SLW2mx2SkjY+OmkqQXZXti1e0WJDsttRcW9QtdhG09VVyMy0T6eAayyVByuIAPdjjGpN7anQaqA0G96rpLw1sAkezukuLoZfDOLEHzsFp9qd6dTWsdG0Ngido9rCS5w6OeeXgLXWZDQWPhxX1z+xYd0fX2OrebtQK6tPZm8UI7GIjg43u948CdB4NCiKnmxu7YTxipr39hTaOaC4Mc8dS53sM8eJ5W4rjvFxCjkFJT4YGlrDIXiJjtXuyBtiReQ2DtdVp1Wwi1TWspdX2RXlFvMmQVFlzSCQRYg2IPEEaEFYV4iNriGOF9PT00d2wxAvI5vmdq+R3xs0cgOpWqRSPZXDoGuFTXm1Ow3ZHxfO8e4xvNgPtO4cr6m0MnGqP85PV8TLH3UbLijpn1lRZj5W3aXWGSAa3JPDNo7yDVFN428g1pdBSkinB77uBlI/Rnhztc9Fqdst4M2InL/dU4PdiaeNuBkPvHw4DpzUWVOnSuU/Ou6+noSyswtseh9OHYe+oljiiGZ8jgxg8TzPgNST0BXprZ/BmUdNDBHwjYG36u4ud6uJPqoNuk2GNOz5XO20sjbQtI1ZGfePRztPIeZVlLO8Q1Hmz2R6L9SemG1ZYREWaWAiIgCIiAIiIAiIgCIiAIiIAiIgCIiArrfe+1BCOtQ38GSKkFde/If8FT/5gf8AjkVKL6Xw3+x7soX/AGyyN3u7+nxGjdI98sczJnx543DhlYR3SD9I8LKQ/wD0LFKXWixEvA4MmzW8rOzt/AL59xNReGtZ0kjf95pH9AVprM1V9kLpR6r0fJYrhFxTKkx35ZPH2eLYcZQBZlTSWMjP2g0EgjqDYeCr2hpGx1eXs3VOU3iiEb2mR3uiRhGZoHvDW9rX1zL04QuPZC97C9rX526XXNeu2Jrb+DeBKnPcqWm3dV+JvbLikxiZxbELFzR9FjB3IvxPVTNmztLhNJUSwRNDo4pHmR3ekJDSRd51FzbQWHgpTZQne/iHZYZI0cZXxwjyvnd+DD8VGrrL5xr6LPRdDraopsoMnrx5rCIvqTPC5OeTa5JsLC/IdB4alcVyYwkgAEkkAAakk8ABzKMHFWfux3bGUsq6xvzYs6CJw9s8RI8H3OYHPjw4/bsBunylk+IN10dHAdbdHS9T+x8eitcBYmt12f6db+rLVVPeQssoixS2EREAREQBERAEREAREQBERAEREAREQBERAV5vuZfD4j0qGfiyQKjlfm+GDNhch+jLC782X+pUGvo/DH/R9yjqPtFnbi6i1RWM+lEx/wB1xH9auZeWsGxyajk7SmkMb7ZSQAbtuDlIIsRcBWHge/B7bNrIQ8cC+E5XeZY7Q+hCra3R2Tm7ILP6ndVsUtrLiRR/A9u6OssIZ25z/hv+bf6Ndx9LraYlisVNGZJ5GxsHFzjYeQ6nwGqx3CUXhrktKSfJ9hVQb9cRu6ihHISTO9bMb+j1jarfQ52ZmHtyjh20g182Rnh5u+CrKsrXzPc+V7pHu1c5xLifUrX0WinGasmsfLuVrbU1tR0ItnguzVTWutTROk5F1rMH1nnQfFWhszuVYyz65/au49kwkR/ado53pYea0rtVVT9p8+ncrxrlLoVrs5slUYg/LTsJANnyO7sbfrO6+AufBXXsbu3gw8B5+dntrK4aN6iNvu+fHx5KVUlIyJjWRtaxjRZrWgNaB4ALuWFqNdZdwuEXIUqP1MBZRFRJgiIgCIiAIiIAiIgCIiAIiIAixdLoDKIiAIiIAiwSsoCN7xqXtMLrgOIiLx9gh/8ASvOC9U4rSdtBPH9ON8f3mkfzXlbLbQ8RofNbvhUvhlH5/qU9QuUzCIi2CsF31FbJIGCR73hoswOc52UdG3OgXQi8wuoJnsbuylxGITCaOOLM5h0c9928Rl0A4g8eYVk4Jujoqexka6oeLaynu3/dtsPjdQ3cntB2dRLTPPdmHaR9O0YDmHmWfwK6Qvn9dfdGxwzwXaYRazg4QwNY0NY0NaNAGgADyA0C7LIiyywEREAREQBFi6ygCIiAIiIAiLF0BlFi6ygCxdZVfbR45V02JssXmnOUNZ3cpu2x8fa/RcyltJIQ355xhGdtdvZ6Kq7KJsRb2bX3e1xNze/Bw00Wh/taq/oQfcf/AO66N5j717SR/gxEj7y50+11G1jQaIkgAE526/gqLn8ck545NeNP9KDjUpZXP8yWLsltF8tp2vcAH8JLAgZvC/JbzMq02mxR1PT0lRh7zFE42lY21sxAcA7TwcFsdpNtHDDY5YXZJJXBjSOLbd51r+At6qz5qWc9jP8A9NKbi4/eb9idXS6q1211YcOY6PMXZi2SfQkDjoPG9r20stJS7WV1O5kj5ZHNJ9mQ5muA4ix4eYSV6j1TOoaNz6SWeePXBPdu9r5aB9OImsIkzF+cOJ7pbws4dSpNhte2eNsjeDtQqx3l4iKhlBI3g5kh/Fi44ptFPSx4aIZHNYYs72i1nWfzuOmi483bKWfl+ZI9NvhWo8N5z7Fsly8x7WUHYV9ZHybNJl+q45m/lcFcO3O0czKKllgeYnSPs7LbhkcbajrZVptpM2WojqZdBNAxxv7z4/m3H4NaftLV0OrjTOeU3hdihZpJWRg8pZfftj1Imi+2kkjnD8rC0jgdPQ6LhhcTZGOJHSx6aFaS8Wr2SnKLTjjK+vQ4fhk3OMYyTUs4fbjqfKi5VNbG7IIhzOY2I4cPNc6eHO4D4+SuVauM6XdJOKWevyKk9M42+VFqTfp8znh1e+CaKWM2fG9sjfNpvY+B4eq9PYLirKqnhmj9mRgePC/Fp8Qbj0XmYTwmQxZTf2c3LN0upVspt1NRU9TSMPezh8LzrkDvbsD17pHQlyxNVq69RBz2uLis894mjHQTrkoqSkm8cdn8y/MyyqRo9osQHzzJZXtBu65zt8i08vgra2exn5VAyS2UkDMOh5rMhZv7YO7qPK+8n9DZ3S6gu8TF6ijlpZYZHCM917NMpc05rHS+rSR6Lhtjtk5tDTvp3lkkzrgi1w1ou7j4loXjtSznsex00pbMfe/YnuZLqrq/a2sNBA6LOL3Es+hdpy8CSTqBwAWmoNr62lkjfLJI5jjctkOYObfW19R6LyV23qmd16RzXElnnjvwTfbPbKShqaZjAwseA6TMHF1s1jlIItopZRVYlja9vBwuFVO82sE0tG9vB0BI+8V9u0e2clNT01PTuyvMTXyP0JaD7LW34E6m/kuFbtcs+pI9PvjWoLDaefxLQul1S+Fba1tM9j5XySROOrZLkEc8pOoKke3O10kYoZKWQta8Pe4C1nWLLB2niV156w21jHY4/wBFJyjGLTT6PtwWLmTMqh2e2urTJM/vz5mOLWH2A7lYcgOg5LWP2jxAl8nbTDLq+xs0eGXh+CO/CztYjpMvG9f9l43XG6rp220s2FSyB2SeMxtc9oAvd4F7cBcFRyj2zrZJoSJJHBmVrmt4OA4l4tYkr3z1lJJvJ4tJLa5SaWHjkl0G38gxGWnlazs2vfG0tDs9wbNuSbdeSnjSqWlYXYw64sTMHkfWAd/NXQzgF7S208+p5q4xjJKKxwjkqz2ur8mMw8NIo2G/DvFx/wBFZipzbmW2LuPQwgfdaf5ry54x9Ue6SKk55/2sxvNANe3oYYvh3ltaPZ3CzGwvqIw6wzDtG8fitjtfsQ6tMc0R7+RjHAkZbNvb11Uc/stqerVHssjKWEnlk7soshBSk00scImdds9DJhcsVMQ9pYZIXA3BczUWI8QQqkfVukZDFyYXZR4vI/0CuLYnA5qSEsmdce6OQGq0Dt2hbWiRh+azl9jyub2HgvbKpTaf4nNGphVCUf8Aj9ehrNqKx9FSUlNH3e0YZJXAa6EDKDy8efBRTEaJzGxOeSS8EtzOu7KLa25A3Vv7X7JtrYWgaPjv2Z87XB8NAoRT7sKhzXZy0HkeJNuXkuLapybJdNqaq4Ry8NZzx19zWbR//jw36kv6sWdrR81hv7g/x/7qV127+SWkgYT85FmDdRlIda99PALYYnsP29DDE7SWIdx3na48jYL2VUnu+ePyOa9VXF157bs+5GNt69hoMPjDgXf3hAIJDctgT01P4KN7RFrqOgDmZi1s0gPUEgZbc/ZupHTbr5y14eWjmDzNlua3d+5+Htj07eIOdEepIvlPgSAvdlrbkuG8BXUR2R6qLfVevcp3Cqx0mYlgY0WygL5sGPzMvkf4Suv/AOSmzE2aLaZbG1/je66oJ3sY4NA7178ed+GvitKPh97hPEcbtuOfR8kb19KlBuTe3dzjHVcHXSsAa3yWww11pPMEBfFCyzQF2A24aHkvo7qPN07q6ZRhUXeVdGz0Z9Tqp/aua2Fl7mzjpccQ4my6ozK6ZzgGtcAARe4t4rEmLTWsAzzsf04L56YuYS7N3jqSdfisDT+H3RynBJ7cc5eTZv11TaxNtbs9Esf5ZL6SKRsLaiMloJyOLXWc144tI4/7WVw7BY38ppm3ADm919hYE9bLz/R4q4yMbKGtYTZzxfQHTNboOa9EbHYA2kgDQ4OLu8XDUG+oIPMKgtLZRJucdqfbqd6nVV3QSi9zXfGPY6tvsL+UUMwAu5g7ZnmzU/lzBU46odN2EfEMGRn2nXP8vgvQj2XBB56KvKHdqYqxrwbwtOZoPHwCisqcpprp3PdPqo11Si+vb36mr2zr5KWKlpIzkb2QkkIGpJJAF+Q0PBRTE6J0fZl5u57c9i7M7LyJ6K29tdkBWxsLdJGAhh8D7p8FDYd187mHMWhw4dT/ALKOyqcm/wCYJ9Pqaq4R5a65WOvua3a32MO/y5/jK6dpIMtTA5/svjgcDysAGn8WlTLFtgJJ4KYX+dib2fEZct7/AButti+xbamkijdpJG2zHdOo8l1KmTy16pkcNVXHan0w0/cje8TEIPklLFEWOdmEndINmBpFzbhckfAqK4q4mkob/wDet5XYt3TbrqgyWeWhl9SOilG0ewAmp4GRGzogWt4WOa1yfgvJVTmm31ePyOoamqpwjFtpZ5+bOllV8jwYSxNGfK1rSQDYvIbmPldV46KSaKSZ7yQ06lzrAuJ4Acz5K46bZ8GhFNNqCzK7z5H0IBUC/svnEhALSzWxP626rq6uUpcc8HGlvrrhy8PPp1Xp8jTYX/y6v+tD/G1SvdRStMcziATe1yuzCt3r2Q1MMju7JlLS217tII5dQFutiNmn0TJGyWNzceS9rrlGSb9MHN98JwlGPeWfbBHqqkY/Gy6N7XG7c7Bmu0sa1rr3FvgVZTVCKzYl4xD5TC4gOcXyXI52uBpw0U3apa4tLn1Kt0lJpp54RlRbaHYaOqnbMO664LiPetYC/oApSi7aT6kak49GdcEeVrR0Fl2Ii9ORZYssogFliyyiAxZLLKIAsWWUQHnHePgnyTEahoFmSHt4+mWTUgeTsw9FGVdO+vAO0poqlo70Lskn7uQgXPk+33iqWX1Oit8ylPuuDOtjtkwiIrhGEW9wDYmrrrGCI5P+o/uR/ePtfZurN2d3KwRWdWPM7voNuyMf1O+I8lUu1dVXDfPoiSNcpFRYVgs1U/JTxPldzyi4H1ncG+qvvd3gtXSUoirHMcAfmWtJc5jebHO4EX4WvbXXhaSUWHxwsDIWNjYODWNDR8AvoWJqta71txhfmW66tnJhLLKKgTBERAYslllEAsiIgFksiIDFlmyIgMWWURAEREARFhAZRFhAZREQBERAEREB8uJ0DaiGWKQXZIx0bx4OFjbxXmHFcLfTVEsDx343mM25kcCB4ixHmF6nK+MYPCJnT9kztnANMmUZ7AWAzcRoruk1b0+eMpkNte/BRez26qsq7Oe0U8Z96UEOI/Zj9r42VnbPbqaOkyue35RINc8tiAf2Y/ZHrc+KmIWV5brrbeM4XyPY0xiYaywAHLQLksIqZKZRFhAZRYWUARYWUAREQBERAEREAREQBEWEB//Z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6" name="AutoShape 8" descr="data:image/jpeg;base64,/9j/4AAQSkZJRgABAQAAAQABAAD/2wCEAAkGBhQQEA8UEBQVFBQVFBQQEBUVFBQUFhgUFRgVFxcUFRYYHSgfFxklGRUUHy8gIycpLSwsGB4yNTAqNSYrLCkBCQoKDgwOGg8PGi4gHyUsLzUyLC0wLC0qKSwsLyksLC8yKiwsKSksLCwsLCwqKSksLCkpKSwpLCwsLCwsLCwsLP/AABEIALsBDQMBIgACEQEDEQH/xAAcAAEAAgIDAQAAAAAAAAAAAAAABgcBBQIDCAT/xABGEAABAwIDBQUDCQUGBgMAAAABAAIDBBEFEiEGBzFBURMiYXGBMkKRFCNScoKSoaKxYnOywcIXM0N00eEkNVNjs9IVFjT/xAAaAQEAAwEBAQAAAAAAAAAAAAAAAwQFAgEG/8QAMxEAAgIBAwIEAwcDBQAAAAAAAAECAxEEEiExQQUTUYEiYXEyQpGhscHwIzPRFFKS4fH/2gAMAwEAAhEDEQA/ALxREQBERAEREAREQBERAEREAREQBERAEREBglfBimPU9KL1E0cY/acAT5N4n0C+8rzRtvQ9jiNazpK4tvqcr++0X8nWVvSadXy2t4IrJ7Fk9JUdYyaNkkbg5j2h7HDgWnUELuVYbktoC+GalebmI9rF+7ee8PR+v21Z6huqdVjg+x3CW5ZCIiiOgiIgCIiAIiIAiIgCIiAIiIAiIgCIiAIiIAiIgCIiAIixdAZRYul0BlFjMsoAvP8Avehy4rMfpRxO/Ll/pXoBUHvjkvij/CGIH4OP8wtLw3+97Mgv+wfLuqxHscUp9bCUPgd9ptx+ZrV6FC8u7Nz9nWUbx7s8J/O1eogu/FI4sUvVHOnfwtGVhaHa/bKLDYmPma9+dxYxrMt7gE65iLCwWh2T3ptxCsbTtgMYLHvD3SBxJbY2yhuml+fJUI0WSg5pcEznFPHcnqIihOwiIgCIiAIiIAiIgCIiAIiIAiIgCIiAIiIAiLDnW4+ZQHVVVTY2OfI4NY0FznONgAOJJ5KoNq98sjpMlB3I2uBMjhd0ljewB9hh+JHRaneVt8a6UwwOIpozy07V498/s/RHr0tEMLwySpmjhhbme85Wj9STyAFyT0C3NLoYxj5l34ehUsubeIlubUb4o44YxRAPlkja9xdq2LML5SPeeOnAc+iqvEto6mpcXTzyPJ5F5DR5NFmj0AWKfZ+eSqNK2MmcPLCzoW8STwDRxvwt5qex7jJjHd1TGJLewGOLb9M97+uVTxWm0qWXy/d/+Eb8ywg2FbU1VK4Ognkb4Zi5h82Ou0/BXPu/3jtxEdlMBHUtF7D2ZAOLmX1BHNvr1tR+LYTJSzSQztyvYbEcQeYIPMEagrqoa18EkcsTi17HB7CORCkv0td8Mrr2Z5CxwfJ6suvOu86q7TFqwj3XMj+6xgP43V7YBjbaukhqBo17A9w+iRcPHoQR6LzXi9d29RPKf8SV8n3nEj8Cs/wytqyTfb+fsTah/Cjjhv8AfwfvY/42r1UvLuzdP2lbRs+lPCPztXqB7w0Ek2ABJJ5Aakr3xT7UUNP0ZTm/LE809LAPcY6V3nIbD8GH4rR7omE4tB4MmJ8shH6kLSbV438traif3XvPZ+Ebe6wfdAPqVMdx9BmrKiW2kcOQfWkcP5Md8VblDydG4v0/Nkae63JdiIi+cLwREQBERAEREAREQBERAEREAREQBERAEREBgqvN8O1XyenbTxG0k4IeRxbCNHfePd8sysNy81bcY58sr6mW925jHF+7j7rfjqftFX9BSrbcvoiG6W2JoVbO4/BQRU1ThrcU8Z6aBzyPiwKpleu5VwOGkDiKiW/nZh/Qha3iUmqHjuytQszNkHvirZZhh57+WB0zZoTI5jCbOERI05nXMQ0aaWW+xWufE1vZQvme42DWuawDxe9xs0fEnoobvVwSqndhz6RrnGKU3DOLXOLMsh8BlcCeV03uYbVVENGyla915vnAy+jrDs3OtwaDmNzoDZYsYRm4Za5+vGPf/BazjJF979I97aSpmh7CQmSne3tGyXa2z2OzNA6v8VWiuLffPalooybuMpd55GWJ+LwqdW5oG3QvcqXL4yx9ltqPk+AV7b94SGCHzqGj9LSO9FXC5CQ5ctzlvmIvpcAgG3WxI9VxViqlVuTXd5OJSzgle66h7XFaXTRhfMfsNNvzFqsne7tT8mpOwYbS1ALTbi2H33eF/ZHmeiiu6Ts6WKvr6g5Y42iBp5k6Pc1vUk9mB4lQjaTH5K6plnl4uNmt5MYPZYPIfEknmqEqvP1WX9mP6kylsrx3ZrFfG53Beww8SOFnVDzL9gd1n6F32lTOzmCOraqGBnvus4/RYNXu9Gg/gvTMTGQRACzI42WFzYNYwcz0AC48TtwlWu57p487j6UVF7Yb1KiWq/4GV0UMd2sIt84eb3BwII00B5eJU93W4/VVtPLLVua4Z+zhIYGk5R3ybaHUgcORWdZo7K61ZLH07k8bVKWETdERUyUIiIAiIgCIiAIiIAiIgCIiAIiIAiIgNNtjiXyegrJQbFsL8v1nDK38SF5kV+b4arJhcg+nJFH+bMf4FQa+g8Ljity9WUtQ/iSCszcrtI2KaWlkNhNaSG507RosW+Zba31VDdkMDZW1kVPI9zBIHgOaASHNaXDQ+SlWL7mquDv0sjZspzAD5qUW1FrmxP2gp9VOqSdM3hs4rUl8SLW2mx2SkjY+OmkqQXZXti1e0WJDsttRcW9QtdhG09VVyMy0T6eAayyVByuIAPdjjGpN7anQaqA0G96rpLw1sAkezukuLoZfDOLEHzsFp9qd6dTWsdG0Ngido9rCS5w6OeeXgLXWZDQWPhxX1z+xYd0fX2OrebtQK6tPZm8UI7GIjg43u948CdB4NCiKnmxu7YTxipr39hTaOaC4Mc8dS53sM8eJ5W4rjvFxCjkFJT4YGlrDIXiJjtXuyBtiReQ2DtdVp1Wwi1TWspdX2RXlFvMmQVFlzSCQRYg2IPEEaEFYV4iNriGOF9PT00d2wxAvI5vmdq+R3xs0cgOpWqRSPZXDoGuFTXm1Ow3ZHxfO8e4xvNgPtO4cr6m0MnGqP85PV8TLH3UbLijpn1lRZj5W3aXWGSAa3JPDNo7yDVFN428g1pdBSkinB77uBlI/Rnhztc9Fqdst4M2InL/dU4PdiaeNuBkPvHw4DpzUWVOnSuU/Ou6+noSyswtseh9OHYe+oljiiGZ8jgxg8TzPgNST0BXprZ/BmUdNDBHwjYG36u4ud6uJPqoNuk2GNOz5XO20sjbQtI1ZGfePRztPIeZVlLO8Q1Hmz2R6L9SemG1ZYREWaWAiIgCIiAIiIAiIgCIiAIiIAiIgCIiArrfe+1BCOtQ38GSKkFde/If8FT/5gf8AjkVKL6Xw3+x7soX/AGyyN3u7+nxGjdI98sczJnx543DhlYR3SD9I8LKQ/wD0LFKXWixEvA4MmzW8rOzt/AL59xNReGtZ0kjf95pH9AVprM1V9kLpR6r0fJYrhFxTKkx35ZPH2eLYcZQBZlTSWMjP2g0EgjqDYeCr2hpGx1eXs3VOU3iiEb2mR3uiRhGZoHvDW9rX1zL04QuPZC97C9rX526XXNeu2Jrb+DeBKnPcqWm3dV+JvbLikxiZxbELFzR9FjB3IvxPVTNmztLhNJUSwRNDo4pHmR3ekJDSRd51FzbQWHgpTZQne/iHZYZI0cZXxwjyvnd+DD8VGrrL5xr6LPRdDraopsoMnrx5rCIvqTPC5OeTa5JsLC/IdB4alcVyYwkgAEkkAAakk8ABzKMHFWfux3bGUsq6xvzYs6CJw9s8RI8H3OYHPjw4/bsBunylk+IN10dHAdbdHS9T+x8eitcBYmt12f6db+rLVVPeQssoixS2EREAREQBERAEREAREQBERAEREAREQBERAV5vuZfD4j0qGfiyQKjlfm+GDNhch+jLC782X+pUGvo/DH/R9yjqPtFnbi6i1RWM+lEx/wB1xH9auZeWsGxyajk7SmkMb7ZSQAbtuDlIIsRcBWHge/B7bNrIQ8cC+E5XeZY7Q+hCra3R2Tm7ILP6ndVsUtrLiRR/A9u6OssIZ25z/hv+bf6Ndx9LraYlisVNGZJ5GxsHFzjYeQ6nwGqx3CUXhrktKSfJ9hVQb9cRu6ihHISTO9bMb+j1jarfQ52ZmHtyjh20g182Rnh5u+CrKsrXzPc+V7pHu1c5xLifUrX0WinGasmsfLuVrbU1tR0ItnguzVTWutTROk5F1rMH1nnQfFWhszuVYyz65/au49kwkR/ado53pYea0rtVVT9p8+ncrxrlLoVrs5slUYg/LTsJANnyO7sbfrO6+AufBXXsbu3gw8B5+dntrK4aN6iNvu+fHx5KVUlIyJjWRtaxjRZrWgNaB4ALuWFqNdZdwuEXIUqP1MBZRFRJgiIgCIiAIiIAiIgCIiAIiIAixdLoDKIiAIiIAiwSsoCN7xqXtMLrgOIiLx9gh/8ASvOC9U4rSdtBPH9ON8f3mkfzXlbLbQ8RofNbvhUvhlH5/qU9QuUzCIi2CsF31FbJIGCR73hoswOc52UdG3OgXQi8wuoJnsbuylxGITCaOOLM5h0c9928Rl0A4g8eYVk4Jujoqexka6oeLaynu3/dtsPjdQ3cntB2dRLTPPdmHaR9O0YDmHmWfwK6Qvn9dfdGxwzwXaYRazg4QwNY0NY0NaNAGgADyA0C7LIiyywEREAREQBFi6ygCIiAIiIAiLF0BlFi6ygCxdZVfbR45V02JssXmnOUNZ3cpu2x8fa/RcyltJIQ355xhGdtdvZ6Kq7KJsRb2bX3e1xNze/Bw00Wh/taq/oQfcf/AO66N5j717SR/gxEj7y50+11G1jQaIkgAE526/gqLn8ck545NeNP9KDjUpZXP8yWLsltF8tp2vcAH8JLAgZvC/JbzMq02mxR1PT0lRh7zFE42lY21sxAcA7TwcFsdpNtHDDY5YXZJJXBjSOLbd51r+At6qz5qWc9jP8A9NKbi4/eb9idXS6q1211YcOY6PMXZi2SfQkDjoPG9r20stJS7WV1O5kj5ZHNJ9mQ5muA4ix4eYSV6j1TOoaNz6SWeePXBPdu9r5aB9OImsIkzF+cOJ7pbws4dSpNhte2eNsjeDtQqx3l4iKhlBI3g5kh/Fi44ptFPSx4aIZHNYYs72i1nWfzuOmi483bKWfl+ZI9NvhWo8N5z7Fsly8x7WUHYV9ZHybNJl+q45m/lcFcO3O0czKKllgeYnSPs7LbhkcbajrZVptpM2WojqZdBNAxxv7z4/m3H4NaftLV0OrjTOeU3hdihZpJWRg8pZfftj1Imi+2kkjnD8rC0jgdPQ6LhhcTZGOJHSx6aFaS8Wr2SnKLTjjK+vQ4fhk3OMYyTUs4fbjqfKi5VNbG7IIhzOY2I4cPNc6eHO4D4+SuVauM6XdJOKWevyKk9M42+VFqTfp8znh1e+CaKWM2fG9sjfNpvY+B4eq9PYLirKqnhmj9mRgePC/Fp8Qbj0XmYTwmQxZTf2c3LN0upVspt1NRU9TSMPezh8LzrkDvbsD17pHQlyxNVq69RBz2uLis894mjHQTrkoqSkm8cdn8y/MyyqRo9osQHzzJZXtBu65zt8i08vgra2exn5VAyS2UkDMOh5rMhZv7YO7qPK+8n9DZ3S6gu8TF6ijlpZYZHCM917NMpc05rHS+rSR6Lhtjtk5tDTvp3lkkzrgi1w1ou7j4loXjtSznsex00pbMfe/YnuZLqrq/a2sNBA6LOL3Es+hdpy8CSTqBwAWmoNr62lkjfLJI5jjctkOYObfW19R6LyV23qmd16RzXElnnjvwTfbPbKShqaZjAwseA6TMHF1s1jlIItopZRVYlja9vBwuFVO82sE0tG9vB0BI+8V9u0e2clNT01PTuyvMTXyP0JaD7LW34E6m/kuFbtcs+pI9PvjWoLDaefxLQul1S+Fba1tM9j5XySROOrZLkEc8pOoKke3O10kYoZKWQta8Pe4C1nWLLB2niV156w21jHY4/wBFJyjGLTT6PtwWLmTMqh2e2urTJM/vz5mOLWH2A7lYcgOg5LWP2jxAl8nbTDLq+xs0eGXh+CO/CztYjpMvG9f9l43XG6rp220s2FSyB2SeMxtc9oAvd4F7cBcFRyj2zrZJoSJJHBmVrmt4OA4l4tYkr3z1lJJvJ4tJLa5SaWHjkl0G38gxGWnlazs2vfG0tDs9wbNuSbdeSnjSqWlYXYw64sTMHkfWAd/NXQzgF7S208+p5q4xjJKKxwjkqz2ur8mMw8NIo2G/DvFx/wBFZipzbmW2LuPQwgfdaf5ry54x9Ue6SKk55/2sxvNANe3oYYvh3ltaPZ3CzGwvqIw6wzDtG8fitjtfsQ6tMc0R7+RjHAkZbNvb11Uc/stqerVHssjKWEnlk7soshBSk00scImdds9DJhcsVMQ9pYZIXA3BczUWI8QQqkfVukZDFyYXZR4vI/0CuLYnA5qSEsmdce6OQGq0Dt2hbWiRh+azl9jyub2HgvbKpTaf4nNGphVCUf8Aj9ehrNqKx9FSUlNH3e0YZJXAa6EDKDy8efBRTEaJzGxOeSS8EtzOu7KLa25A3Vv7X7JtrYWgaPjv2Z87XB8NAoRT7sKhzXZy0HkeJNuXkuLapybJdNqaq4Ry8NZzx19zWbR//jw36kv6sWdrR81hv7g/x/7qV127+SWkgYT85FmDdRlIda99PALYYnsP29DDE7SWIdx3na48jYL2VUnu+ePyOa9VXF157bs+5GNt69hoMPjDgXf3hAIJDctgT01P4KN7RFrqOgDmZi1s0gPUEgZbc/ZupHTbr5y14eWjmDzNlua3d+5+Htj07eIOdEepIvlPgSAvdlrbkuG8BXUR2R6qLfVevcp3Cqx0mYlgY0WygL5sGPzMvkf4Suv/AOSmzE2aLaZbG1/je66oJ3sY4NA7178ed+GvitKPh97hPEcbtuOfR8kb19KlBuTe3dzjHVcHXSsAa3yWww11pPMEBfFCyzQF2A24aHkvo7qPN07q6ZRhUXeVdGz0Z9Tqp/aua2Fl7mzjpccQ4my6ozK6ZzgGtcAARe4t4rEmLTWsAzzsf04L56YuYS7N3jqSdfisDT+H3RynBJ7cc5eTZv11TaxNtbs9Esf5ZL6SKRsLaiMloJyOLXWc144tI4/7WVw7BY38ppm3ADm919hYE9bLz/R4q4yMbKGtYTZzxfQHTNboOa9EbHYA2kgDQ4OLu8XDUG+oIPMKgtLZRJucdqfbqd6nVV3QSi9zXfGPY6tvsL+UUMwAu5g7ZnmzU/lzBU46odN2EfEMGRn2nXP8vgvQj2XBB56KvKHdqYqxrwbwtOZoPHwCisqcpprp3PdPqo11Si+vb36mr2zr5KWKlpIzkb2QkkIGpJJAF+Q0PBRTE6J0fZl5u57c9i7M7LyJ6K29tdkBWxsLdJGAhh8D7p8FDYd187mHMWhw4dT/ALKOyqcm/wCYJ9Pqaq4R5a65WOvua3a32MO/y5/jK6dpIMtTA5/svjgcDysAGn8WlTLFtgJJ4KYX+dib2fEZct7/AButti+xbamkijdpJG2zHdOo8l1KmTy16pkcNVXHan0w0/cje8TEIPklLFEWOdmEndINmBpFzbhckfAqK4q4mkob/wDet5XYt3TbrqgyWeWhl9SOilG0ewAmp4GRGzogWt4WOa1yfgvJVTmm31ePyOoamqpwjFtpZ5+bOllV8jwYSxNGfK1rSQDYvIbmPldV46KSaKSZ7yQ06lzrAuJ4Acz5K46bZ8GhFNNqCzK7z5H0IBUC/svnEhALSzWxP626rq6uUpcc8HGlvrrhy8PPp1Xp8jTYX/y6v+tD/G1SvdRStMcziATe1yuzCt3r2Q1MMju7JlLS217tII5dQFutiNmn0TJGyWNzceS9rrlGSb9MHN98JwlGPeWfbBHqqkY/Gy6N7XG7c7Bmu0sa1rr3FvgVZTVCKzYl4xD5TC4gOcXyXI52uBpw0U3apa4tLn1Kt0lJpp54RlRbaHYaOqnbMO664LiPetYC/oApSi7aT6kak49GdcEeVrR0Fl2Ii9ORZYssogFliyyiAxZLLKIAsWWUQHnHePgnyTEahoFmSHt4+mWTUgeTsw9FGVdO+vAO0poqlo70Lskn7uQgXPk+33iqWX1Oit8ylPuuDOtjtkwiIrhGEW9wDYmrrrGCI5P+o/uR/ePtfZurN2d3KwRWdWPM7voNuyMf1O+I8lUu1dVXDfPoiSNcpFRYVgs1U/JTxPldzyi4H1ncG+qvvd3gtXSUoirHMcAfmWtJc5jebHO4EX4WvbXXhaSUWHxwsDIWNjYODWNDR8AvoWJqta71txhfmW66tnJhLLKKgTBERAYslllEAsiIgFksiIDFlmyIgMWWURAEREARFhAZRFhAZREQBERAEREB8uJ0DaiGWKQXZIx0bx4OFjbxXmHFcLfTVEsDx343mM25kcCB4ixHmF6nK+MYPCJnT9kztnANMmUZ7AWAzcRoruk1b0+eMpkNte/BRez26qsq7Oe0U8Z96UEOI/Zj9r42VnbPbqaOkyue35RINc8tiAf2Y/ZHrc+KmIWV5brrbeM4XyPY0xiYaywAHLQLksIqZKZRFhAZRYWUARYWUAREQBERAEREAREQBEWEB//Z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7" name="AutoShape 10" descr="data:image/jpeg;base64,/9j/4AAQSkZJRgABAQAAAQABAAD/2wCEAAkGBhQQEA8UEBQVFBQVFBQQEBUVFBQUFhgUFRgVFxcUFRYYHSgfFxklGRUUHy8gIycpLSwsGB4yNTAqNSYrLCkBCQoKDgwOGg8PGi4gHyUsLzUyLC0wLC0qKSwsLyksLC8yKiwsKSksLCwsLCwqKSksLCkpKSwpLCwsLCwsLCwsLP/AABEIALsBDQMBIgACEQEDEQH/xAAcAAEAAgIDAQAAAAAAAAAAAAAABgcBBQIDCAT/xABGEAABAwIDBQUDCQUGBgMAAAABAAIDBBEFEiEGBzFBURMiYXGBMkKRFCNScoKSoaKxYnOywcIXM0N00eEkNVNjs9IVFjT/xAAaAQEAAwEBAQAAAAAAAAAAAAAAAwQFAgEG/8QAMxEAAgIBAwIEAwcDBQAAAAAAAAECAxEEEiExQQUTUYEiYXEyQpGhscHwIzPRFFKS4fH/2gAMAwEAAhEDEQA/ALxREQBERAEREAREQBERAEREAREQBERAEREBglfBimPU9KL1E0cY/acAT5N4n0C+8rzRtvQ9jiNazpK4tvqcr++0X8nWVvSadXy2t4IrJ7Fk9JUdYyaNkkbg5j2h7HDgWnUELuVYbktoC+GalebmI9rF+7ee8PR+v21Z6huqdVjg+x3CW5ZCIiiOgiIgCIiAIiIAiIgCIiAIiIAiIgCIiAIiIAiIgCIiAIixdAZRYul0BlFjMsoAvP8Avehy4rMfpRxO/Ll/pXoBUHvjkvij/CGIH4OP8wtLw3+97Mgv+wfLuqxHscUp9bCUPgd9ptx+ZrV6FC8u7Nz9nWUbx7s8J/O1eogu/FI4sUvVHOnfwtGVhaHa/bKLDYmPma9+dxYxrMt7gE65iLCwWh2T3ptxCsbTtgMYLHvD3SBxJbY2yhuml+fJUI0WSg5pcEznFPHcnqIihOwiIgCIiAIiIAiIgCIiAIiIAiIgCIiAIiIAiLDnW4+ZQHVVVTY2OfI4NY0FznONgAOJJ5KoNq98sjpMlB3I2uBMjhd0ljewB9hh+JHRaneVt8a6UwwOIpozy07V498/s/RHr0tEMLwySpmjhhbme85Wj9STyAFyT0C3NLoYxj5l34ehUsubeIlubUb4o44YxRAPlkja9xdq2LML5SPeeOnAc+iqvEto6mpcXTzyPJ5F5DR5NFmj0AWKfZ+eSqNK2MmcPLCzoW8STwDRxvwt5qex7jJjHd1TGJLewGOLb9M97+uVTxWm0qWXy/d/+Eb8ywg2FbU1VK4Ognkb4Zi5h82Ou0/BXPu/3jtxEdlMBHUtF7D2ZAOLmX1BHNvr1tR+LYTJSzSQztyvYbEcQeYIPMEagrqoa18EkcsTi17HB7CORCkv0td8Mrr2Z5CxwfJ6suvOu86q7TFqwj3XMj+6xgP43V7YBjbaukhqBo17A9w+iRcPHoQR6LzXi9d29RPKf8SV8n3nEj8Cs/wytqyTfb+fsTah/Cjjhv8AfwfvY/42r1UvLuzdP2lbRs+lPCPztXqB7w0Ek2ABJJ5Aakr3xT7UUNP0ZTm/LE809LAPcY6V3nIbD8GH4rR7omE4tB4MmJ8shH6kLSbV438traif3XvPZ+Ebe6wfdAPqVMdx9BmrKiW2kcOQfWkcP5Md8VblDydG4v0/Nkae63JdiIi+cLwREQBERAEREAREQBERAEREAREQBERAEREBgqvN8O1XyenbTxG0k4IeRxbCNHfePd8sysNy81bcY58sr6mW925jHF+7j7rfjqftFX9BSrbcvoiG6W2JoVbO4/BQRU1ThrcU8Z6aBzyPiwKpleu5VwOGkDiKiW/nZh/Qha3iUmqHjuytQszNkHvirZZhh57+WB0zZoTI5jCbOERI05nXMQ0aaWW+xWufE1vZQvme42DWuawDxe9xs0fEnoobvVwSqndhz6RrnGKU3DOLXOLMsh8BlcCeV03uYbVVENGyla915vnAy+jrDs3OtwaDmNzoDZYsYRm4Za5+vGPf/BazjJF979I97aSpmh7CQmSne3tGyXa2z2OzNA6v8VWiuLffPalooybuMpd55GWJ+LwqdW5oG3QvcqXL4yx9ltqPk+AV7b94SGCHzqGj9LSO9FXC5CQ5ctzlvmIvpcAgG3WxI9VxViqlVuTXd5OJSzgle66h7XFaXTRhfMfsNNvzFqsne7tT8mpOwYbS1ALTbi2H33eF/ZHmeiiu6Ts6WKvr6g5Y42iBp5k6Pc1vUk9mB4lQjaTH5K6plnl4uNmt5MYPZYPIfEknmqEqvP1WX9mP6kylsrx3ZrFfG53Beww8SOFnVDzL9gd1n6F32lTOzmCOraqGBnvus4/RYNXu9Gg/gvTMTGQRACzI42WFzYNYwcz0AC48TtwlWu57p487j6UVF7Yb1KiWq/4GV0UMd2sIt84eb3BwII00B5eJU93W4/VVtPLLVua4Z+zhIYGk5R3ybaHUgcORWdZo7K61ZLH07k8bVKWETdERUyUIiIAiIgCIiAIiIAiIgCIiAIiIAiIgNNtjiXyegrJQbFsL8v1nDK38SF5kV+b4arJhcg+nJFH+bMf4FQa+g8Ljity9WUtQ/iSCszcrtI2KaWlkNhNaSG507RosW+Zba31VDdkMDZW1kVPI9zBIHgOaASHNaXDQ+SlWL7mquDv0sjZspzAD5qUW1FrmxP2gp9VOqSdM3hs4rUl8SLW2mx2SkjY+OmkqQXZXti1e0WJDsttRcW9QtdhG09VVyMy0T6eAayyVByuIAPdjjGpN7anQaqA0G96rpLw1sAkezukuLoZfDOLEHzsFp9qd6dTWsdG0Ngido9rCS5w6OeeXgLXWZDQWPhxX1z+xYd0fX2OrebtQK6tPZm8UI7GIjg43u948CdB4NCiKnmxu7YTxipr39hTaOaC4Mc8dS53sM8eJ5W4rjvFxCjkFJT4YGlrDIXiJjtXuyBtiReQ2DtdVp1Wwi1TWspdX2RXlFvMmQVFlzSCQRYg2IPEEaEFYV4iNriGOF9PT00d2wxAvI5vmdq+R3xs0cgOpWqRSPZXDoGuFTXm1Ow3ZHxfO8e4xvNgPtO4cr6m0MnGqP85PV8TLH3UbLijpn1lRZj5W3aXWGSAa3JPDNo7yDVFN428g1pdBSkinB77uBlI/Rnhztc9Fqdst4M2InL/dU4PdiaeNuBkPvHw4DpzUWVOnSuU/Ou6+noSyswtseh9OHYe+oljiiGZ8jgxg8TzPgNST0BXprZ/BmUdNDBHwjYG36u4ud6uJPqoNuk2GNOz5XO20sjbQtI1ZGfePRztPIeZVlLO8Q1Hmz2R6L9SemG1ZYREWaWAiIgCIiAIiIAiIgCIiAIiIAiIgCIiArrfe+1BCOtQ38GSKkFde/If8FT/5gf8AjkVKL6Xw3+x7soX/AGyyN3u7+nxGjdI98sczJnx543DhlYR3SD9I8LKQ/wD0LFKXWixEvA4MmzW8rOzt/AL59xNReGtZ0kjf95pH9AVprM1V9kLpR6r0fJYrhFxTKkx35ZPH2eLYcZQBZlTSWMjP2g0EgjqDYeCr2hpGx1eXs3VOU3iiEb2mR3uiRhGZoHvDW9rX1zL04QuPZC97C9rX526XXNeu2Jrb+DeBKnPcqWm3dV+JvbLikxiZxbELFzR9FjB3IvxPVTNmztLhNJUSwRNDo4pHmR3ekJDSRd51FzbQWHgpTZQne/iHZYZI0cZXxwjyvnd+DD8VGrrL5xr6LPRdDraopsoMnrx5rCIvqTPC5OeTa5JsLC/IdB4alcVyYwkgAEkkAAakk8ABzKMHFWfux3bGUsq6xvzYs6CJw9s8RI8H3OYHPjw4/bsBunylk+IN10dHAdbdHS9T+x8eitcBYmt12f6db+rLVVPeQssoixS2EREAREQBERAEREAREQBERAEREAREQBERAV5vuZfD4j0qGfiyQKjlfm+GDNhch+jLC782X+pUGvo/DH/R9yjqPtFnbi6i1RWM+lEx/wB1xH9auZeWsGxyajk7SmkMb7ZSQAbtuDlIIsRcBWHge/B7bNrIQ8cC+E5XeZY7Q+hCra3R2Tm7ILP6ndVsUtrLiRR/A9u6OssIZ25z/hv+bf6Ndx9LraYlisVNGZJ5GxsHFzjYeQ6nwGqx3CUXhrktKSfJ9hVQb9cRu6ihHISTO9bMb+j1jarfQ52ZmHtyjh20g182Rnh5u+CrKsrXzPc+V7pHu1c5xLifUrX0WinGasmsfLuVrbU1tR0ItnguzVTWutTROk5F1rMH1nnQfFWhszuVYyz65/au49kwkR/ado53pYea0rtVVT9p8+ncrxrlLoVrs5slUYg/LTsJANnyO7sbfrO6+AufBXXsbu3gw8B5+dntrK4aN6iNvu+fHx5KVUlIyJjWRtaxjRZrWgNaB4ALuWFqNdZdwuEXIUqP1MBZRFRJgiIgCIiAIiIAiIgCIiAIiIAixdLoDKIiAIiIAiwSsoCN7xqXtMLrgOIiLx9gh/8ASvOC9U4rSdtBPH9ON8f3mkfzXlbLbQ8RofNbvhUvhlH5/qU9QuUzCIi2CsF31FbJIGCR73hoswOc52UdG3OgXQi8wuoJnsbuylxGITCaOOLM5h0c9928Rl0A4g8eYVk4Jujoqexka6oeLaynu3/dtsPjdQ3cntB2dRLTPPdmHaR9O0YDmHmWfwK6Qvn9dfdGxwzwXaYRazg4QwNY0NY0NaNAGgADyA0C7LIiyywEREAREQBFi6ygCIiAIiIAiLF0BlFi6ygCxdZVfbR45V02JssXmnOUNZ3cpu2x8fa/RcyltJIQ355xhGdtdvZ6Kq7KJsRb2bX3e1xNze/Bw00Wh/taq/oQfcf/AO66N5j717SR/gxEj7y50+11G1jQaIkgAE526/gqLn8ck545NeNP9KDjUpZXP8yWLsltF8tp2vcAH8JLAgZvC/JbzMq02mxR1PT0lRh7zFE42lY21sxAcA7TwcFsdpNtHDDY5YXZJJXBjSOLbd51r+At6qz5qWc9jP8A9NKbi4/eb9idXS6q1211YcOY6PMXZi2SfQkDjoPG9r20stJS7WV1O5kj5ZHNJ9mQ5muA4ix4eYSV6j1TOoaNz6SWeePXBPdu9r5aB9OImsIkzF+cOJ7pbws4dSpNhte2eNsjeDtQqx3l4iKhlBI3g5kh/Fi44ptFPSx4aIZHNYYs72i1nWfzuOmi483bKWfl+ZI9NvhWo8N5z7Fsly8x7WUHYV9ZHybNJl+q45m/lcFcO3O0czKKllgeYnSPs7LbhkcbajrZVptpM2WojqZdBNAxxv7z4/m3H4NaftLV0OrjTOeU3hdihZpJWRg8pZfftj1Imi+2kkjnD8rC0jgdPQ6LhhcTZGOJHSx6aFaS8Wr2SnKLTjjK+vQ4fhk3OMYyTUs4fbjqfKi5VNbG7IIhzOY2I4cPNc6eHO4D4+SuVauM6XdJOKWevyKk9M42+VFqTfp8znh1e+CaKWM2fG9sjfNpvY+B4eq9PYLirKqnhmj9mRgePC/Fp8Qbj0XmYTwmQxZTf2c3LN0upVspt1NRU9TSMPezh8LzrkDvbsD17pHQlyxNVq69RBz2uLis894mjHQTrkoqSkm8cdn8y/MyyqRo9osQHzzJZXtBu65zt8i08vgra2exn5VAyS2UkDMOh5rMhZv7YO7qPK+8n9DZ3S6gu8TF6ijlpZYZHCM917NMpc05rHS+rSR6Lhtjtk5tDTvp3lkkzrgi1w1ou7j4loXjtSznsex00pbMfe/YnuZLqrq/a2sNBA6LOL3Es+hdpy8CSTqBwAWmoNr62lkjfLJI5jjctkOYObfW19R6LyV23qmd16RzXElnnjvwTfbPbKShqaZjAwseA6TMHF1s1jlIItopZRVYlja9vBwuFVO82sE0tG9vB0BI+8V9u0e2clNT01PTuyvMTXyP0JaD7LW34E6m/kuFbtcs+pI9PvjWoLDaefxLQul1S+Fba1tM9j5XySROOrZLkEc8pOoKke3O10kYoZKWQta8Pe4C1nWLLB2niV156w21jHY4/wBFJyjGLTT6PtwWLmTMqh2e2urTJM/vz5mOLWH2A7lYcgOg5LWP2jxAl8nbTDLq+xs0eGXh+CO/CztYjpMvG9f9l43XG6rp220s2FSyB2SeMxtc9oAvd4F7cBcFRyj2zrZJoSJJHBmVrmt4OA4l4tYkr3z1lJJvJ4tJLa5SaWHjkl0G38gxGWnlazs2vfG0tDs9wbNuSbdeSnjSqWlYXYw64sTMHkfWAd/NXQzgF7S208+p5q4xjJKKxwjkqz2ur8mMw8NIo2G/DvFx/wBFZipzbmW2LuPQwgfdaf5ry54x9Ue6SKk55/2sxvNANe3oYYvh3ltaPZ3CzGwvqIw6wzDtG8fitjtfsQ6tMc0R7+RjHAkZbNvb11Uc/stqerVHssjKWEnlk7soshBSk00scImdds9DJhcsVMQ9pYZIXA3BczUWI8QQqkfVukZDFyYXZR4vI/0CuLYnA5qSEsmdce6OQGq0Dt2hbWiRh+azl9jyub2HgvbKpTaf4nNGphVCUf8Aj9ehrNqKx9FSUlNH3e0YZJXAa6EDKDy8efBRTEaJzGxOeSS8EtzOu7KLa25A3Vv7X7JtrYWgaPjv2Z87XB8NAoRT7sKhzXZy0HkeJNuXkuLapybJdNqaq4Ry8NZzx19zWbR//jw36kv6sWdrR81hv7g/x/7qV127+SWkgYT85FmDdRlIda99PALYYnsP29DDE7SWIdx3na48jYL2VUnu+ePyOa9VXF157bs+5GNt69hoMPjDgXf3hAIJDctgT01P4KN7RFrqOgDmZi1s0gPUEgZbc/ZupHTbr5y14eWjmDzNlua3d+5+Htj07eIOdEepIvlPgSAvdlrbkuG8BXUR2R6qLfVevcp3Cqx0mYlgY0WygL5sGPzMvkf4Suv/AOSmzE2aLaZbG1/je66oJ3sY4NA7178ed+GvitKPh97hPEcbtuOfR8kb19KlBuTe3dzjHVcHXSsAa3yWww11pPMEBfFCyzQF2A24aHkvo7qPN07q6ZRhUXeVdGz0Z9Tqp/aua2Fl7mzjpccQ4my6ozK6ZzgGtcAARe4t4rEmLTWsAzzsf04L56YuYS7N3jqSdfisDT+H3RynBJ7cc5eTZv11TaxNtbs9Esf5ZL6SKRsLaiMloJyOLXWc144tI4/7WVw7BY38ppm3ADm919hYE9bLz/R4q4yMbKGtYTZzxfQHTNboOa9EbHYA2kgDQ4OLu8XDUG+oIPMKgtLZRJucdqfbqd6nVV3QSi9zXfGPY6tvsL+UUMwAu5g7ZnmzU/lzBU46odN2EfEMGRn2nXP8vgvQj2XBB56KvKHdqYqxrwbwtOZoPHwCisqcpprp3PdPqo11Si+vb36mr2zr5KWKlpIzkb2QkkIGpJJAF+Q0PBRTE6J0fZl5u57c9i7M7LyJ6K29tdkBWxsLdJGAhh8D7p8FDYd187mHMWhw4dT/ALKOyqcm/wCYJ9Pqaq4R5a65WOvua3a32MO/y5/jK6dpIMtTA5/svjgcDysAGn8WlTLFtgJJ4KYX+dib2fEZct7/AButti+xbamkijdpJG2zHdOo8l1KmTy16pkcNVXHan0w0/cje8TEIPklLFEWOdmEndINmBpFzbhckfAqK4q4mkob/wDet5XYt3TbrqgyWeWhl9SOilG0ewAmp4GRGzogWt4WOa1yfgvJVTmm31ePyOoamqpwjFtpZ5+bOllV8jwYSxNGfK1rSQDYvIbmPldV46KSaKSZ7yQ06lzrAuJ4Acz5K46bZ8GhFNNqCzK7z5H0IBUC/svnEhALSzWxP626rq6uUpcc8HGlvrrhy8PPp1Xp8jTYX/y6v+tD/G1SvdRStMcziATe1yuzCt3r2Q1MMju7JlLS217tII5dQFutiNmn0TJGyWNzceS9rrlGSb9MHN98JwlGPeWfbBHqqkY/Gy6N7XG7c7Bmu0sa1rr3FvgVZTVCKzYl4xD5TC4gOcXyXI52uBpw0U3apa4tLn1Kt0lJpp54RlRbaHYaOqnbMO664LiPetYC/oApSi7aT6kak49GdcEeVrR0Fl2Ii9ORZYssogFliyyiAxZLLKIAsWWUQHnHePgnyTEahoFmSHt4+mWTUgeTsw9FGVdO+vAO0poqlo70Lskn7uQgXPk+33iqWX1Oit8ylPuuDOtjtkwiIrhGEW9wDYmrrrGCI5P+o/uR/ePtfZurN2d3KwRWdWPM7voNuyMf1O+I8lUu1dVXDfPoiSNcpFRYVgs1U/JTxPldzyi4H1ncG+qvvd3gtXSUoirHMcAfmWtJc5jebHO4EX4WvbXXhaSUWHxwsDIWNjYODWNDR8AvoWJqta71txhfmW66tnJhLLKKgTBERAYslllEAsiIgFksiIDFlmyIgMWWURAEREARFhAZRFhAZREQBERAEREB8uJ0DaiGWKQXZIx0bx4OFjbxXmHFcLfTVEsDx343mM25kcCB4ixHmF6nK+MYPCJnT9kztnANMmUZ7AWAzcRoruk1b0+eMpkNte/BRez26qsq7Oe0U8Z96UEOI/Zj9r42VnbPbqaOkyue35RINc8tiAf2Y/ZHrc+KmIWV5brrbeM4XyPY0xiYaywAHLQLksIqZKZRFhAZRYWUARYWUAREQBERAEREAREQBEWEB//Z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20" y="400050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Proyectos </a:t>
            </a:r>
          </a:p>
          <a:p>
            <a:pPr algn="ctr"/>
            <a:r>
              <a:rPr lang="es-CO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Superintendencia de Subsidio Familiar</a:t>
            </a:r>
            <a:endParaRPr lang="es-CO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8120" y="581497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Cartagena, Noviembre 29 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635896" y="4253716"/>
            <a:ext cx="216024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781263" y="994460"/>
            <a:ext cx="75507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FORMULACIÓN 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49127" y="445028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</a:rPr>
              <a:t>ASPECTOS GENERALES</a:t>
            </a:r>
            <a:endParaRPr lang="es-CO" sz="2400" dirty="0" smtClean="0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2169375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000000"/>
                </a:solidFill>
              </a:rPr>
              <a:t>Es importante </a:t>
            </a:r>
            <a:r>
              <a:rPr lang="es-CO" sz="2400" b="1" dirty="0" smtClean="0">
                <a:solidFill>
                  <a:srgbClr val="000000"/>
                </a:solidFill>
              </a:rPr>
              <a:t>seguir los lineamientos establecidos en </a:t>
            </a:r>
            <a:r>
              <a:rPr lang="es-CO" sz="2400" b="1" dirty="0">
                <a:solidFill>
                  <a:srgbClr val="000000"/>
                </a:solidFill>
              </a:rPr>
              <a:t>la Circular No 014 de </a:t>
            </a:r>
            <a:r>
              <a:rPr lang="es-CO" sz="2400" b="1" dirty="0" smtClean="0">
                <a:solidFill>
                  <a:srgbClr val="000000"/>
                </a:solidFill>
              </a:rPr>
              <a:t>2013.</a:t>
            </a:r>
            <a:endParaRPr lang="es-CO" sz="2400" b="1" dirty="0">
              <a:solidFill>
                <a:srgbClr val="0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1560" y="3230290"/>
            <a:ext cx="2898067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>
                <a:solidFill>
                  <a:srgbClr val="000000"/>
                </a:solidFill>
              </a:rPr>
              <a:t>1. Petición </a:t>
            </a:r>
            <a:r>
              <a:rPr lang="es-CO" dirty="0">
                <a:solidFill>
                  <a:srgbClr val="000000"/>
                </a:solidFill>
              </a:rPr>
              <a:t>formal del Representante Legal.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644076" y="6034462"/>
            <a:ext cx="2408335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2. Copia acta Consejo </a:t>
            </a:r>
            <a:r>
              <a:rPr lang="es-CO" dirty="0">
                <a:solidFill>
                  <a:srgbClr val="000000"/>
                </a:solidFill>
              </a:rPr>
              <a:t>Directivo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122421" y="5497025"/>
            <a:ext cx="2201819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CO" dirty="0">
                <a:solidFill>
                  <a:srgbClr val="000000"/>
                </a:solidFill>
              </a:rPr>
              <a:t>Disponibilidad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115007" y="3230290"/>
            <a:ext cx="2201819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3. Certificado </a:t>
            </a:r>
            <a:r>
              <a:rPr lang="es-CO" dirty="0">
                <a:solidFill>
                  <a:srgbClr val="000000"/>
                </a:solidFill>
              </a:rPr>
              <a:t>del Revisor Fiscal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090983" y="4345664"/>
            <a:ext cx="2330186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dirty="0">
                <a:solidFill>
                  <a:srgbClr val="000000"/>
                </a:solidFill>
              </a:rPr>
              <a:t>Origen de los Recursos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848243" y="5716302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12" idx="1"/>
          </p:cNvCxnSpPr>
          <p:nvPr/>
        </p:nvCxnSpPr>
        <p:spPr>
          <a:xfrm flipV="1">
            <a:off x="4689287" y="3570633"/>
            <a:ext cx="1425720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9" idx="2"/>
          </p:cNvCxnSpPr>
          <p:nvPr/>
        </p:nvCxnSpPr>
        <p:spPr>
          <a:xfrm flipV="1">
            <a:off x="2060593" y="3910976"/>
            <a:ext cx="1" cy="9548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204376" y="3910976"/>
            <a:ext cx="0" cy="44616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7223331" y="5026350"/>
            <a:ext cx="0" cy="44616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2060593" y="4865784"/>
            <a:ext cx="1575303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stCxn id="2" idx="0"/>
          </p:cNvCxnSpPr>
          <p:nvPr/>
        </p:nvCxnSpPr>
        <p:spPr>
          <a:xfrm flipH="1" flipV="1">
            <a:off x="4689287" y="3570634"/>
            <a:ext cx="26729" cy="68308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V="1">
            <a:off x="4676784" y="5477852"/>
            <a:ext cx="1" cy="2384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flipH="1">
            <a:off x="2848244" y="5721091"/>
            <a:ext cx="1828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5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769466" y="692696"/>
            <a:ext cx="342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PROYECTO</a:t>
            </a:r>
            <a:endParaRPr lang="es-CO" sz="4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2010611"/>
            <a:ext cx="594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DESCRIPCIÓN GENERAL</a:t>
            </a:r>
          </a:p>
          <a:p>
            <a:pPr algn="just"/>
            <a:endParaRPr lang="es-CO" sz="2400" dirty="0" smtClean="0">
              <a:solidFill>
                <a:srgbClr val="000000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4143903" y="1581760"/>
            <a:ext cx="324036" cy="12939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4481990" y="1581760"/>
            <a:ext cx="4626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Nombre.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Descripción del proyecto.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Localización.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Servicio.</a:t>
            </a:r>
          </a:p>
          <a:p>
            <a:pPr algn="just"/>
            <a:endParaRPr 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319032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OBJETIVOS: </a:t>
            </a:r>
            <a:r>
              <a:rPr lang="es-CO" sz="2400" dirty="0" smtClean="0">
                <a:solidFill>
                  <a:srgbClr val="000000"/>
                </a:solidFill>
              </a:rPr>
              <a:t>Enunciado claro y preciso de los propósitos, fines y logros a los cuales se espera a llegar.</a:t>
            </a:r>
          </a:p>
          <a:p>
            <a:pPr algn="just"/>
            <a:endParaRPr lang="es-CO" sz="24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JUSTIFICACIÓN: </a:t>
            </a:r>
            <a:r>
              <a:rPr lang="es-CO" sz="2400" dirty="0" smtClean="0">
                <a:solidFill>
                  <a:srgbClr val="000000"/>
                </a:solidFill>
              </a:rPr>
              <a:t>Establece las motivaciones que llevan a la CCF a proponer el proyecto. Señalar cómo el proyecto contribuye a la disminución de las Necesidades Básicas insatisfechas de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3086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12474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VALOR DE LA INVERSIÓN: </a:t>
            </a:r>
            <a:r>
              <a:rPr lang="es-CO" sz="2400" dirty="0" smtClean="0">
                <a:solidFill>
                  <a:srgbClr val="000000"/>
                </a:solidFill>
              </a:rPr>
              <a:t>Valor total que se proyecta ejecutar, si contempla varias vigencias, indicar los montos para cada una de ellas, en pesos corrientes.</a:t>
            </a:r>
          </a:p>
          <a:p>
            <a:pPr algn="just"/>
            <a:endParaRPr lang="es-CO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TIEMPO DE EJECUCIÓN</a:t>
            </a:r>
            <a:r>
              <a:rPr lang="es-CO" sz="2400" dirty="0" smtClean="0">
                <a:solidFill>
                  <a:srgbClr val="000000"/>
                </a:solidFill>
              </a:rPr>
              <a:t>: Tiempo estimado del proyecto medido en años, meses, semanas o días.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TIEMPO DE RECUPERACIÓN</a:t>
            </a:r>
            <a:r>
              <a:rPr lang="es-CO" sz="2400" dirty="0" smtClean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4354286"/>
            <a:ext cx="297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rgbClr val="000000"/>
                </a:solidFill>
              </a:rPr>
              <a:t>Proyectos de servicios auto costeables</a:t>
            </a:r>
          </a:p>
        </p:txBody>
      </p:sp>
      <p:sp>
        <p:nvSpPr>
          <p:cNvPr id="9" name="8 Abrir llave"/>
          <p:cNvSpPr/>
          <p:nvPr/>
        </p:nvSpPr>
        <p:spPr>
          <a:xfrm>
            <a:off x="3576175" y="4171732"/>
            <a:ext cx="324036" cy="9468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87853" y="4171732"/>
            <a:ext cx="4874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rgbClr val="000000"/>
                </a:solidFill>
              </a:rPr>
              <a:t>Tiempo en que se recuperará la inversión (Salud, mercadeo, vivienda, otros)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26548" y="5488126"/>
            <a:ext cx="297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rgbClr val="000000"/>
                </a:solidFill>
              </a:rPr>
              <a:t>Programas y servicios subsidiados</a:t>
            </a:r>
          </a:p>
        </p:txBody>
      </p:sp>
      <p:sp>
        <p:nvSpPr>
          <p:cNvPr id="12" name="11 Abrir llave"/>
          <p:cNvSpPr/>
          <p:nvPr/>
        </p:nvSpPr>
        <p:spPr>
          <a:xfrm>
            <a:off x="3596624" y="5379875"/>
            <a:ext cx="324036" cy="9468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87852" y="5373216"/>
            <a:ext cx="4874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rgbClr val="000000"/>
                </a:solidFill>
              </a:rPr>
              <a:t>Se debe medir desde el punto de vista de cobertura e impacto social hacia los afiliados (costo-beneficio).</a:t>
            </a:r>
          </a:p>
        </p:txBody>
      </p:sp>
    </p:spTree>
    <p:extLst>
      <p:ext uri="{BB962C8B-B14F-4D97-AF65-F5344CB8AC3E}">
        <p14:creationId xmlns:p14="http://schemas.microsoft.com/office/powerpoint/2010/main" val="34947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ESTUDIO DE MERCADO: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400" b="1" dirty="0" smtClean="0">
              <a:solidFill>
                <a:srgbClr val="0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7073" y="1697591"/>
            <a:ext cx="188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Estudio de Mercado</a:t>
            </a:r>
          </a:p>
        </p:txBody>
      </p:sp>
      <p:sp>
        <p:nvSpPr>
          <p:cNvPr id="6" name="5 Abrir llave"/>
          <p:cNvSpPr/>
          <p:nvPr/>
        </p:nvSpPr>
        <p:spPr>
          <a:xfrm>
            <a:off x="2213386" y="1252211"/>
            <a:ext cx="324036" cy="18167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446388" y="1262211"/>
            <a:ext cx="6230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Grado de necesidad, demanda del servicio e impacto.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Oferta actual del servicio tanto del servicio como su entorno.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Análisis de precios del mercado y la forma en cómo se calculo el valor total del proyecto.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8112" y="335699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COBERTURA: </a:t>
            </a:r>
            <a:r>
              <a:rPr lang="es-CO" sz="2400" dirty="0" smtClean="0">
                <a:solidFill>
                  <a:srgbClr val="000000"/>
                </a:solidFill>
              </a:rPr>
              <a:t>Corresponde a la proyección de la población por categorías que se beneficiará, cuantificando la cobertura actual, la potencial y proyectada.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4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DESARROLLO PROYECTO: </a:t>
            </a:r>
            <a:r>
              <a:rPr lang="es-CO" sz="2400" dirty="0" smtClean="0">
                <a:solidFill>
                  <a:srgbClr val="000000"/>
                </a:solidFill>
              </a:rPr>
              <a:t>Características del servicio proyectado, políticas administrativas y financieras, entre otros.</a:t>
            </a:r>
            <a:endParaRPr lang="es-CO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26876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EVALUACIÓN SOCIAL: </a:t>
            </a:r>
            <a:r>
              <a:rPr lang="es-CO" sz="2400" dirty="0" smtClean="0">
                <a:solidFill>
                  <a:srgbClr val="000000"/>
                </a:solidFill>
              </a:rPr>
              <a:t>Mide el impacto tanto positivo como negativo del proyecto y cómo contribuye al mejoramiento de la calidad de vida de los trabajadores, afiliados y familias.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O" sz="24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0000"/>
                </a:solidFill>
              </a:rPr>
              <a:t>EVALUACIÓN FINANCIERA</a:t>
            </a:r>
            <a:r>
              <a:rPr lang="es-CO" sz="2400" dirty="0" smtClean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98348" y="4030032"/>
            <a:ext cx="3850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Flujo libre de caja </a:t>
            </a:r>
            <a:r>
              <a:rPr lang="es-CO" sz="2000" b="1" dirty="0" smtClean="0">
                <a:solidFill>
                  <a:srgbClr val="000000"/>
                </a:solidFill>
              </a:rPr>
              <a:t>del proyecto.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Indicadores de evaluación económica.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Estados financieros.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496" y="4464081"/>
            <a:ext cx="18883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Estudio financiero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05681" y="4311053"/>
            <a:ext cx="26642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Presupuesto de ingresos y egresos del proyecto.</a:t>
            </a:r>
          </a:p>
        </p:txBody>
      </p:sp>
      <p:sp>
        <p:nvSpPr>
          <p:cNvPr id="9" name="8 Abrir llave"/>
          <p:cNvSpPr/>
          <p:nvPr/>
        </p:nvSpPr>
        <p:spPr>
          <a:xfrm>
            <a:off x="4589575" y="4029171"/>
            <a:ext cx="324036" cy="16320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1709426" y="4818024"/>
            <a:ext cx="351167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1263" y="692696"/>
            <a:ext cx="75507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/>
              <a:t>ASPECTOS ESPECÍFICOS</a:t>
            </a:r>
            <a:endParaRPr lang="es-ES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3175726" y="3542873"/>
            <a:ext cx="3024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PROYECTOS DE CONSTRUCCIÓN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76238" y="1703728"/>
            <a:ext cx="2201819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2. Planos Arquitectónicos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28184" y="1844824"/>
            <a:ext cx="1872208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3. Licencia de construcción 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971600" y="1740202"/>
            <a:ext cx="1944217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1. Presupuesto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203848" y="3370736"/>
            <a:ext cx="3024336" cy="10801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762802" y="2862941"/>
            <a:ext cx="2057669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4. Cronograma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652067" y="4487162"/>
            <a:ext cx="2312421" cy="65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5. Plan de Manejo Ambiental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36350" y="5487289"/>
            <a:ext cx="1964042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6. Interventoría 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854031" y="5461312"/>
            <a:ext cx="1800200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7. Estudio de suelos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33359" y="4203639"/>
            <a:ext cx="2062285" cy="764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9. Capacidad actual y futura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331640" y="5349212"/>
            <a:ext cx="2061817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8. Uso del suelo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43508" y="2972681"/>
            <a:ext cx="1980220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10. Definición de tarifas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2700873" y="2726756"/>
            <a:ext cx="935024" cy="58626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 flipV="1">
            <a:off x="4619757" y="2420888"/>
            <a:ext cx="24251" cy="61173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 flipV="1">
            <a:off x="2362548" y="3463288"/>
            <a:ext cx="769293" cy="29729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2700873" y="4306524"/>
            <a:ext cx="576064" cy="30586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2917979" y="4633455"/>
            <a:ext cx="1024883" cy="5643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5778134" y="2591548"/>
            <a:ext cx="324035" cy="61173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4667513" y="4725144"/>
            <a:ext cx="40762" cy="62406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6131180" y="3302238"/>
            <a:ext cx="520887" cy="3221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5654231" y="4680863"/>
            <a:ext cx="447938" cy="51692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6228184" y="4293464"/>
            <a:ext cx="324035" cy="38739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2051719" y="948114"/>
            <a:ext cx="4824536" cy="46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0000"/>
                </a:solidFill>
              </a:rPr>
              <a:t>NEGOCIACIÓN DE BIENES INMUEBLES</a:t>
            </a:r>
            <a:endParaRPr lang="es-CO" b="1" dirty="0">
              <a:solidFill>
                <a:srgbClr val="0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092280" y="1844824"/>
            <a:ext cx="1820656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PERMUTA O COMODATO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004048" y="1844824"/>
            <a:ext cx="1767815" cy="839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ARRIENDO &gt;40 SMLMV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853397" y="1831907"/>
            <a:ext cx="1610591" cy="46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VENTA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54337" y="1831907"/>
            <a:ext cx="1610591" cy="46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COMPRA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984268" y="3154309"/>
            <a:ext cx="2036680" cy="25203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400" b="1" dirty="0" smtClean="0">
                <a:solidFill>
                  <a:srgbClr val="000000"/>
                </a:solidFill>
              </a:rPr>
              <a:t>PERMUTA:</a:t>
            </a:r>
          </a:p>
          <a:p>
            <a:pPr algn="just"/>
            <a:r>
              <a:rPr lang="es-CO" sz="1400" dirty="0" smtClean="0">
                <a:solidFill>
                  <a:srgbClr val="000000"/>
                </a:solidFill>
              </a:rPr>
              <a:t>Conforme a </a:t>
            </a:r>
            <a:r>
              <a:rPr lang="es-CO" sz="1400" dirty="0">
                <a:solidFill>
                  <a:srgbClr val="000000"/>
                </a:solidFill>
              </a:rPr>
              <a:t> </a:t>
            </a:r>
            <a:r>
              <a:rPr lang="es-CO" sz="1400" dirty="0" smtClean="0">
                <a:solidFill>
                  <a:srgbClr val="000000"/>
                </a:solidFill>
              </a:rPr>
              <a:t>compra y venta (Circular 014/2013).</a:t>
            </a:r>
          </a:p>
          <a:p>
            <a:pPr algn="just"/>
            <a:endParaRPr lang="es-CO" sz="14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b="1" dirty="0" smtClean="0">
                <a:solidFill>
                  <a:srgbClr val="000000"/>
                </a:solidFill>
              </a:rPr>
              <a:t>COMODATO:</a:t>
            </a:r>
          </a:p>
          <a:p>
            <a:pPr algn="just"/>
            <a:r>
              <a:rPr lang="es-CO" sz="1400" dirty="0" smtClean="0">
                <a:solidFill>
                  <a:srgbClr val="000000"/>
                </a:solidFill>
              </a:rPr>
              <a:t>Conforme </a:t>
            </a:r>
            <a:r>
              <a:rPr lang="es-CO" sz="1400" dirty="0">
                <a:solidFill>
                  <a:srgbClr val="000000"/>
                </a:solidFill>
              </a:rPr>
              <a:t>a  </a:t>
            </a:r>
            <a:r>
              <a:rPr lang="es-CO" sz="1400" dirty="0" smtClean="0">
                <a:solidFill>
                  <a:srgbClr val="000000"/>
                </a:solidFill>
              </a:rPr>
              <a:t>aspectos generales (Circular 014/2013).</a:t>
            </a:r>
            <a:endParaRPr lang="es-CO" sz="1400" dirty="0">
              <a:solidFill>
                <a:srgbClr val="0000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722588" y="2640258"/>
            <a:ext cx="1872208" cy="860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Modo de adquisición o la tenencia</a:t>
            </a:r>
            <a:endParaRPr lang="es-CO" sz="1600" dirty="0">
              <a:solidFill>
                <a:srgbClr val="00000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2564904"/>
            <a:ext cx="2016223" cy="340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Avalúo comercial</a:t>
            </a:r>
            <a:endParaRPr lang="es-CO" sz="1600" dirty="0">
              <a:solidFill>
                <a:srgbClr val="00000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51520" y="3194002"/>
            <a:ext cx="2016223" cy="929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Certificado de libertad y tradición.</a:t>
            </a:r>
            <a:endParaRPr lang="es-CO" sz="1600" dirty="0">
              <a:solidFill>
                <a:srgbClr val="000000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1520" y="4431055"/>
            <a:ext cx="2016223" cy="340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Uso del Suelo</a:t>
            </a:r>
            <a:endParaRPr lang="es-CO" sz="1600" dirty="0">
              <a:solidFill>
                <a:srgbClr val="00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51520" y="5082239"/>
            <a:ext cx="2016224" cy="340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Estudio de suelos</a:t>
            </a:r>
            <a:endParaRPr lang="es-CO" sz="1600" dirty="0">
              <a:solidFill>
                <a:srgbClr val="000000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259632" y="2276872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25" y="2905247"/>
            <a:ext cx="328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17" y="4120213"/>
            <a:ext cx="328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16" y="4771398"/>
            <a:ext cx="328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09" y="5434118"/>
            <a:ext cx="328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251519" y="5724201"/>
            <a:ext cx="2016225" cy="585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Justificación de la transacción</a:t>
            </a:r>
            <a:endParaRPr lang="es-CO" sz="1600" dirty="0">
              <a:solidFill>
                <a:srgbClr val="000000"/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3649697" y="2318752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2722588" y="3827438"/>
            <a:ext cx="1872208" cy="929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Certificado de libertad y tradición.</a:t>
            </a:r>
            <a:endParaRPr lang="es-CO" sz="1600" dirty="0">
              <a:solidFill>
                <a:srgbClr val="00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90" y="3504354"/>
            <a:ext cx="328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2644466" y="5082238"/>
            <a:ext cx="2160240" cy="340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Avalúo comercial</a:t>
            </a:r>
            <a:endParaRPr lang="es-CO" sz="1600" dirty="0">
              <a:solidFill>
                <a:srgbClr val="00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85" y="4756762"/>
            <a:ext cx="328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27 Conector recto de flecha"/>
          <p:cNvCxnSpPr/>
          <p:nvPr/>
        </p:nvCxnSpPr>
        <p:spPr>
          <a:xfrm>
            <a:off x="5887955" y="2684590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6" idx="2"/>
            <a:endCxn id="10" idx="0"/>
          </p:cNvCxnSpPr>
          <p:nvPr/>
        </p:nvCxnSpPr>
        <p:spPr>
          <a:xfrm>
            <a:off x="8002608" y="2525510"/>
            <a:ext cx="0" cy="62879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5004048" y="2994071"/>
            <a:ext cx="1872207" cy="991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0000"/>
                </a:solidFill>
              </a:rPr>
              <a:t>Canon se determinará técnicamente (avalúo)</a:t>
            </a:r>
            <a:endParaRPr lang="es-CO" sz="1600" dirty="0">
              <a:solidFill>
                <a:srgbClr val="000000"/>
              </a:solidFill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flipV="1">
            <a:off x="4463989" y="1392060"/>
            <a:ext cx="0" cy="14039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1259632" y="1526664"/>
            <a:ext cx="6795114" cy="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1246423" y="1526664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3662053" y="1532454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5887955" y="1532454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8033394" y="1513747"/>
            <a:ext cx="0" cy="3181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11" y="3068960"/>
            <a:ext cx="2152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PROYECTOS VIVIENDA FOVIS</a:t>
            </a:r>
          </a:p>
          <a:p>
            <a:pPr algn="ctr"/>
            <a:endParaRPr lang="es-CO" sz="2400" dirty="0" smtClean="0"/>
          </a:p>
        </p:txBody>
      </p:sp>
      <p:sp>
        <p:nvSpPr>
          <p:cNvPr id="6" name="5 Abrir llave"/>
          <p:cNvSpPr/>
          <p:nvPr/>
        </p:nvSpPr>
        <p:spPr>
          <a:xfrm>
            <a:off x="1943939" y="980728"/>
            <a:ext cx="497255" cy="53046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92566" y="1039346"/>
            <a:ext cx="65121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Nombre del proyecto.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Modalidades de solución de vivienda.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Número de soluciones.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Plazo de ejecución.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Monto de los recursos aprobados.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Fechas de desembolso de los recursos.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Fechas de reintegro de los recursos.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Presupuesto de flujo de caja del proyecto.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Planos arquitectónicos.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Plan de Manejo ambiental.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Interventoría.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Estudio de suelos.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Uso del suelo.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385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2755" y="1071546"/>
            <a:ext cx="86769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ESPECÍFICOS - PROGRAMAS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2956187" y="3638228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ADULTO MAYOR -</a:t>
            </a:r>
          </a:p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POBLACIÓN CON DISCAPACIDAD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05378" y="1864245"/>
            <a:ext cx="2950956" cy="3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2. Valor del programa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391623" y="2200949"/>
            <a:ext cx="2088232" cy="376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3. Antecedentes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6362" y="2051131"/>
            <a:ext cx="1944217" cy="376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1. Nombre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915815" y="3494212"/>
            <a:ext cx="3024336" cy="108249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762802" y="3072169"/>
            <a:ext cx="2201686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4. Diagnóstico o problema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762802" y="4216427"/>
            <a:ext cx="2312421" cy="392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5. Justificación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256710" y="5660768"/>
            <a:ext cx="1964042" cy="43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7. Descripción 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69494" y="5899660"/>
            <a:ext cx="2120113" cy="45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8. Componentes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19133" y="5067870"/>
            <a:ext cx="2062285" cy="471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10. Cobertura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143514" y="5721872"/>
            <a:ext cx="2061817" cy="45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000000"/>
                </a:solidFill>
              </a:rPr>
              <a:t>9</a:t>
            </a:r>
            <a:r>
              <a:rPr lang="es-CO" dirty="0" smtClean="0">
                <a:solidFill>
                  <a:srgbClr val="000000"/>
                </a:solidFill>
              </a:rPr>
              <a:t>. Localización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18745" y="3988000"/>
            <a:ext cx="1980220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11. Tiempo de ejecución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2450467" y="2595641"/>
            <a:ext cx="935024" cy="58626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4403732" y="2382935"/>
            <a:ext cx="1" cy="68923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 flipV="1">
            <a:off x="2436039" y="3272171"/>
            <a:ext cx="384645" cy="23929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2244240" y="4273313"/>
            <a:ext cx="576444" cy="1395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2403373" y="4739475"/>
            <a:ext cx="1024883" cy="5643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5377369" y="2688803"/>
            <a:ext cx="753811" cy="61173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6131180" y="4286325"/>
            <a:ext cx="520887" cy="12654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6131180" y="3511466"/>
            <a:ext cx="520887" cy="3221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5517272" y="4890091"/>
            <a:ext cx="447938" cy="51692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5956334" y="4682567"/>
            <a:ext cx="450050" cy="37433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6762802" y="4869737"/>
            <a:ext cx="1964042" cy="43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6. Objetivos 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319133" y="2888775"/>
            <a:ext cx="1980220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12. Evaluación social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H="1">
            <a:off x="4683034" y="5144168"/>
            <a:ext cx="7741" cy="62406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>
            <a:off x="3067916" y="5025116"/>
            <a:ext cx="635150" cy="55737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084" y="2238834"/>
            <a:ext cx="3096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ATENCIÓN INTEGRAL A LA PRIMERA INFANCIA Y</a:t>
            </a:r>
            <a:endParaRPr lang="es-CO" sz="2400" b="1" dirty="0"/>
          </a:p>
          <a:p>
            <a:pPr algn="ctr"/>
            <a:r>
              <a:rPr lang="es-CO" sz="2400" b="1" dirty="0" smtClean="0"/>
              <a:t>JORNADA ESCOLAR COMPLEMENTARIA</a:t>
            </a:r>
            <a:endParaRPr lang="es-CO" sz="2400" dirty="0" smtClean="0"/>
          </a:p>
        </p:txBody>
      </p:sp>
      <p:sp>
        <p:nvSpPr>
          <p:cNvPr id="6" name="5 Abrir llave"/>
          <p:cNvSpPr/>
          <p:nvPr/>
        </p:nvSpPr>
        <p:spPr>
          <a:xfrm>
            <a:off x="3089058" y="1124744"/>
            <a:ext cx="373595" cy="45365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53536" y="1268760"/>
            <a:ext cx="489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Nombre del proyecto.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Diagnóstico.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Valor del programa.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Antecedentes.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Justificación.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Objetivos.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Descripción.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Componentes.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Población objetivo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Localización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Tiempo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Lugar.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pic>
        <p:nvPicPr>
          <p:cNvPr id="1026" name="Picture 2" descr="http://www.artigasweb.com/wp-content/uploads/2013/08/6520537-grupo-de-escuela-de-los-ninos-vector-de-ilustr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2095159" cy="17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concejodecartago.gov.co/wp-content/uploads/2012/04/Normatividad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5" b="9225"/>
          <a:stretch/>
        </p:blipFill>
        <p:spPr bwMode="auto">
          <a:xfrm>
            <a:off x="1514138" y="5229200"/>
            <a:ext cx="6438900" cy="15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9805" y="1700808"/>
            <a:ext cx="8596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2800" b="1" dirty="0" smtClean="0">
                <a:solidFill>
                  <a:srgbClr val="000000"/>
                </a:solidFill>
              </a:rPr>
              <a:t>Decreto 2595 del 13 de Diciembre de 2012</a:t>
            </a:r>
            <a:r>
              <a:rPr lang="es-CO" sz="2800" dirty="0" smtClean="0">
                <a:solidFill>
                  <a:srgbClr val="000000"/>
                </a:solidFill>
              </a:rPr>
              <a:t>:  </a:t>
            </a:r>
            <a:r>
              <a:rPr lang="es-CO" sz="2800" dirty="0">
                <a:solidFill>
                  <a:srgbClr val="000000"/>
                </a:solidFill>
              </a:rPr>
              <a:t>Por el cual se modifica la estructura de la Superintendencia del Subsidio Familiar y se determinan las funciones de </a:t>
            </a:r>
            <a:r>
              <a:rPr lang="es-CO" sz="2800" dirty="0" smtClean="0">
                <a:solidFill>
                  <a:srgbClr val="000000"/>
                </a:solidFill>
              </a:rPr>
              <a:t>sus </a:t>
            </a:r>
            <a:r>
              <a:rPr lang="es-CO" sz="2800" dirty="0">
                <a:solidFill>
                  <a:srgbClr val="000000"/>
                </a:solidFill>
              </a:rPr>
              <a:t>dependencias. </a:t>
            </a:r>
            <a:endParaRPr lang="es-CO" sz="2800" dirty="0" smtClean="0">
              <a:solidFill>
                <a:srgbClr val="000000"/>
              </a:solidFill>
            </a:endParaRPr>
          </a:p>
          <a:p>
            <a:pPr algn="just"/>
            <a:endParaRPr lang="es-CO" sz="28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800" b="1" dirty="0" smtClean="0">
                <a:solidFill>
                  <a:srgbClr val="000000"/>
                </a:solidFill>
              </a:rPr>
              <a:t>Circular 0014 del 13 de Diciembre de 2012</a:t>
            </a:r>
            <a:r>
              <a:rPr lang="es-CO" sz="2800" dirty="0" smtClean="0">
                <a:solidFill>
                  <a:srgbClr val="000000"/>
                </a:solidFill>
              </a:rPr>
              <a:t>: Guía para la formulación de Proyectos y Programas.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67169" y="567537"/>
            <a:ext cx="738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/>
              <a:t>NORMATIVIDAD</a:t>
            </a:r>
            <a:endParaRPr lang="es-CO" sz="4000" b="1" dirty="0" smtClean="0"/>
          </a:p>
        </p:txBody>
      </p:sp>
      <p:sp>
        <p:nvSpPr>
          <p:cNvPr id="11" name="AutoShape 2" descr="data:image/jpeg;base64,/9j/4AAQSkZJRgABAQAAAQABAAD/2wCEAAkGBxQSEhUUExQWFRQXFxgZFRYWFh0YGhoXFR0YGBUYGBcYHCggGBolHBcVITEiJSkrLi4uFx8zODMsNygtLisBCgoKDg0OGRAQGywkHyQsKywsLCwsNCwsLCwsLywsLCwsLCwsLCwsLywsLCwsLCwsLCwrLCwsLCwsLCwsLCwsLP/AABEIAM8A9AMBIgACEQEDEQH/xAAcAAEAAgIDAQAAAAAAAAAAAAAABQYEBwECAwj/xABJEAABAwIEAgcEBggDBgcBAAABAAIDBBEFEiExBkEHEyJRYXGRMoGhsRQjUnKSwTNCYnOCstHhFSRDFzVUY7PwJTRTdKLC8Qj/xAAZAQEAAwEBAAAAAAAAAAAAAAAAAQIDBAX/xAAlEQEAAgIBBAICAwEAAAAAAAAAAQIDESEEEjFBE1EFIhQyoZH/2gAMAwEAAhEDEQA/AN4oiICIiAiIgIiICIiAi6ueAq9NxvRNlMPXtdI24c1naykaEOI0GuitWlrf1jYsRKx6iujYWh7wC92Vo73dy1l0scWyQ0sXUPLHSzCzhzY1lzbzcW+qza2vbJJTzukaGRwtlOuzpsgJNu6w9St8XTd8RMz52bX6trGxi7v+7bqrYLxW6rjnljAEYcWwu3u0XHWEc9bG3cq90s4pK4R0tO0umqwQyx/0gAXG/je3lfuXnwbiUtLLBRVUUcPWwkRCN2YOLPazdz+ZCjFi3jtvz6QwqasrIqmjFRXvnZUvezI2MRhjm5SNjrupXizD3ObIx1TVscxj5WmOTLrG19mnfsm+vksPFoXmsw0sY5wZUyZ8rSQ0ODbE93slS/SDiwjzhsE07pGSRAQsLspexzbuA2Gqt8sxFIieff8A1DnhrEHPw+OQGRss0Tw3M4mzmghp113AKcPcUS1WF9Y09XOC+FxOpY9tru8SGm6wMAxVz6OJjqaohkgaCXSROY020sC4C6geF8Gqf8WcxgeKJzzUOdbsHNra+1y4Wt3LTze3f97FixbGKyjhjlNUHtiawVDHR9p2d9g4O22c0fwq04rxL9EpH1EwD8jWOAbuQ9wa3+Zqo/SRjNLGJYZH2fIYSG2OrGyNLtdtmlcdIlVFNhtS+CRkjBFCOw7NY9bFobbaKn9613X3/g2jhWJNnY17bi4Bsd9VnKm09UY6WOS3sRQ5X8nA5Rlv3qU4g4oipKc1Eh7IaCBzJd7LR3krG+Pdv1+1k8CuVXuFMYfPD1swDCdQByadQD7lLYbiUc7M8Tszb29FW2O1ZmPoZaIioCIiAiIgIiICIiAiIgIiICieIMeipInyyuDWMFz4nkAOZJ0sucVxTqg4CwcGuIJ2uASL+ipHDNSMSipX1ADniIzvGWwzh72xm3d2TZaUpvmfCNsCt41rzLA6alZDS1LnMjaTeUdkkF+uhtY2soTh7imjpKJkTgwyyOeZZC3VrXOvqbXJ8FYK+jdUYjDGQTHTtknkdbTrXgshZm9TbwUvwdwc6Kijim6tzsz3PGUO9sk5SSNbXXRTPTHXVo5+onSZhV8UdT4hXUsLHCSmjpJXggaZ39hp12NwE4O4Fnio6qKoBzVA6ofrZY2XyuGvMm9v2QtqYdg0cTQGsaLAAWaBoNQPJSDIwBYLH5piJivhGlN4e4GjidFLI58ksdOKdpcezlG7g3kTtvsp+hwRjLEtBLSSwkAlubfKeV/BStlys5tafKWssYxx1FifVuBMLo2uBHLfMT5K20mExzNbKRYuGYa3Ouo1WpMXxnr8Wldu1xMLfugFpP4itm9GFf1lGI3G74HOidf9n2fgfgueMMRkm+/KZtuFi+gtyFh1BSGhaxpa0WBvz71mItkKpNwrd9+w8HcPaHb/AHgsDEOE442PZHBGIpf00bW5Q/a17eSvSJuRpp3R5maW/SauOnBv1BdmA52abiw7rg2+KxuLMCmr6mJjiYaGGKweO0c7dNWnnmsPK63VJECLW0WLPhzCwtsNVpGe8cx6GtuHK6piq5KOolbMH03XQyhuS7WdjIR9oN107lM9Hs5+gxyAWcC7P+01p19698RwLq3xzFmZ0QeGkaENkBDgD5clUqOorMND46WFtbTEuMYDss0RkN3ZgPbHIWst4yd9Zj3Ov8RpuGGQOaHDYgEe9d1FcNmT6NGZmZHkXLL3y3JsPSylVy2jUzCRERQCIiAiIgIiICIiAqrxrxGaaCodH+kjhe9pO1wNPmrSVrrpGiBp63e/UPt4kgWA9VNfIrFDx48QluKMeyQMJik6st6wOHZ/ZdodwVkcMcKzSU1HLDUyU7uo6uTK0G7Q+RzCL7Gzz6q94PgAdBB1naHVRgseA4AhvcVZooQ0AAAACwAFh6Lpt1ERM9kalGlXxHADFQSxwO+tyE9Y/VznDUl5Hf3BRvA3F3XyfR5miKaNuUtOl3DkL79471bsdP1Dxa9xa226ofGnBkk5dNTdiqjDHNDT7bQPYJ+0DsVxZMcZLxkt5heLahsoLklaf4d6XDH9TWxOEkfZcQLPBHJ7Sd1l4900U7GWpo3SP5ZxZo+NyrqtiY5jcFJGZJ5GsbyvuT3NG5Wu8f6Y6ZscjYI5HOLXBjzZoBIIB11sDqtO4vjNXiUxc7rJpL9lrGlwbfkGjbzUViFHNE7JNHJE7ukaWnzF90E5htVZzX7kOv563K2Vw5xRFQ1b3yOIgnYHaC9njn8StO4fNlcO7mprFHPMDbG+Q3vv2Tv6IPpjBeJKaqH1EzXnu2PodVLAr4/wrHHxSNc11i0ghzd9PJb64E6R46gNjqHNZIbZX7NdyFydnINjouoffUajvCF9t9B3lBj4hWMhY6SQ5Wt1J+C60Va2QAt2Oy110pca0roJKOMmeaSzQ2I3ym4IdccwVn9GNFMxjeukzaAhtvebnw2XPmjL3V7fHtaIjXK/vjBFjssGPCI2uzBuqkUXQq4C5REBERAREQEREBERAREQFgS4axz8xAN9CDqD5hZ6WQcBq5REEXxC76q17Xc0eeuo9FxVtDJYX2te7HHwIu34hefEQv1bS0m7+V9Nu7wJWVi8OaI23FnD+E3QV/jHo9o8R7UrSyXlLHYO8jcEOHnqqdB0EU+bt1Uzm9wDQfWy23TyZmtPeAV6WQQ3DPC1NQR5KeMMv7Tt3Ot3uWmP/wCiLitp+7qXW/FqvoFa46YeCX4jCySAXqISQG3tmY6xc3zuAQg+dYSrPw5VWL2usWmN977bGyh8QwOeleGVEMkTzqGuG420tuFa+HOAq6d7B1D443WzSSDKAw72+0bcvFBtPBuBKGsw6n62naHuhb9YzsvDiNwR+a1Xxj0f1eGOL4w6amvcPaCS0f8AMA2t9oBfR+H0jYo2Rt9ljQ0eTdAshzQd9UHy3hfSPWUzcrJnD9l3aA9zhdSkGMYzjB6qMyFjjZzsvVxgHvcLX2X0BJglM52Z0ERd3mNt/ks2KJrRZrQB3AWHoEGssE6PYMLpZpnnraosIz2vlLtA2NviSATvurNw7D1X0a1mtfG4EEG5IOYbnS1/gsnjUkwCNuUOkkaGlxsLtIeDf+Fe9fCGwRuN/qi12+vcT47lBNBcrrGbrsgIiICIiAiIgIiICIiAiIgIiICIuCghMZv18HaIF9hz1G/qFN8lBVE2arYwkaXIbzsASTf09FO3QYOEjK0stbI9zQPAat+Cz1gRdmdw5Obm94NlnoCIiDR/TmP8/R/uX/zLdNB+jZ9xvyWmem8f+IUf7mT+cLc1CPq2fdb8gg90REBERBVOMIRJNTxlxb2i8AfrFmWw8tSrHWQh0bm/sn5KtVsjZMTY25LomAtA2BdfMHeYIVsKDAwSZzomZhZwaAR4jfUKQUbhgyPljvcB2YC2wfrvz1upJAREQEREBERAREQEREBERAREQF1cuHPtuVHT41A3QyC/cLk39ypa9a+ZTqfUMCMNNW11y6/WHMP1bZRb4lWNVelr2iRrsrgMjibN0JcfEr1n4wgZ7Wf8P91nbqcUTra0Y7fSVr7tLHaAB1nX0FnaLMaVT6njyhc0sMjm3HNpHx5Kbw/HYZAzLI0lwBAJOt/NXjNSfaOy30l0XDVytFWlOm3/AHhRfuX/AM4W5aT2G/db8lpnpt/3hRfun/zhbmpPYb91vyQeyIiAurl2XSTbVBUcKL3YhO646u9thcFgDQO/W1/eriqnwvd808uoaXktJAs4O033tdWsoIx1mVIP/qMIv9wiwt39pSYWBilxkc3drxfyN7/ks5hug7IiICIiAiIgIiICIiAiIgLglcF1lrvpI48bTD6PCX9c9t+sZYhjb2PtaE6HRWpSbTqBO8f0VVNS2o7GUPacrjYOaLggn339y1HXY5U0ZArKZ0FzYOB7JtvZwV+6K+IJ6hropQ58bB2ZXXP3QHHVwIv4ggg8lfquijlFpGNeO5zQ4fFc+XpqXn9o5Xrkmvho6j4kgkIPWOPvLgpiOtgdu/8A+P8AZbGPCdH/AMNEPJtvksmDAqdnsxMH8IXm5PxndbdZbx1PDW7YaZ2mSaQnuZZT9Dw3I4MLGNiaC0gvdmdYcgBoLq7RwNGwA8gvQBaYfx2p3edq2zzPhy0IVyFwV6jnaS6ZLvxOlDAXZYiHWF7FzgQD3LdFI67G/dHyWlJuKqGTEZ5HmaF+cxENGYOMZy5iORW1eEMYZVQZ4w4Ma90YzbnJz+KwpktbJNdcQvasRCcRFwSt1C6wsZnLIZHN3DHW89h8Vh1/EcURy3LnDk3X4qDxjGXVMWQRhjS5hJdIAS1pBIsB4Lmnq8VZ1MrxjtLP4Ip3RxPY92YteRmHd7Vvde3uVmuqhS465jOyxtyTcC/eQPhZebuM3t0dTvP3VSevwxbt2t8N1pxWLPE9o3I08xqEwyoEkTHA3uB/Qqpf7RacaSslj5dph+Y0Uhw1j8D2uawgAPdlsNLctVrHU459qzjtCz3XK6NcDqCu62iYmNwoIiKQREQEREBF0lkDQSdAAST3Aala6xzpdpYdIWyTO7wMrfxOUTOkxG2xiVi12JRQtzSyMjHe4gLQ2NdK9bNpG5kDTtk1d+Iqn1tfLMS6WR8hPN7ifgSqzdeKN28RdLdFFmZG2WodYi8TQGi/MOcfyWnJ8RikDn2IGYksfcOBds5rrbnQuGxOtwd8GKMWuT4WXo2NneddtvmtafJH7VVmIXXA+kSelpmNj6gRNs1oIN8xN8uhub3JzKYg6Zpmm0lKwkb5XkelxqtVv0JabObsRyI8/iPGyyqfCutjIbeSzh1YAJeAb3a/W1hpY6rObd3Ke3TbtP01QH9JTTN8QWu/NS9J0tYe+13SMJA9qM/MXWp8I6OZX2MrnQN0NsxzH3clesK4bo6e1mCRwt25NTceB03UQahs/CsSjqGCSIlzDsbEfNZqg8LxRvVtGVxsOQA+C4q+JGs3Y73q0KJ1FFUOPRSc8p7ipRrr7aqR8j1n/np/Cpl/6jv6L6F6JG/5C/fNKT+K35L56qj/AJ6o/wDcS/8AUcvobolP+QH72X+ZBc11cNF2RBozHKHFaGaQmI1VO55cx7dSAdbOG4t5KOpeOKd188b2P1B1Gh8jqvoJwVWxro/oKpxfJTMDzu9nYcT33bufNcmXo8V53rUta5rRwpeH8TU7gLSEm3MBS8WJRH9Ze3+yShHs9a3+O/zWVT9GlKzm8+8rz8n42ZmZh016n7Yj3wOBzOjtzvqPRdKV9PGC2AA3JIZE07n4BWKm4LpGf6Qd945vmpympmRizGtaBsGiyjF+Mv4tPCtupj1DEwNjxC3rG5Xa3b3am3wspNdV2XtUp2VirktO52IiKyBERBh4lXxwRuklcGMba7jsL6KmYr0q0cWjBJMf2G2Hq6y9OmUkYXIRfRzPS6+cpqhwa7U66eqpaZ9NaViY3LbONdLksjXMihbG1wLbvdmPauPLYqnMk0ANj7gqvSZLNzNzG9ySb+nopn/E8o3aQBzbb481ESma8cQznsYd42+i8/ocR5Fv3T/VYrMYaQCWGx2I1+Fl7troTzLfMf3VtRLPcw6vwph1D3DzsV3o8Bc97GNey7nWu4HnsvWN7Hey9p96kMGjd18VhftjYp2wnulaKDgGnh1nd1p5hos33qdpzHGMsUTWgA2yN/tcrjFMQgptZ5Rc/qN1Pla6p+L8fuN20zMjdQHG1/NRxC8Ray3S9hhMzxG0d5sVA4lx1DFpTM6x32nCzf7rX9ZVPncTIXSE95J9AvKDhepkN4GvPgRp6qNzJNO3yvPD/SG6OQmoBLSd49LDyK2Zh2N4dW9lkrHOOticrhfwK1FhfRzWuH1xijFtydfTmrFRdGkQ1mnLrb9WLfHf/wDFMTMJmKzC+1XCg3Y8hRWI47T4cG9bUSOedWsZ2tBvcbD3qlvx+Skr5aUPlfS2blY+QlwJHInceC7cUYHHiGR7ZHQyMBAuw2OaxsbeI71y5eq+PJFbRx9orh3XiWPgPDdHiFRJOx7oWufmMUhbmzbk3Gljqrpw3xrQ07jSNa+MNkLQ8i7XOJ9q42ubLXEPR7Vj2Zo3eRI+CsOGdHkmaNznAZSHWYNXFpB1JWP8ulJteb7j1CZxzxGm5WVTHC4N/JctqWk2vqtf8SVM1HBJKx4icBdouCS47AjmorgPpTfNK2mrWAPcbNlaLAm17FvLbe66ek6n56d2tK5aRWeJbcRQ54jgH6y4HE0HefRdTJMoo6LG4Hf6gHms2OYO9kg+RQeiLgFcoCIiAiIgIiIMHF8MiqYXwzNzRvFnN7+a1Zj/AEHxPBNJO+I8mSDOzv33C3CllGjcvl7FujrEKRvagMjBe7ojn077bhVGWSwLSNbeyd/TkvsuV9hc8lQuMzRTMd11NG/TV5GVwP3gLqO1eLcafOdNLoATpbRZAv36LOxahgbIeoa4M5Z+16EhYGS2x9x2UbW7ZlxlF9te9Wfg/hqeuc7qSG9WW5nZyN9tFWM456Hz0Wx+hxji+oDW3JEZ8N01CNzHCSj6Ndb1FQCTvl1PqVK0/BdBEBdpkPe4/krJURFg+tcI+/Wyh8Sx+ghBzSh5HJvaTtqtNrPVtHTxtvHDHpsMuvqVkQzOcNGW7rbAd1lBzcTgRh8NNYEaOk0JB52VVx7j+qjf1bXNaMuuUag+N+aKzM+2zoaR7tS8D3/10WJV4jTRAiSpAHcNT6BaZqcdmn1dM9w59o2+awnd/wAV0VwTZjbNWE3xnVRzVkkkRLmG1i4WOgWLQ43ND7Ejx7z+ajC7xQLT+NWY1aNsvnnfC94H0kzxECb6xl9SALhWDFeLHzNzQVNm9zey4eYWpMvgvSIlpzDQ9+yxv0eCI8QtXNbfKfxZkkl3vL3/ALT7/C67cNYTM+aOUMf1TSS6RwsDYaBvffvWTw50iR0xAqYoZ2g+0dZGjwuCHLcHDPGFBiDQ2F7SduqcMrh/D/RU7YrxDXe1R/72RbEnwKB+7APJYp4WgPf6oKKvelqXsPYJ9xVzZwrCO/1WXT4HCzZvqg64HVvewZxy3UoF1jYALAWC7oCIiAiIgIiICIiDq5t1WeOKFn0OZ2UXABv5OBVoWDjFAJ4ZISbCRpbe17X52uLomGnHVB5hp/hC6Okad2M97Qrc/gWpG0tO/wA43M/MrGk4NqxtHA7ykI+bFHattT62GMjWFh/hssfDfqHOMJfEH2ztY6wNjf3aq1VfCFX/AMOD92YE+haFHHherbvSTW8Cw/8A2TSGFNRQSC8jXOPeZCfiV50uBUmcHKe+2bmNvcpX/DZWizqeqB/dl3yC82HI4fVzk3FmGJwLjyG211CduuIRveWRRDNNJ+jaNmsG7yPsj81RuN8MFPMyJpu4R3kJOpfuSRy5r6C4N4fNOwyykOqJR9YfsjdsbfALpxjwNTYi36xuSX9WZoGYEaC/2h4KYRMvl4SkbaH5+5ZUVYLdr+qneMuB6mgd9Y3PFfszNHZt+19k+HxVVv71pW8x4ZzWJZTsUb+qHO+HzXoyeR20dvEleEE5btt3KUw2lfUHLExz3DUgBaVnu8yztER4hjCJ53fb3LqaNpFjdx8Vc6Lo7rZNSwRjvebKco+jFo/T1Tfusbr463U9uOOUbt6hrFtI1uzQPPVe8DnAgsuCNBl0Ovi1bgpODcPi1yOlI+2fyUzAYotIoY2eTRf1KTlpEcQmMVp5mVV4N4pxNga0wPqY9hmGVwHg8/mtuYVWiaJsgaW5h7J3BBIIPvCqLq17rXJ8h/QBTvBhvSRnXUv3++6ywmYnw21rhOIiKAREQEREBERAREQEREBcWXKIOLJZcog4DUyrlEHFksuUQcWSy5RB5VNO17S17Q5p3a4XB8wtRcb9EIdeWh7J3MB2P3Dy8luJcEIPjyvoHwvLJGPZI02LXC226uvRDUuZUzWNvqm/Mrd3FXCNNXsyzM7Q9mRuj2+/mPBUPhjo9qsPqpXMbHPG9gax7nZLWcTq2x1seSng2sBle7cknw1+a7NonnlYd7jZSceCVT/bmjhHdDHc/jefyXuzhKAm8nWyn/mSEj8Is34JqE9yvzTQsNnzNLvsMGd3o25WRAx7v0dLK4falIib6EE/BW+loY4haNjWDua0D5LJsnCNzPlVYMHqXbvihB5RtL3fidp8FYcMpBFG2Nt7NFhffTvsskLlQ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55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63842079"/>
              </p:ext>
            </p:extLst>
          </p:nvPr>
        </p:nvGraphicFramePr>
        <p:xfrm>
          <a:off x="3419872" y="1412776"/>
          <a:ext cx="49685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899592" y="1772816"/>
            <a:ext cx="2808312" cy="352839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s-CO" sz="2400" dirty="0"/>
          </a:p>
        </p:txBody>
      </p:sp>
      <p:sp>
        <p:nvSpPr>
          <p:cNvPr id="6" name="5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17340" y="2766816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0000"/>
                </a:solidFill>
              </a:rPr>
              <a:t>AGENCIAS DE GESTIÓN Y COLOCACIÓN DE EMPLEO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35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18813990"/>
              </p:ext>
            </p:extLst>
          </p:nvPr>
        </p:nvGraphicFramePr>
        <p:xfrm>
          <a:off x="3419872" y="1412776"/>
          <a:ext cx="51845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899592" y="1772816"/>
            <a:ext cx="2808312" cy="352839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s-CO" sz="2400" dirty="0"/>
          </a:p>
        </p:txBody>
      </p:sp>
      <p:sp>
        <p:nvSpPr>
          <p:cNvPr id="6" name="5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312151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</a:rPr>
              <a:t>CONVENIOS DE COOPERACIÓN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0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05352" y="98683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OBSERVACIONES A TENER EN CUENTA</a:t>
            </a:r>
            <a:endParaRPr lang="es-C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5548" y="1484784"/>
            <a:ext cx="8848756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Las CCF podrán presentar los proyectos de inversión hasta el </a:t>
            </a:r>
            <a:r>
              <a:rPr lang="es-CO" sz="2000" b="1" u="sng" dirty="0" smtClean="0">
                <a:solidFill>
                  <a:srgbClr val="000000"/>
                </a:solidFill>
              </a:rPr>
              <a:t>30 de noviembre </a:t>
            </a:r>
            <a:r>
              <a:rPr lang="es-CO" sz="2000" dirty="0" smtClean="0">
                <a:solidFill>
                  <a:srgbClr val="000000"/>
                </a:solidFill>
              </a:rPr>
              <a:t>de cada año.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El </a:t>
            </a:r>
            <a:r>
              <a:rPr lang="es-CO" sz="2000" dirty="0">
                <a:solidFill>
                  <a:srgbClr val="000000"/>
                </a:solidFill>
              </a:rPr>
              <a:t>envío de la información debe hacerse físicamente y a través de medio magnético, internet o CD. La información financiera - contable debe ser diligenciada en hoja de cálculo, al igual que los cuadros que se elaboren como base para los proyectos.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La </a:t>
            </a:r>
            <a:r>
              <a:rPr lang="es-CO" sz="2000" dirty="0">
                <a:solidFill>
                  <a:srgbClr val="000000"/>
                </a:solidFill>
              </a:rPr>
              <a:t>solicitud de aprobación y/o presentación, el acta del Consejo Directivo, el certificado del Revisor Fiscal,  los planos, avalúos, certificados de tradición y libertad y demás documentos que deban adjuntarse, deben venir en medio físico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  <a:endParaRPr lang="es-CO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2400" y="1221269"/>
            <a:ext cx="85960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La Caja puede presentar proyectos de inversión que involucren adecuaciones y mejoras a inmuebles no propios siempre y cuando el proyecto garantice la recuperación de esa inversión.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Los </a:t>
            </a:r>
            <a:r>
              <a:rPr lang="es-CO" sz="2000" dirty="0">
                <a:solidFill>
                  <a:srgbClr val="000000"/>
                </a:solidFill>
              </a:rPr>
              <a:t>proyectos o programas que presenten las Cajas y que no se ajusten a las directrices que se establecen en esta circular, no serán atendidos, por lo tanto se devolverán.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Las </a:t>
            </a:r>
            <a:r>
              <a:rPr lang="es-CO" sz="2000" dirty="0">
                <a:solidFill>
                  <a:srgbClr val="000000"/>
                </a:solidFill>
              </a:rPr>
              <a:t>Cajas de Compensación deberán procurar ejecutar el 100% de las inversiones inicialmente programadas, justificando al final del año las razones por las cuales no se cumplió con las metas propuestas.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Todos </a:t>
            </a:r>
            <a:r>
              <a:rPr lang="es-CO" sz="2000" dirty="0">
                <a:solidFill>
                  <a:srgbClr val="000000"/>
                </a:solidFill>
              </a:rPr>
              <a:t>los proyectos deben presentarse con la información general y específica ya detallada, ante el Consejo Directivo de la Caja para su correspondiente aprobación y posterior remisión a la Superintendencia.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93257" y="6453470"/>
            <a:ext cx="7550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/>
              <a:t>GUÍA </a:t>
            </a:r>
            <a:r>
              <a:rPr lang="es-ES" sz="2000" b="1" dirty="0"/>
              <a:t>PARA LA FORMULACIÓN DE </a:t>
            </a:r>
            <a:r>
              <a:rPr lang="es-ES" sz="2000" b="1" dirty="0" smtClean="0"/>
              <a:t>PROYECTOS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1706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96256" y="1000108"/>
            <a:ext cx="81258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SITUACIONES RECURRENTES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246838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Presentación de la solicitud</a:t>
            </a:r>
          </a:p>
        </p:txBody>
      </p:sp>
      <p:sp>
        <p:nvSpPr>
          <p:cNvPr id="6" name="5 Abrir llave"/>
          <p:cNvSpPr/>
          <p:nvPr/>
        </p:nvSpPr>
        <p:spPr>
          <a:xfrm>
            <a:off x="2483768" y="1892322"/>
            <a:ext cx="497255" cy="17281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699791" y="1989297"/>
            <a:ext cx="592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Sin firma del director.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Firmada por el suplente sin justificación de la ausencia principal.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Solicitudes firmadas por los directores de servicios u otros funcionarios.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82581" y="464140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Certificado del revisor fiscal</a:t>
            </a:r>
          </a:p>
        </p:txBody>
      </p:sp>
      <p:sp>
        <p:nvSpPr>
          <p:cNvPr id="9" name="8 Abrir llave"/>
          <p:cNvSpPr/>
          <p:nvPr/>
        </p:nvSpPr>
        <p:spPr>
          <a:xfrm>
            <a:off x="2483768" y="3849314"/>
            <a:ext cx="497255" cy="26515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99791" y="3946289"/>
            <a:ext cx="592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 certifican el origen y disponibilidad de los recursos.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 coincide nombre certificado y aprobado por el consejo.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Lo certificado por el Revisor Fiscal es diferente a lo aprobado por el Consejo Directivo.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Certificado con salvedades</a:t>
            </a:r>
          </a:p>
        </p:txBody>
      </p:sp>
    </p:spTree>
    <p:extLst>
      <p:ext uri="{BB962C8B-B14F-4D97-AF65-F5344CB8AC3E}">
        <p14:creationId xmlns:p14="http://schemas.microsoft.com/office/powerpoint/2010/main" val="4891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09976" y="6396335"/>
            <a:ext cx="5821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SITUACIONES RECURRENTES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190028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Origen de los recursos</a:t>
            </a:r>
          </a:p>
        </p:txBody>
      </p:sp>
      <p:sp>
        <p:nvSpPr>
          <p:cNvPr id="5" name="4 Abrir llave"/>
          <p:cNvSpPr/>
          <p:nvPr/>
        </p:nvSpPr>
        <p:spPr>
          <a:xfrm>
            <a:off x="2483768" y="620688"/>
            <a:ext cx="497255" cy="326707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699791" y="717663"/>
            <a:ext cx="59223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Proyectos </a:t>
            </a:r>
            <a:r>
              <a:rPr lang="es-CO" sz="2000" dirty="0">
                <a:solidFill>
                  <a:srgbClr val="000000"/>
                </a:solidFill>
              </a:rPr>
              <a:t>financiados con recursos del 4% para ejecutar temas de salud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>
                <a:solidFill>
                  <a:srgbClr val="000000"/>
                </a:solidFill>
              </a:rPr>
              <a:t>La destinación producto de la negoción de bienes inmuebles no retornan al origen del servicio que lo </a:t>
            </a:r>
            <a:r>
              <a:rPr lang="es-CO" sz="2000" dirty="0" smtClean="0">
                <a:solidFill>
                  <a:srgbClr val="000000"/>
                </a:solidFill>
              </a:rPr>
              <a:t>causo.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>
                <a:solidFill>
                  <a:srgbClr val="000000"/>
                </a:solidFill>
              </a:rPr>
              <a:t>La destinación de los recursos de excedentes del 55% no se están ejecutando en el período correspondiente y se van acumulando la de varias </a:t>
            </a:r>
            <a:r>
              <a:rPr lang="es-CO" sz="2000" dirty="0" smtClean="0">
                <a:solidFill>
                  <a:srgbClr val="000000"/>
                </a:solidFill>
              </a:rPr>
              <a:t>vigencias, o </a:t>
            </a:r>
            <a:r>
              <a:rPr lang="es-CO" sz="2000" dirty="0">
                <a:solidFill>
                  <a:srgbClr val="000000"/>
                </a:solidFill>
              </a:rPr>
              <a:t>no se aplican en lo dispuesto en la </a:t>
            </a:r>
            <a:r>
              <a:rPr lang="es-CO" sz="2000" dirty="0" smtClean="0">
                <a:solidFill>
                  <a:srgbClr val="000000"/>
                </a:solidFill>
              </a:rPr>
              <a:t>norma.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4077072"/>
            <a:ext cx="838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Presentan </a:t>
            </a:r>
            <a:r>
              <a:rPr lang="es-CO" sz="2000" dirty="0">
                <a:solidFill>
                  <a:srgbClr val="000000"/>
                </a:solidFill>
              </a:rPr>
              <a:t>a</a:t>
            </a:r>
            <a:r>
              <a:rPr lang="es-CO" sz="2000" dirty="0" smtClean="0">
                <a:solidFill>
                  <a:srgbClr val="000000"/>
                </a:solidFill>
              </a:rPr>
              <a:t>ctas del Consejo Directivo donde no se evidencia la aprobación, el valor y la justificación del proyecto.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0" y="5301208"/>
            <a:ext cx="219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Nombre del Proyecto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732394" y="5013176"/>
            <a:ext cx="5908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Nombres diferentes a la ficha y lo aprobado por el Consejo.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Nombre no coincide con el objeto o la descripción del mismo.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2451163" y="4858126"/>
            <a:ext cx="497255" cy="14784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9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09976" y="6396335"/>
            <a:ext cx="5821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SITUACIONES RECURRENTES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052736"/>
            <a:ext cx="8389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Actas del Consejo Directivo donde no se evidencia la aprobación, el valor y la justificación del proyecto.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En la descripción del proyecto no está definiendo lo que se va a realizar en el proyecto, se asimila con el problema y la justificación.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La justificación no responde a la identificación de la problemática.</a:t>
            </a:r>
          </a:p>
          <a:p>
            <a:pPr algn="just"/>
            <a:endParaRPr lang="es-CO" sz="2000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En la cobertura no presentan cifras exactas de la población que se beneficia, ni las categorías.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No existe una planeación de los tiempos de ejecución del proyecto, se establece el tiempo por formalismo. No anexan el cronograma detallado del proyecto.</a:t>
            </a:r>
          </a:p>
        </p:txBody>
      </p:sp>
    </p:spTree>
    <p:extLst>
      <p:ext uri="{BB962C8B-B14F-4D97-AF65-F5344CB8AC3E}">
        <p14:creationId xmlns:p14="http://schemas.microsoft.com/office/powerpoint/2010/main" val="19804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844824"/>
            <a:ext cx="219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Estudio de mercado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32394" y="1207786"/>
            <a:ext cx="5908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 </a:t>
            </a:r>
            <a:r>
              <a:rPr lang="es-CO" sz="2000" dirty="0">
                <a:solidFill>
                  <a:srgbClr val="000000"/>
                </a:solidFill>
              </a:rPr>
              <a:t>corresponde al municipio en el cual se desarrollará el proyecto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>
                <a:solidFill>
                  <a:srgbClr val="000000"/>
                </a:solidFill>
              </a:rPr>
              <a:t>Estudio de mercado realizado a una muestra muy pequeña y direccionando la respuesta. 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>
                <a:solidFill>
                  <a:srgbClr val="000000"/>
                </a:solidFill>
              </a:rPr>
              <a:t>No se presenta los resultados del estudio realizado. 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endParaRPr 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451163" y="1052736"/>
            <a:ext cx="497255" cy="23042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09976" y="6396335"/>
            <a:ext cx="5821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SITUACIONES RECURRENTES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4017258"/>
            <a:ext cx="219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Estudio financiero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732394" y="3669992"/>
            <a:ext cx="5908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 </a:t>
            </a:r>
            <a:r>
              <a:rPr lang="es-CO" sz="2000" dirty="0">
                <a:solidFill>
                  <a:srgbClr val="000000"/>
                </a:solidFill>
              </a:rPr>
              <a:t>existen (no hay flujos financieros, estados de P y G, no hay indicadores, tiempo de recuperación)</a:t>
            </a:r>
          </a:p>
          <a:p>
            <a:pPr marL="342900" lvl="0" indent="-342900" algn="just">
              <a:buSzPct val="60000"/>
              <a:buFont typeface="Wingdings" pitchFamily="2" charset="2"/>
              <a:buChar char="Ø"/>
            </a:pPr>
            <a:r>
              <a:rPr lang="es-CO" sz="2000" dirty="0">
                <a:solidFill>
                  <a:srgbClr val="000000"/>
                </a:solidFill>
              </a:rPr>
              <a:t>No hay estudios </a:t>
            </a:r>
            <a:r>
              <a:rPr lang="es-CO" sz="2000" dirty="0" smtClean="0">
                <a:solidFill>
                  <a:srgbClr val="000000"/>
                </a:solidFill>
              </a:rPr>
              <a:t>proyectados.</a:t>
            </a:r>
          </a:p>
        </p:txBody>
      </p:sp>
      <p:sp>
        <p:nvSpPr>
          <p:cNvPr id="9" name="8 Abrir llave"/>
          <p:cNvSpPr/>
          <p:nvPr/>
        </p:nvSpPr>
        <p:spPr>
          <a:xfrm>
            <a:off x="2451163" y="3573016"/>
            <a:ext cx="497255" cy="15841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5403988"/>
            <a:ext cx="838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En el tiempo de recuperación generalmente especifican que no aplica.</a:t>
            </a:r>
          </a:p>
        </p:txBody>
      </p:sp>
    </p:spTree>
    <p:extLst>
      <p:ext uri="{BB962C8B-B14F-4D97-AF65-F5344CB8AC3E}">
        <p14:creationId xmlns:p14="http://schemas.microsoft.com/office/powerpoint/2010/main" val="10354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brir llave"/>
          <p:cNvSpPr/>
          <p:nvPr/>
        </p:nvSpPr>
        <p:spPr>
          <a:xfrm>
            <a:off x="1961710" y="908720"/>
            <a:ext cx="324036" cy="54876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144016" y="3348281"/>
            <a:ext cx="181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</a:rPr>
              <a:t>Proyectos de construcción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09976" y="6396335"/>
            <a:ext cx="5821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SITUACIONES RECURRENTES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33574" y="838740"/>
            <a:ext cx="66148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Definen el valor del proyecto, pero no presentan presupuesto detallado de obra.</a:t>
            </a: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Los planos arquitectónicos son muy generales, ni siquiera se evidencian las medidas.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 presentan licencia de construcción o remiten radicado de la misma.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 adjuntan un cronograma detallado del proyecto, solo enumeran las actividades básica sin tiempos.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Ninguno de los proyectos ha presentado Plan de Manejo Ambiental, a menos de que se realice requerimiento.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Presentan certificado del uso del suelo que no se encuentra vigente.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No definen tarifas, ni remiten el estudio de operación y mantenimiento.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Proyectos de construcción entregados sin realizar estudios ni diseños.</a:t>
            </a:r>
          </a:p>
        </p:txBody>
      </p:sp>
    </p:spTree>
    <p:extLst>
      <p:ext uri="{BB962C8B-B14F-4D97-AF65-F5344CB8AC3E}">
        <p14:creationId xmlns:p14="http://schemas.microsoft.com/office/powerpoint/2010/main" val="23014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brir llave"/>
          <p:cNvSpPr/>
          <p:nvPr/>
        </p:nvSpPr>
        <p:spPr>
          <a:xfrm>
            <a:off x="2357402" y="1196751"/>
            <a:ext cx="324036" cy="8640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143692" y="1352962"/>
            <a:ext cx="2195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Avalúo comercial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09976" y="6396335"/>
            <a:ext cx="5821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SITUACIONES RECURRENTES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ct val="60000"/>
              <a:buFont typeface="Wingdings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</a:rPr>
              <a:t>Sin firma.</a:t>
            </a:r>
          </a:p>
          <a:p>
            <a:pPr marL="342900" indent="-342900" algn="just">
              <a:buSzPct val="60000"/>
              <a:buFont typeface="Wingdings" pitchFamily="2" charset="2"/>
              <a:buChar char="Ø"/>
            </a:pPr>
            <a:r>
              <a:rPr lang="es-CO" sz="2000" dirty="0">
                <a:solidFill>
                  <a:srgbClr val="000000"/>
                </a:solidFill>
              </a:rPr>
              <a:t>No </a:t>
            </a:r>
            <a:r>
              <a:rPr lang="es-CO" sz="2000" dirty="0" smtClean="0">
                <a:solidFill>
                  <a:srgbClr val="000000"/>
                </a:solidFill>
              </a:rPr>
              <a:t>realizan un método </a:t>
            </a:r>
            <a:r>
              <a:rPr lang="es-CO" sz="2000" dirty="0">
                <a:solidFill>
                  <a:srgbClr val="000000"/>
                </a:solidFill>
              </a:rPr>
              <a:t>valuatorio para determinar el valor </a:t>
            </a:r>
            <a:r>
              <a:rPr lang="es-CO" sz="2000" dirty="0" smtClean="0">
                <a:solidFill>
                  <a:srgbClr val="000000"/>
                </a:solidFill>
              </a:rPr>
              <a:t>del inmueble</a:t>
            </a:r>
            <a:r>
              <a:rPr lang="es-CO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9512" y="2276872"/>
            <a:ext cx="8389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En proyectos de negociación de bienes inmuebles presentan avalúo comercial, certificado de libertad y tradición, escritura pública en los cuales el área es diferente.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9512" y="3573016"/>
            <a:ext cx="838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Proyectos de gran valor presentados en dos hojas.</a:t>
            </a:r>
          </a:p>
        </p:txBody>
      </p:sp>
      <p:pic>
        <p:nvPicPr>
          <p:cNvPr id="12" name="Picture 2" descr="http://us.cdn4.123rf.com/168nwm/limbi007/limbi0071201/limbi007120100031/12038018-personaje-de-dibujos-animados-de-orange-en-el-sillon-con-el-signo-de-interrogac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r="16197"/>
          <a:stretch/>
        </p:blipFill>
        <p:spPr bwMode="auto">
          <a:xfrm>
            <a:off x="3563888" y="4077072"/>
            <a:ext cx="1512168" cy="21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180528" y="836712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ESQUEMA GENERAL DE LA PLANEACIÓN</a:t>
            </a:r>
            <a:endParaRPr lang="es-CO" sz="2800" b="1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431898" y="2503587"/>
            <a:ext cx="2408335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PLAN DE DESARROLLO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312218" y="2494637"/>
            <a:ext cx="2408335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PLAN ESTRATÉGICO CCF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088459" y="2492896"/>
            <a:ext cx="2408335" cy="68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POLÍTICA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1898" y="5590980"/>
            <a:ext cx="8064896" cy="817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925369" y="3417602"/>
            <a:ext cx="2679079" cy="493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EJES ESTRATÉGICOS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077690" y="4160484"/>
            <a:ext cx="2408335" cy="467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PROGRAMAS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20530" y="4870901"/>
            <a:ext cx="2408335" cy="46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PROYECTOS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11" name="10 Conector recto de flecha"/>
          <p:cNvCxnSpPr>
            <a:stCxn id="4" idx="2"/>
          </p:cNvCxnSpPr>
          <p:nvPr/>
        </p:nvCxnSpPr>
        <p:spPr>
          <a:xfrm>
            <a:off x="1636066" y="3184273"/>
            <a:ext cx="0" cy="24067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7" idx="0"/>
          </p:cNvCxnSpPr>
          <p:nvPr/>
        </p:nvCxnSpPr>
        <p:spPr>
          <a:xfrm>
            <a:off x="4464346" y="3184273"/>
            <a:ext cx="0" cy="240670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308303" y="3937635"/>
            <a:ext cx="1" cy="2114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7324695" y="4650298"/>
            <a:ext cx="1" cy="2114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7324696" y="5379536"/>
            <a:ext cx="1" cy="2114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423866" y="5602014"/>
            <a:ext cx="249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O" dirty="0" smtClean="0">
                <a:solidFill>
                  <a:srgbClr val="000000"/>
                </a:solidFill>
              </a:rPr>
              <a:t>Coherencia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>
                <a:solidFill>
                  <a:srgbClr val="000000"/>
                </a:solidFill>
              </a:rPr>
              <a:t>Pertinencia de los componentes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743908" y="5832847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0000"/>
                </a:solidFill>
              </a:rPr>
              <a:t>Viabilidad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119014" y="5867980"/>
            <a:ext cx="205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0000"/>
                </a:solidFill>
              </a:rPr>
              <a:t>Seguimiento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32" name="31 Conector recto de flecha"/>
          <p:cNvCxnSpPr>
            <a:endCxn id="5" idx="1"/>
          </p:cNvCxnSpPr>
          <p:nvPr/>
        </p:nvCxnSpPr>
        <p:spPr>
          <a:xfrm flipV="1">
            <a:off x="2840233" y="2834980"/>
            <a:ext cx="471985" cy="895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5" idx="3"/>
          </p:cNvCxnSpPr>
          <p:nvPr/>
        </p:nvCxnSpPr>
        <p:spPr>
          <a:xfrm>
            <a:off x="5720553" y="2834980"/>
            <a:ext cx="419549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5324151" y="6007447"/>
            <a:ext cx="471985" cy="895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3019388" y="6029516"/>
            <a:ext cx="471985" cy="895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7249293" y="3198907"/>
            <a:ext cx="1" cy="2114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 redondeado"/>
          <p:cNvSpPr/>
          <p:nvPr/>
        </p:nvSpPr>
        <p:spPr>
          <a:xfrm>
            <a:off x="3312218" y="1628800"/>
            <a:ext cx="240833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NORMATIVIDAD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1631968" y="2276872"/>
            <a:ext cx="0" cy="24134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1631968" y="2276872"/>
            <a:ext cx="561732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>
            <a:off x="7242943" y="2276872"/>
            <a:ext cx="6351" cy="24134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33" idx="2"/>
          </p:cNvCxnSpPr>
          <p:nvPr/>
        </p:nvCxnSpPr>
        <p:spPr>
          <a:xfrm flipH="1">
            <a:off x="4516385" y="2060848"/>
            <a:ext cx="1" cy="43378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brir llave"/>
          <p:cNvSpPr/>
          <p:nvPr/>
        </p:nvSpPr>
        <p:spPr>
          <a:xfrm>
            <a:off x="1961710" y="908720"/>
            <a:ext cx="324036" cy="54876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309976" y="6396335"/>
            <a:ext cx="5821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SITUACIONES RECURRENTES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33574" y="838740"/>
            <a:ext cx="66148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No se están presentando los programas de FONIÑEZ, en la actual vigencia solo se presentaron 20 programas. Si bien son programas en ejecución cada año hay destinación de recursos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Se viene atendiendo el mismo colegio desde el inicio del programa. Se ha institucionalizado el programa y cuáles son las evaluaciones frente a necesidades reales  </a:t>
            </a:r>
            <a:endParaRPr lang="es-CO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Se está dirigiendo recursos para diagnósticos en calidad, trabajo con docentes, poblaciones de grados 12 y 13, niños desescolarizados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El objetivo del programa de Jornada Escolar es la población de niños trabajadores, no se está focalizando esta población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852" y="3284984"/>
            <a:ext cx="2195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Programa FONIÑEZ</a:t>
            </a:r>
          </a:p>
        </p:txBody>
      </p:sp>
    </p:spTree>
    <p:extLst>
      <p:ext uri="{BB962C8B-B14F-4D97-AF65-F5344CB8AC3E}">
        <p14:creationId xmlns:p14="http://schemas.microsoft.com/office/powerpoint/2010/main" val="16828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brir llave"/>
          <p:cNvSpPr/>
          <p:nvPr/>
        </p:nvSpPr>
        <p:spPr>
          <a:xfrm>
            <a:off x="1961710" y="908721"/>
            <a:ext cx="324036" cy="47525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309976" y="6396335"/>
            <a:ext cx="5821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SITUACIONES RECURRENTES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33574" y="838740"/>
            <a:ext cx="6614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No es claro el tiempo de ejecución en los colegios por modalidades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Se mencionan convenios y no se adjuntan o en algunos casos se piensan establecer los convenios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Se menciona trabajo con padres de familia, más no se especifican las actividades. Ni los costos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No se está dando cumplimiento a las circulares </a:t>
            </a:r>
            <a:r>
              <a:rPr lang="es-CO" sz="2000" dirty="0" smtClean="0">
                <a:solidFill>
                  <a:srgbClr val="000000"/>
                </a:solidFill>
              </a:rPr>
              <a:t>y </a:t>
            </a:r>
            <a:r>
              <a:rPr lang="es-CO" sz="2000" dirty="0">
                <a:solidFill>
                  <a:srgbClr val="000000"/>
                </a:solidFill>
              </a:rPr>
              <a:t>normatividad vigente</a:t>
            </a:r>
            <a:r>
              <a:rPr lang="es-CO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O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Se están desarrollando convenios con las Secretarías que responde a los intereses de esta desconociendo la norma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5868" y="2924944"/>
            <a:ext cx="2195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Programa FONIÑEZ</a:t>
            </a:r>
          </a:p>
        </p:txBody>
      </p:sp>
    </p:spTree>
    <p:extLst>
      <p:ext uri="{BB962C8B-B14F-4D97-AF65-F5344CB8AC3E}">
        <p14:creationId xmlns:p14="http://schemas.microsoft.com/office/powerpoint/2010/main" val="36158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96255" y="3140968"/>
            <a:ext cx="81258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6600"/>
                </a:solidFill>
              </a:rPr>
              <a:t>emarroquinp@ssf.gov.co</a:t>
            </a:r>
            <a:endParaRPr lang="es-ES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96255" y="3140968"/>
            <a:ext cx="81258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/>
              <a:t>GRACIAS</a:t>
            </a:r>
            <a:endParaRPr lang="es-ES" sz="7200" b="1" dirty="0"/>
          </a:p>
        </p:txBody>
      </p:sp>
    </p:spTree>
    <p:extLst>
      <p:ext uri="{BB962C8B-B14F-4D97-AF65-F5344CB8AC3E}">
        <p14:creationId xmlns:p14="http://schemas.microsoft.com/office/powerpoint/2010/main" val="38196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600" y="986837"/>
            <a:ext cx="91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NACIONAL DE DESARROLLO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674" y="1628800"/>
            <a:ext cx="892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0000"/>
                </a:solidFill>
              </a:rPr>
              <a:t>1. COMPETIVIDAD </a:t>
            </a:r>
            <a:r>
              <a:rPr lang="es-CO" sz="2400" b="1" dirty="0">
                <a:solidFill>
                  <a:srgbClr val="000000"/>
                </a:solidFill>
              </a:rPr>
              <a:t>Y CRECIMIENTO DE LA </a:t>
            </a:r>
            <a:r>
              <a:rPr lang="es-CO" sz="2400" b="1" dirty="0" smtClean="0">
                <a:solidFill>
                  <a:srgbClr val="000000"/>
                </a:solidFill>
              </a:rPr>
              <a:t>PRODUCTIVIDAD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-96420" y="2619978"/>
            <a:ext cx="2781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0000"/>
                </a:solidFill>
              </a:rPr>
              <a:t>FORMALIZACIÓN  LABORAL Y EMPRESARIAL</a:t>
            </a:r>
            <a:endParaRPr lang="es-CO" dirty="0" smtClean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3768" y="2276872"/>
            <a:ext cx="6182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Mecanismos y estímulos para la formalización </a:t>
            </a:r>
            <a:r>
              <a:rPr lang="es-CO" sz="2000" dirty="0" smtClean="0">
                <a:solidFill>
                  <a:srgbClr val="000000"/>
                </a:solidFill>
              </a:rPr>
              <a:t>laboral.</a:t>
            </a:r>
            <a:endParaRPr lang="es-CO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</a:rPr>
              <a:t>Focalización de servicios e incentivos a la </a:t>
            </a:r>
            <a:r>
              <a:rPr lang="es-CO" sz="2000" dirty="0" smtClean="0">
                <a:solidFill>
                  <a:srgbClr val="000000"/>
                </a:solidFill>
              </a:rPr>
              <a:t>formalización.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</a:rPr>
              <a:t>Sistema </a:t>
            </a:r>
            <a:r>
              <a:rPr lang="es-CO" sz="2000" dirty="0">
                <a:solidFill>
                  <a:srgbClr val="000000"/>
                </a:solidFill>
              </a:rPr>
              <a:t>de protección al </a:t>
            </a:r>
            <a:r>
              <a:rPr lang="es-CO" sz="2000" dirty="0" smtClean="0">
                <a:solidFill>
                  <a:srgbClr val="000000"/>
                </a:solidFill>
              </a:rPr>
              <a:t>cesante.</a:t>
            </a:r>
          </a:p>
        </p:txBody>
      </p:sp>
      <p:sp>
        <p:nvSpPr>
          <p:cNvPr id="8" name="7 Abrir llave"/>
          <p:cNvSpPr/>
          <p:nvPr/>
        </p:nvSpPr>
        <p:spPr>
          <a:xfrm>
            <a:off x="2342544" y="2234481"/>
            <a:ext cx="353467" cy="16985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107504" y="414908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000000"/>
                </a:solidFill>
              </a:rPr>
              <a:t>2. LOCOMOTORA </a:t>
            </a:r>
            <a:r>
              <a:rPr lang="es-CO" sz="2400" b="1" dirty="0">
                <a:solidFill>
                  <a:srgbClr val="000000"/>
                </a:solidFill>
              </a:rPr>
              <a:t>DEL CRECIMIENTO Y LA GENERACIÓN DE EMPLEO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1284" y="5108991"/>
            <a:ext cx="8785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CO" sz="2400" dirty="0">
                <a:solidFill>
                  <a:srgbClr val="000000"/>
                </a:solidFill>
              </a:rPr>
              <a:t>Lineamientos y acciones estratégicas</a:t>
            </a:r>
            <a:endParaRPr lang="es-CO" sz="160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s-CO" sz="2400" dirty="0">
                <a:solidFill>
                  <a:srgbClr val="000000"/>
                </a:solidFill>
              </a:rPr>
              <a:t>Fortalecimiento de la oferta de vivienda (ampliación de cobertura, aumento de recursos del FOVIS).</a:t>
            </a:r>
            <a:endParaRPr lang="es-CO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485" y="130185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</a:rPr>
              <a:t>3</a:t>
            </a:r>
            <a:r>
              <a:rPr lang="es-CO" sz="2400" b="1" dirty="0" smtClean="0">
                <a:solidFill>
                  <a:srgbClr val="000000"/>
                </a:solidFill>
              </a:rPr>
              <a:t>. </a:t>
            </a:r>
            <a:r>
              <a:rPr lang="es-CO" sz="2400" b="1" dirty="0">
                <a:solidFill>
                  <a:srgbClr val="000000"/>
                </a:solidFill>
              </a:rPr>
              <a:t>IGUALDAD DE OPORTUNIDADES PARA LA PROSPERIDAD SOCIAL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276" y="2481277"/>
            <a:ext cx="87852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dirty="0">
                <a:solidFill>
                  <a:srgbClr val="000000"/>
                </a:solidFill>
              </a:rPr>
              <a:t>Política Integral de Desarrollo y Protección </a:t>
            </a:r>
            <a:r>
              <a:rPr lang="es-CO" sz="2400" dirty="0" smtClean="0">
                <a:solidFill>
                  <a:srgbClr val="000000"/>
                </a:solidFill>
              </a:rPr>
              <a:t>Social.</a:t>
            </a:r>
          </a:p>
          <a:p>
            <a:pPr lvl="0"/>
            <a:endParaRPr lang="es-CO" sz="24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000000"/>
                </a:solidFill>
              </a:rPr>
              <a:t>Lineamientos </a:t>
            </a:r>
            <a:r>
              <a:rPr lang="es-CO" sz="2400" dirty="0">
                <a:solidFill>
                  <a:srgbClr val="000000"/>
                </a:solidFill>
              </a:rPr>
              <a:t>y acciones </a:t>
            </a:r>
            <a:r>
              <a:rPr lang="es-CO" sz="2400" dirty="0" smtClean="0">
                <a:solidFill>
                  <a:srgbClr val="000000"/>
                </a:solidFill>
              </a:rPr>
              <a:t>estratégicas: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CO" sz="2400" dirty="0">
              <a:solidFill>
                <a:srgbClr val="000000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s-CO" sz="2400" dirty="0">
                <a:solidFill>
                  <a:srgbClr val="000000"/>
                </a:solidFill>
              </a:rPr>
              <a:t>Prevención y erradicación del Trabajo </a:t>
            </a:r>
            <a:r>
              <a:rPr lang="es-CO" sz="2400" dirty="0" smtClean="0">
                <a:solidFill>
                  <a:srgbClr val="000000"/>
                </a:solidFill>
              </a:rPr>
              <a:t>Infantil.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s-CO" sz="2400" dirty="0" smtClean="0">
                <a:solidFill>
                  <a:srgbClr val="000000"/>
                </a:solidFill>
              </a:rPr>
              <a:t>Uso del Tiempo libre.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s-CO" sz="2400" dirty="0" smtClean="0">
                <a:solidFill>
                  <a:srgbClr val="000000"/>
                </a:solidFill>
              </a:rPr>
              <a:t>Fomento </a:t>
            </a:r>
            <a:r>
              <a:rPr lang="es-CO" sz="2400" dirty="0">
                <a:solidFill>
                  <a:srgbClr val="000000"/>
                </a:solidFill>
              </a:rPr>
              <a:t>de procesos de formación artística y de creación </a:t>
            </a:r>
            <a:r>
              <a:rPr lang="es-CO" sz="2400" dirty="0" smtClean="0">
                <a:solidFill>
                  <a:srgbClr val="000000"/>
                </a:solidFill>
              </a:rPr>
              <a:t>cultural.</a:t>
            </a:r>
            <a:endParaRPr lang="es-CO" sz="2400" dirty="0">
              <a:solidFill>
                <a:srgbClr val="000000"/>
              </a:solidFill>
            </a:endParaRPr>
          </a:p>
          <a:p>
            <a:r>
              <a:rPr lang="es-CO" dirty="0"/>
              <a:t> </a:t>
            </a:r>
            <a:endParaRPr lang="es-CO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6396335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PLAN NACIONAL DE DESARROLLO</a:t>
            </a:r>
            <a:endParaRPr lang="es-CO" b="1" dirty="0" smtClean="0"/>
          </a:p>
        </p:txBody>
      </p:sp>
    </p:spTree>
    <p:extLst>
      <p:ext uri="{BB962C8B-B14F-4D97-AF65-F5344CB8AC3E}">
        <p14:creationId xmlns:p14="http://schemas.microsoft.com/office/powerpoint/2010/main" val="10697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294" t="35071" r="50628" b="24721"/>
          <a:stretch>
            <a:fillRect/>
          </a:stretch>
        </p:blipFill>
        <p:spPr bwMode="auto">
          <a:xfrm>
            <a:off x="2691922" y="561038"/>
            <a:ext cx="3667110" cy="275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6386" y="3221065"/>
            <a:ext cx="8927976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800" dirty="0" smtClean="0">
                <a:solidFill>
                  <a:schemeClr val="bg2">
                    <a:lumMod val="50000"/>
                  </a:schemeClr>
                </a:solidFill>
              </a:rPr>
              <a:t>“…Es Importante que los recursos que Ustedes manejan, se dirijan sobre todo, a </a:t>
            </a:r>
            <a:r>
              <a:rPr lang="es-CO" sz="3200" b="1" dirty="0" smtClean="0">
                <a:solidFill>
                  <a:schemeClr val="bg2">
                    <a:lumMod val="50000"/>
                  </a:schemeClr>
                </a:solidFill>
              </a:rPr>
              <a:t>Obras y Programas Sociales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2800" dirty="0" smtClean="0">
                <a:solidFill>
                  <a:schemeClr val="bg2">
                    <a:lumMod val="50000"/>
                  </a:schemeClr>
                </a:solidFill>
              </a:rPr>
              <a:t>para los trabajadores con menos ingresos, al tiempo que eviten las inversiones excesivas en </a:t>
            </a:r>
            <a:r>
              <a:rPr lang="es-CO" sz="3200" b="1" dirty="0" smtClean="0">
                <a:solidFill>
                  <a:schemeClr val="bg2">
                    <a:lumMod val="50000"/>
                  </a:schemeClr>
                </a:solidFill>
              </a:rPr>
              <a:t>Activos Fijos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r>
              <a:rPr lang="es-CO" sz="28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es-CO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taformaproyecta.org/sites/default/files/metodologia/img_desc/200810281419050.proyectos.jpg?1351159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4" y="4740422"/>
            <a:ext cx="2411436" cy="1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53705" y="1181830"/>
            <a:ext cx="7090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10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PROYECTOS</a:t>
            </a:r>
            <a:r>
              <a:rPr lang="es-ES" sz="4000" b="1" cap="none" spc="10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DE INVERSIÓN</a:t>
            </a:r>
            <a:endParaRPr lang="es-ES" sz="4000" b="1" cap="none" spc="100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7072" y="292803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</a:rPr>
              <a:t>ANTES</a:t>
            </a:r>
          </a:p>
          <a:p>
            <a:pPr algn="ctr"/>
            <a:r>
              <a:rPr lang="es-CO" sz="2400" dirty="0" smtClean="0">
                <a:solidFill>
                  <a:srgbClr val="000000"/>
                </a:solidFill>
              </a:rPr>
              <a:t>Circular No 7 /2010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860032" y="292580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</a:rPr>
              <a:t>AHORA</a:t>
            </a:r>
          </a:p>
          <a:p>
            <a:pPr algn="ctr"/>
            <a:r>
              <a:rPr lang="es-CO" sz="2400" dirty="0" smtClean="0">
                <a:solidFill>
                  <a:srgbClr val="000000"/>
                </a:solidFill>
              </a:rPr>
              <a:t>Decreto 2595/2012, Artículo 12</a:t>
            </a:r>
            <a:endParaRPr lang="es-CO" sz="2400" dirty="0">
              <a:solidFill>
                <a:srgbClr val="00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483768" y="2250837"/>
            <a:ext cx="0" cy="53009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79512" y="4398203"/>
            <a:ext cx="204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0000"/>
                </a:solidFill>
              </a:rPr>
              <a:t>Autorización previa</a:t>
            </a:r>
            <a:endParaRPr lang="es-CO" dirty="0" smtClean="0">
              <a:solidFill>
                <a:srgbClr val="0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31415" y="4386255"/>
            <a:ext cx="226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0000"/>
                </a:solidFill>
              </a:rPr>
              <a:t>Autorización general</a:t>
            </a:r>
            <a:endParaRPr lang="es-CO" dirty="0" smtClean="0">
              <a:solidFill>
                <a:srgbClr val="000000"/>
              </a:solidFill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1199689" y="3790985"/>
            <a:ext cx="1261599" cy="46320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2461288" y="3790985"/>
            <a:ext cx="1301717" cy="4512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6938187" y="4124243"/>
            <a:ext cx="1" cy="53083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5652120" y="470942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rgbClr val="000000"/>
                </a:solidFill>
              </a:rPr>
              <a:t>TODOS LOS PROYECTOS SON DE AUTORIZACIÓN PREVIA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53" name="52 Conector recto"/>
          <p:cNvCxnSpPr/>
          <p:nvPr/>
        </p:nvCxnSpPr>
        <p:spPr>
          <a:xfrm flipV="1">
            <a:off x="4598906" y="1844824"/>
            <a:ext cx="1" cy="39734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2461288" y="2250837"/>
            <a:ext cx="4282721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>
            <a:off x="6732240" y="2242166"/>
            <a:ext cx="0" cy="53009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2" y="1844824"/>
            <a:ext cx="3750271" cy="16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373859"/>
            <a:ext cx="4434209" cy="277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9502" y="1091533"/>
            <a:ext cx="48525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dirty="0" smtClean="0"/>
              <a:t>PROYECTOS ENTREGADOS </a:t>
            </a:r>
            <a:endParaRPr lang="es-ES" sz="2800" b="1" dirty="0"/>
          </a:p>
        </p:txBody>
      </p:sp>
      <p:sp>
        <p:nvSpPr>
          <p:cNvPr id="9" name="8 Rectángulo"/>
          <p:cNvSpPr/>
          <p:nvPr/>
        </p:nvSpPr>
        <p:spPr>
          <a:xfrm>
            <a:off x="467544" y="4077072"/>
            <a:ext cx="53788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dirty="0" smtClean="0"/>
              <a:t>VALOR DE LOS PROYECTOS</a:t>
            </a:r>
            <a:endParaRPr lang="es-ES" sz="2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49190"/>
            <a:ext cx="4682128" cy="217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4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64" y="3480318"/>
            <a:ext cx="972814" cy="9975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142844" y="4467286"/>
            <a:ext cx="1332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00000"/>
                </a:solidFill>
              </a:rPr>
              <a:t>CDI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468561" y="3737683"/>
            <a:ext cx="165547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Delegada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527220" y="3757778"/>
            <a:ext cx="223224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Análisis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780844" y="2164066"/>
            <a:ext cx="1441075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Concepto jurídico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783803" y="4605506"/>
            <a:ext cx="207556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es-CO" dirty="0" smtClean="0"/>
              <a:t>Requerimiento</a:t>
            </a:r>
            <a:endParaRPr lang="es-CO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101657" y="5343017"/>
            <a:ext cx="82773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CCF</a:t>
            </a:r>
          </a:p>
        </p:txBody>
      </p:sp>
      <p:cxnSp>
        <p:nvCxnSpPr>
          <p:cNvPr id="31" name="30 Conector recto de flecha"/>
          <p:cNvCxnSpPr>
            <a:endCxn id="14" idx="1"/>
          </p:cNvCxnSpPr>
          <p:nvPr/>
        </p:nvCxnSpPr>
        <p:spPr>
          <a:xfrm>
            <a:off x="1114952" y="3937738"/>
            <a:ext cx="353609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3124039" y="3969490"/>
            <a:ext cx="353609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7170 Conector recto de flecha"/>
          <p:cNvCxnSpPr/>
          <p:nvPr/>
        </p:nvCxnSpPr>
        <p:spPr>
          <a:xfrm flipV="1">
            <a:off x="3579712" y="2871953"/>
            <a:ext cx="0" cy="88582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7172 Conector recto de flecha"/>
          <p:cNvCxnSpPr/>
          <p:nvPr/>
        </p:nvCxnSpPr>
        <p:spPr>
          <a:xfrm>
            <a:off x="3779245" y="2871953"/>
            <a:ext cx="0" cy="86573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7190 Conector recto de flecha"/>
          <p:cNvCxnSpPr>
            <a:endCxn id="26" idx="3"/>
          </p:cNvCxnSpPr>
          <p:nvPr/>
        </p:nvCxnSpPr>
        <p:spPr>
          <a:xfrm flipH="1" flipV="1">
            <a:off x="1929396" y="5543072"/>
            <a:ext cx="1879522" cy="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7" name="7196 Conector recto de flecha"/>
          <p:cNvCxnSpPr/>
          <p:nvPr/>
        </p:nvCxnSpPr>
        <p:spPr>
          <a:xfrm flipV="1">
            <a:off x="682904" y="4780581"/>
            <a:ext cx="0" cy="76249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515552" y="3757778"/>
            <a:ext cx="223224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Oficina Jurídica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6515551" y="4693882"/>
            <a:ext cx="236636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Asesor Despacho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6309429" y="5699485"/>
            <a:ext cx="2572487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Despacho Superintendente  Resolución firmada</a:t>
            </a:r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7667680" y="4157888"/>
            <a:ext cx="0" cy="53599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7667680" y="5109141"/>
            <a:ext cx="0" cy="58825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6166872" y="2730454"/>
            <a:ext cx="0" cy="12072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Rectángulo"/>
          <p:cNvSpPr/>
          <p:nvPr/>
        </p:nvSpPr>
        <p:spPr>
          <a:xfrm>
            <a:off x="0" y="1065898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EVALUACIÓN DE PROYECTOS </a:t>
            </a:r>
          </a:p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-SSF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6505651" y="2222623"/>
            <a:ext cx="2376265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Concepto técnico y Proyecto de Resolución</a:t>
            </a:r>
          </a:p>
        </p:txBody>
      </p:sp>
      <p:cxnSp>
        <p:nvCxnSpPr>
          <p:cNvPr id="101" name="100 Conector recto de flecha"/>
          <p:cNvCxnSpPr/>
          <p:nvPr/>
        </p:nvCxnSpPr>
        <p:spPr>
          <a:xfrm>
            <a:off x="6166872" y="2730454"/>
            <a:ext cx="353609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7667680" y="3247625"/>
            <a:ext cx="0" cy="53599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4451102" y="2151872"/>
            <a:ext cx="1441075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0000"/>
                </a:solidFill>
              </a:rPr>
              <a:t>Concepto financiero</a:t>
            </a:r>
          </a:p>
        </p:txBody>
      </p:sp>
      <p:cxnSp>
        <p:nvCxnSpPr>
          <p:cNvPr id="39" name="38 Conector recto de flecha"/>
          <p:cNvCxnSpPr/>
          <p:nvPr/>
        </p:nvCxnSpPr>
        <p:spPr>
          <a:xfrm flipH="1" flipV="1">
            <a:off x="5076759" y="2859758"/>
            <a:ext cx="7562" cy="89802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5291416" y="2859758"/>
            <a:ext cx="0" cy="87792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3779248" y="2894046"/>
            <a:ext cx="170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rgbClr val="000000"/>
                </a:solidFill>
              </a:rPr>
              <a:t>Si se requiere</a:t>
            </a:r>
            <a:endParaRPr lang="es-CO" sz="1400" dirty="0">
              <a:solidFill>
                <a:srgbClr val="000000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759468" y="3937738"/>
            <a:ext cx="40740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5005873" y="4599342"/>
            <a:ext cx="88630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es-CO" dirty="0" smtClean="0"/>
              <a:t>Visita</a:t>
            </a:r>
            <a:endParaRPr lang="es-CO" dirty="0"/>
          </a:p>
        </p:txBody>
      </p:sp>
      <p:cxnSp>
        <p:nvCxnSpPr>
          <p:cNvPr id="63" name="62 Conector recto de flecha"/>
          <p:cNvCxnSpPr/>
          <p:nvPr/>
        </p:nvCxnSpPr>
        <p:spPr>
          <a:xfrm flipH="1">
            <a:off x="3779244" y="4157888"/>
            <a:ext cx="4" cy="44761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5435432" y="4157888"/>
            <a:ext cx="317" cy="44145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stCxn id="17" idx="2"/>
          </p:cNvCxnSpPr>
          <p:nvPr/>
        </p:nvCxnSpPr>
        <p:spPr>
          <a:xfrm flipH="1">
            <a:off x="3808918" y="5005616"/>
            <a:ext cx="12668" cy="5374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682904" y="5543072"/>
            <a:ext cx="40740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4089795" y="4378615"/>
            <a:ext cx="170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rgbClr val="000000"/>
                </a:solidFill>
              </a:rPr>
              <a:t>Si se requiere</a:t>
            </a:r>
            <a:endParaRPr lang="es-CO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Power Point Junio 2012">
  <a:themeElements>
    <a:clrScheme name="Personalizado 9">
      <a:dk1>
        <a:srgbClr val="898E56"/>
      </a:dk1>
      <a:lt1>
        <a:sysClr val="window" lastClr="FFFFFF"/>
      </a:lt1>
      <a:dk2>
        <a:srgbClr val="676A55"/>
      </a:dk2>
      <a:lt2>
        <a:srgbClr val="EAEBDE"/>
      </a:lt2>
      <a:accent1>
        <a:srgbClr val="EEEDB4"/>
      </a:accent1>
      <a:accent2>
        <a:srgbClr val="FFFFFF"/>
      </a:accent2>
      <a:accent3>
        <a:srgbClr val="A8CDD7"/>
      </a:accent3>
      <a:accent4>
        <a:srgbClr val="C0BEAF"/>
      </a:accent4>
      <a:accent5>
        <a:srgbClr val="AAA826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 Point Junio 2012</Template>
  <TotalTime>3371</TotalTime>
  <Words>2052</Words>
  <Application>Microsoft Office PowerPoint</Application>
  <PresentationFormat>Presentación en pantalla (4:3)</PresentationFormat>
  <Paragraphs>303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Plantilla Power Point Junio 2012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Gaviria Marin</dc:creator>
  <cp:lastModifiedBy>Usuario</cp:lastModifiedBy>
  <cp:revision>180</cp:revision>
  <cp:lastPrinted>2012-03-28T21:29:23Z</cp:lastPrinted>
  <dcterms:created xsi:type="dcterms:W3CDTF">2013-02-22T16:05:48Z</dcterms:created>
  <dcterms:modified xsi:type="dcterms:W3CDTF">2013-11-29T20:03:41Z</dcterms:modified>
</cp:coreProperties>
</file>