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7"/>
  </p:notesMasterIdLst>
  <p:handoutMasterIdLst>
    <p:handoutMasterId r:id="rId18"/>
  </p:handoutMasterIdLst>
  <p:sldIdLst>
    <p:sldId id="270" r:id="rId3"/>
    <p:sldId id="457" r:id="rId4"/>
    <p:sldId id="418" r:id="rId5"/>
    <p:sldId id="435" r:id="rId6"/>
    <p:sldId id="437" r:id="rId7"/>
    <p:sldId id="438" r:id="rId8"/>
    <p:sldId id="443" r:id="rId9"/>
    <p:sldId id="444" r:id="rId10"/>
    <p:sldId id="454" r:id="rId11"/>
    <p:sldId id="445" r:id="rId12"/>
    <p:sldId id="455" r:id="rId13"/>
    <p:sldId id="446" r:id="rId14"/>
    <p:sldId id="456" r:id="rId15"/>
    <p:sldId id="401" r:id="rId16"/>
  </p:sldIdLst>
  <p:sldSz cx="9144000" cy="6858000" type="screen4x3"/>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99FF"/>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Estilo medio 1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Estilo medio 1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97122" autoAdjust="0"/>
  </p:normalViewPr>
  <p:slideViewPr>
    <p:cSldViewPr>
      <p:cViewPr>
        <p:scale>
          <a:sx n="75" d="100"/>
          <a:sy n="75" d="100"/>
        </p:scale>
        <p:origin x="-1608" y="-31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1D11E2-5BD9-4B75-B37D-A0939AB57D35}" type="doc">
      <dgm:prSet loTypeId="urn:microsoft.com/office/officeart/2005/8/layout/vList2" loCatId="list" qsTypeId="urn:microsoft.com/office/officeart/2005/8/quickstyle/3d2" qsCatId="3D" csTypeId="urn:microsoft.com/office/officeart/2005/8/colors/accent2_1" csCatId="accent2" phldr="1"/>
      <dgm:spPr/>
      <dgm:t>
        <a:bodyPr/>
        <a:lstStyle/>
        <a:p>
          <a:endParaRPr lang="es-CO"/>
        </a:p>
      </dgm:t>
    </dgm:pt>
    <dgm:pt modelId="{88D63C52-FA1C-4257-B6CB-7E389E871B1C}">
      <dgm:prSet phldrT="[Texto]" custT="1"/>
      <dgm:spPr>
        <a:noFill/>
      </dgm:spPr>
      <dgm:t>
        <a:bodyPr/>
        <a:lstStyle/>
        <a:p>
          <a:r>
            <a:rPr lang="es-CO" sz="2800" b="1" dirty="0" smtClean="0">
              <a:latin typeface="Arial Narrow" pitchFamily="34" charset="0"/>
              <a:cs typeface="Arial" pitchFamily="34" charset="0"/>
            </a:rPr>
            <a:t>1. Ruta del cesante - MPC</a:t>
          </a:r>
          <a:endParaRPr lang="es-CO" sz="2800" b="1" dirty="0">
            <a:latin typeface="Arial Narrow" pitchFamily="34" charset="0"/>
            <a:cs typeface="Arial" pitchFamily="34" charset="0"/>
          </a:endParaRPr>
        </a:p>
      </dgm:t>
    </dgm:pt>
    <dgm:pt modelId="{45CF5DF7-3E53-4E9C-A4A6-9EDEB63975B6}" type="parTrans" cxnId="{B0F5FC78-7F11-4CC8-A96A-1AD0668226E7}">
      <dgm:prSet/>
      <dgm:spPr/>
      <dgm:t>
        <a:bodyPr/>
        <a:lstStyle/>
        <a:p>
          <a:endParaRPr lang="es-CO" sz="2000">
            <a:latin typeface="Arial Narrow" pitchFamily="34" charset="0"/>
            <a:cs typeface="Arial" pitchFamily="34" charset="0"/>
          </a:endParaRPr>
        </a:p>
      </dgm:t>
    </dgm:pt>
    <dgm:pt modelId="{B7FB8433-1932-4BF1-BE39-91A66B3A3810}" type="sibTrans" cxnId="{B0F5FC78-7F11-4CC8-A96A-1AD0668226E7}">
      <dgm:prSet/>
      <dgm:spPr/>
      <dgm:t>
        <a:bodyPr/>
        <a:lstStyle/>
        <a:p>
          <a:endParaRPr lang="es-CO" sz="2000">
            <a:latin typeface="Arial Narrow" pitchFamily="34" charset="0"/>
            <a:cs typeface="Arial" pitchFamily="34" charset="0"/>
          </a:endParaRPr>
        </a:p>
      </dgm:t>
    </dgm:pt>
    <dgm:pt modelId="{E9704C8D-E1FE-458D-971D-8C9FE1F1BCF9}">
      <dgm:prSet custT="1"/>
      <dgm:spPr>
        <a:noFill/>
      </dgm:spPr>
      <dgm:t>
        <a:bodyPr/>
        <a:lstStyle/>
        <a:p>
          <a:r>
            <a:rPr lang="es-CO" sz="2800" b="1" dirty="0" smtClean="0">
              <a:latin typeface="Arial Narrow" pitchFamily="34" charset="0"/>
              <a:cs typeface="Arial" pitchFamily="34" charset="0"/>
            </a:rPr>
            <a:t>3. Prestaciones económicas reconocidas a población cesante</a:t>
          </a:r>
        </a:p>
      </dgm:t>
    </dgm:pt>
    <dgm:pt modelId="{E8148C24-31DF-4465-8E07-9E4C6FBD6D89}" type="parTrans" cxnId="{B476241A-6D93-4A03-BFF2-F077BCDBDE4C}">
      <dgm:prSet/>
      <dgm:spPr/>
      <dgm:t>
        <a:bodyPr/>
        <a:lstStyle/>
        <a:p>
          <a:endParaRPr lang="es-MX">
            <a:latin typeface="Arial Narrow" pitchFamily="34" charset="0"/>
          </a:endParaRPr>
        </a:p>
      </dgm:t>
    </dgm:pt>
    <dgm:pt modelId="{BC39346F-BFCB-4383-9D9B-DCFC2151A6BD}" type="sibTrans" cxnId="{B476241A-6D93-4A03-BFF2-F077BCDBDE4C}">
      <dgm:prSet/>
      <dgm:spPr/>
      <dgm:t>
        <a:bodyPr/>
        <a:lstStyle/>
        <a:p>
          <a:endParaRPr lang="es-MX">
            <a:latin typeface="Arial Narrow" pitchFamily="34" charset="0"/>
          </a:endParaRPr>
        </a:p>
      </dgm:t>
    </dgm:pt>
    <dgm:pt modelId="{661AE13F-EC9A-40E5-BFA5-01128A5CF8EE}">
      <dgm:prSet custT="1"/>
      <dgm:spPr>
        <a:noFill/>
      </dgm:spPr>
      <dgm:t>
        <a:bodyPr/>
        <a:lstStyle/>
        <a:p>
          <a:r>
            <a:rPr lang="es-CO" sz="2800" b="1" dirty="0" smtClean="0">
              <a:latin typeface="Arial Narrow" pitchFamily="34" charset="0"/>
              <a:cs typeface="Arial" pitchFamily="34" charset="0"/>
            </a:rPr>
            <a:t>4. Capacitación para la reinserción laboral</a:t>
          </a:r>
        </a:p>
      </dgm:t>
    </dgm:pt>
    <dgm:pt modelId="{8492F3FA-C60A-44E6-BCFA-CAC4D1AA41FB}" type="parTrans" cxnId="{8F50757E-0087-4E10-A615-462C1E24A5B5}">
      <dgm:prSet/>
      <dgm:spPr/>
      <dgm:t>
        <a:bodyPr/>
        <a:lstStyle/>
        <a:p>
          <a:endParaRPr lang="es-CO"/>
        </a:p>
      </dgm:t>
    </dgm:pt>
    <dgm:pt modelId="{65C9140A-DB52-439C-9958-610AFE3B0322}" type="sibTrans" cxnId="{8F50757E-0087-4E10-A615-462C1E24A5B5}">
      <dgm:prSet/>
      <dgm:spPr/>
      <dgm:t>
        <a:bodyPr/>
        <a:lstStyle/>
        <a:p>
          <a:endParaRPr lang="es-CO"/>
        </a:p>
      </dgm:t>
    </dgm:pt>
    <dgm:pt modelId="{A53E5DB6-73A0-4193-B01D-CEFD12D2E656}">
      <dgm:prSet custT="1"/>
      <dgm:spPr>
        <a:noFill/>
      </dgm:spPr>
      <dgm:t>
        <a:bodyPr/>
        <a:lstStyle/>
        <a:p>
          <a:r>
            <a:rPr lang="es-CO" sz="2800" b="1" dirty="0" smtClean="0">
              <a:latin typeface="Arial Narrow" pitchFamily="34" charset="0"/>
              <a:cs typeface="Arial" pitchFamily="34" charset="0"/>
            </a:rPr>
            <a:t>2. Servicio Público de Empleo</a:t>
          </a:r>
        </a:p>
      </dgm:t>
    </dgm:pt>
    <dgm:pt modelId="{8AB5B6A9-1781-4DA9-A06B-A918A375C9A3}" type="parTrans" cxnId="{B16C57F0-56B3-4139-A788-5689C6507003}">
      <dgm:prSet/>
      <dgm:spPr/>
      <dgm:t>
        <a:bodyPr/>
        <a:lstStyle/>
        <a:p>
          <a:endParaRPr lang="es-CO"/>
        </a:p>
      </dgm:t>
    </dgm:pt>
    <dgm:pt modelId="{C1197328-9FD6-427C-B665-6D661A754446}" type="sibTrans" cxnId="{B16C57F0-56B3-4139-A788-5689C6507003}">
      <dgm:prSet/>
      <dgm:spPr/>
      <dgm:t>
        <a:bodyPr/>
        <a:lstStyle/>
        <a:p>
          <a:endParaRPr lang="es-CO"/>
        </a:p>
      </dgm:t>
    </dgm:pt>
    <dgm:pt modelId="{0B7A053A-EB66-4FDF-B55A-CEDE37EBEE62}" type="pres">
      <dgm:prSet presAssocID="{3D1D11E2-5BD9-4B75-B37D-A0939AB57D35}" presName="linear" presStyleCnt="0">
        <dgm:presLayoutVars>
          <dgm:animLvl val="lvl"/>
          <dgm:resizeHandles val="exact"/>
        </dgm:presLayoutVars>
      </dgm:prSet>
      <dgm:spPr/>
      <dgm:t>
        <a:bodyPr/>
        <a:lstStyle/>
        <a:p>
          <a:endParaRPr lang="es-CO"/>
        </a:p>
      </dgm:t>
    </dgm:pt>
    <dgm:pt modelId="{0F19640D-D858-4A27-A60E-5E63B109930C}" type="pres">
      <dgm:prSet presAssocID="{88D63C52-FA1C-4257-B6CB-7E389E871B1C}" presName="parentText" presStyleLbl="node1" presStyleIdx="0" presStyleCnt="4" custLinFactY="-46377" custLinFactNeighborX="164" custLinFactNeighborY="-100000">
        <dgm:presLayoutVars>
          <dgm:chMax val="0"/>
          <dgm:bulletEnabled val="1"/>
        </dgm:presLayoutVars>
      </dgm:prSet>
      <dgm:spPr/>
      <dgm:t>
        <a:bodyPr/>
        <a:lstStyle/>
        <a:p>
          <a:endParaRPr lang="es-CO"/>
        </a:p>
      </dgm:t>
    </dgm:pt>
    <dgm:pt modelId="{25017246-3B08-4260-B3A2-291DE2546F80}" type="pres">
      <dgm:prSet presAssocID="{B7FB8433-1932-4BF1-BE39-91A66B3A3810}" presName="spacer" presStyleCnt="0"/>
      <dgm:spPr/>
    </dgm:pt>
    <dgm:pt modelId="{B0727B06-4009-4075-AF52-7B9D67E49D5A}" type="pres">
      <dgm:prSet presAssocID="{A53E5DB6-73A0-4193-B01D-CEFD12D2E656}" presName="parentText" presStyleLbl="node1" presStyleIdx="1" presStyleCnt="4" custLinFactY="-10760" custLinFactNeighborX="-1196" custLinFactNeighborY="-100000">
        <dgm:presLayoutVars>
          <dgm:chMax val="0"/>
          <dgm:bulletEnabled val="1"/>
        </dgm:presLayoutVars>
      </dgm:prSet>
      <dgm:spPr/>
      <dgm:t>
        <a:bodyPr/>
        <a:lstStyle/>
        <a:p>
          <a:endParaRPr lang="es-CO"/>
        </a:p>
      </dgm:t>
    </dgm:pt>
    <dgm:pt modelId="{1A5A9B3B-4018-41B9-AA58-2707C4BF1017}" type="pres">
      <dgm:prSet presAssocID="{C1197328-9FD6-427C-B665-6D661A754446}" presName="spacer" presStyleCnt="0"/>
      <dgm:spPr/>
    </dgm:pt>
    <dgm:pt modelId="{5A9F8836-19AD-4B8A-B6A6-4E94B360D21A}" type="pres">
      <dgm:prSet presAssocID="{E9704C8D-E1FE-458D-971D-8C9FE1F1BCF9}" presName="parentText" presStyleLbl="node1" presStyleIdx="2" presStyleCnt="4" custLinFactY="-24450" custLinFactNeighborY="-100000">
        <dgm:presLayoutVars>
          <dgm:chMax val="0"/>
          <dgm:bulletEnabled val="1"/>
        </dgm:presLayoutVars>
      </dgm:prSet>
      <dgm:spPr/>
      <dgm:t>
        <a:bodyPr/>
        <a:lstStyle/>
        <a:p>
          <a:endParaRPr lang="es-MX"/>
        </a:p>
      </dgm:t>
    </dgm:pt>
    <dgm:pt modelId="{49ED223A-C745-4476-9B9A-9DB2436C0635}" type="pres">
      <dgm:prSet presAssocID="{BC39346F-BFCB-4383-9D9B-DCFC2151A6BD}" presName="spacer" presStyleCnt="0"/>
      <dgm:spPr/>
    </dgm:pt>
    <dgm:pt modelId="{1B9B53F0-BC4D-4620-BF67-EA4A2D4FA5BB}" type="pres">
      <dgm:prSet presAssocID="{661AE13F-EC9A-40E5-BFA5-01128A5CF8EE}" presName="parentText" presStyleLbl="node1" presStyleIdx="3" presStyleCnt="4" custLinFactY="-21479" custLinFactNeighborY="-100000">
        <dgm:presLayoutVars>
          <dgm:chMax val="0"/>
          <dgm:bulletEnabled val="1"/>
        </dgm:presLayoutVars>
      </dgm:prSet>
      <dgm:spPr/>
      <dgm:t>
        <a:bodyPr/>
        <a:lstStyle/>
        <a:p>
          <a:endParaRPr lang="es-CO"/>
        </a:p>
      </dgm:t>
    </dgm:pt>
  </dgm:ptLst>
  <dgm:cxnLst>
    <dgm:cxn modelId="{B0F5FC78-7F11-4CC8-A96A-1AD0668226E7}" srcId="{3D1D11E2-5BD9-4B75-B37D-A0939AB57D35}" destId="{88D63C52-FA1C-4257-B6CB-7E389E871B1C}" srcOrd="0" destOrd="0" parTransId="{45CF5DF7-3E53-4E9C-A4A6-9EDEB63975B6}" sibTransId="{B7FB8433-1932-4BF1-BE39-91A66B3A3810}"/>
    <dgm:cxn modelId="{8F50757E-0087-4E10-A615-462C1E24A5B5}" srcId="{3D1D11E2-5BD9-4B75-B37D-A0939AB57D35}" destId="{661AE13F-EC9A-40E5-BFA5-01128A5CF8EE}" srcOrd="3" destOrd="0" parTransId="{8492F3FA-C60A-44E6-BCFA-CAC4D1AA41FB}" sibTransId="{65C9140A-DB52-439C-9958-610AFE3B0322}"/>
    <dgm:cxn modelId="{62280C3D-160D-4276-BDF7-D960C115E16E}" type="presOf" srcId="{661AE13F-EC9A-40E5-BFA5-01128A5CF8EE}" destId="{1B9B53F0-BC4D-4620-BF67-EA4A2D4FA5BB}" srcOrd="0" destOrd="0" presId="urn:microsoft.com/office/officeart/2005/8/layout/vList2"/>
    <dgm:cxn modelId="{08184F8F-4756-4C62-ADA4-E35C3E7F0289}" type="presOf" srcId="{A53E5DB6-73A0-4193-B01D-CEFD12D2E656}" destId="{B0727B06-4009-4075-AF52-7B9D67E49D5A}" srcOrd="0" destOrd="0" presId="urn:microsoft.com/office/officeart/2005/8/layout/vList2"/>
    <dgm:cxn modelId="{B476241A-6D93-4A03-BFF2-F077BCDBDE4C}" srcId="{3D1D11E2-5BD9-4B75-B37D-A0939AB57D35}" destId="{E9704C8D-E1FE-458D-971D-8C9FE1F1BCF9}" srcOrd="2" destOrd="0" parTransId="{E8148C24-31DF-4465-8E07-9E4C6FBD6D89}" sibTransId="{BC39346F-BFCB-4383-9D9B-DCFC2151A6BD}"/>
    <dgm:cxn modelId="{4B77DFF5-0400-4BCE-AD81-F7B7C07AE4D8}" type="presOf" srcId="{88D63C52-FA1C-4257-B6CB-7E389E871B1C}" destId="{0F19640D-D858-4A27-A60E-5E63B109930C}" srcOrd="0" destOrd="0" presId="urn:microsoft.com/office/officeart/2005/8/layout/vList2"/>
    <dgm:cxn modelId="{A21E027F-962C-4115-9BA5-029450DD4D85}" type="presOf" srcId="{3D1D11E2-5BD9-4B75-B37D-A0939AB57D35}" destId="{0B7A053A-EB66-4FDF-B55A-CEDE37EBEE62}" srcOrd="0" destOrd="0" presId="urn:microsoft.com/office/officeart/2005/8/layout/vList2"/>
    <dgm:cxn modelId="{B16C57F0-56B3-4139-A788-5689C6507003}" srcId="{3D1D11E2-5BD9-4B75-B37D-A0939AB57D35}" destId="{A53E5DB6-73A0-4193-B01D-CEFD12D2E656}" srcOrd="1" destOrd="0" parTransId="{8AB5B6A9-1781-4DA9-A06B-A918A375C9A3}" sibTransId="{C1197328-9FD6-427C-B665-6D661A754446}"/>
    <dgm:cxn modelId="{72C22BDA-64D2-499C-BED8-50AD8E7B4070}" type="presOf" srcId="{E9704C8D-E1FE-458D-971D-8C9FE1F1BCF9}" destId="{5A9F8836-19AD-4B8A-B6A6-4E94B360D21A}" srcOrd="0" destOrd="0" presId="urn:microsoft.com/office/officeart/2005/8/layout/vList2"/>
    <dgm:cxn modelId="{B3D3EAAA-A397-4D64-96D1-5319F29DE0CC}" type="presParOf" srcId="{0B7A053A-EB66-4FDF-B55A-CEDE37EBEE62}" destId="{0F19640D-D858-4A27-A60E-5E63B109930C}" srcOrd="0" destOrd="0" presId="urn:microsoft.com/office/officeart/2005/8/layout/vList2"/>
    <dgm:cxn modelId="{5F8267C9-2600-4219-BD96-E59F64FA6FBB}" type="presParOf" srcId="{0B7A053A-EB66-4FDF-B55A-CEDE37EBEE62}" destId="{25017246-3B08-4260-B3A2-291DE2546F80}" srcOrd="1" destOrd="0" presId="urn:microsoft.com/office/officeart/2005/8/layout/vList2"/>
    <dgm:cxn modelId="{3C905466-0A9C-43F7-8A81-65B4A34D5DD7}" type="presParOf" srcId="{0B7A053A-EB66-4FDF-B55A-CEDE37EBEE62}" destId="{B0727B06-4009-4075-AF52-7B9D67E49D5A}" srcOrd="2" destOrd="0" presId="urn:microsoft.com/office/officeart/2005/8/layout/vList2"/>
    <dgm:cxn modelId="{D83CC925-49B9-4453-A83B-5D3D03ADE029}" type="presParOf" srcId="{0B7A053A-EB66-4FDF-B55A-CEDE37EBEE62}" destId="{1A5A9B3B-4018-41B9-AA58-2707C4BF1017}" srcOrd="3" destOrd="0" presId="urn:microsoft.com/office/officeart/2005/8/layout/vList2"/>
    <dgm:cxn modelId="{6E661A7F-4C00-4959-A64F-BC70D0940F6D}" type="presParOf" srcId="{0B7A053A-EB66-4FDF-B55A-CEDE37EBEE62}" destId="{5A9F8836-19AD-4B8A-B6A6-4E94B360D21A}" srcOrd="4" destOrd="0" presId="urn:microsoft.com/office/officeart/2005/8/layout/vList2"/>
    <dgm:cxn modelId="{993B0C11-DC70-4A61-9577-D6858476879B}" type="presParOf" srcId="{0B7A053A-EB66-4FDF-B55A-CEDE37EBEE62}" destId="{49ED223A-C745-4476-9B9A-9DB2436C0635}" srcOrd="5" destOrd="0" presId="urn:microsoft.com/office/officeart/2005/8/layout/vList2"/>
    <dgm:cxn modelId="{570C1BE3-E642-4C30-8D7E-8E8D67E97F87}" type="presParOf" srcId="{0B7A053A-EB66-4FDF-B55A-CEDE37EBEE62}" destId="{1B9B53F0-BC4D-4620-BF67-EA4A2D4FA5B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19640D-D858-4A27-A60E-5E63B109930C}">
      <dsp:nvSpPr>
        <dsp:cNvPr id="0" name=""/>
        <dsp:cNvSpPr/>
      </dsp:nvSpPr>
      <dsp:spPr>
        <a:xfrm>
          <a:off x="0" y="0"/>
          <a:ext cx="9073007" cy="1085760"/>
        </a:xfrm>
        <a:prstGeom prst="roundRect">
          <a:avLst/>
        </a:prstGeom>
        <a:no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CO" sz="2800" b="1" kern="1200" dirty="0" smtClean="0">
              <a:latin typeface="Arial Narrow" pitchFamily="34" charset="0"/>
              <a:cs typeface="Arial" pitchFamily="34" charset="0"/>
            </a:rPr>
            <a:t>1. Ruta del cesante - MPC</a:t>
          </a:r>
          <a:endParaRPr lang="es-CO" sz="2800" b="1" kern="1200" dirty="0">
            <a:latin typeface="Arial Narrow" pitchFamily="34" charset="0"/>
            <a:cs typeface="Arial" pitchFamily="34" charset="0"/>
          </a:endParaRPr>
        </a:p>
      </dsp:txBody>
      <dsp:txXfrm>
        <a:off x="53002" y="53002"/>
        <a:ext cx="8967003" cy="979756"/>
      </dsp:txXfrm>
    </dsp:sp>
    <dsp:sp modelId="{B0727B06-4009-4075-AF52-7B9D67E49D5A}">
      <dsp:nvSpPr>
        <dsp:cNvPr id="0" name=""/>
        <dsp:cNvSpPr/>
      </dsp:nvSpPr>
      <dsp:spPr>
        <a:xfrm>
          <a:off x="0" y="1008117"/>
          <a:ext cx="9073007" cy="1085760"/>
        </a:xfrm>
        <a:prstGeom prst="roundRect">
          <a:avLst/>
        </a:prstGeom>
        <a:no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CO" sz="2800" b="1" kern="1200" dirty="0" smtClean="0">
              <a:latin typeface="Arial Narrow" pitchFamily="34" charset="0"/>
              <a:cs typeface="Arial" pitchFamily="34" charset="0"/>
            </a:rPr>
            <a:t>2. Servicio Público de Empleo</a:t>
          </a:r>
        </a:p>
      </dsp:txBody>
      <dsp:txXfrm>
        <a:off x="53002" y="1061119"/>
        <a:ext cx="8967003" cy="979756"/>
      </dsp:txXfrm>
    </dsp:sp>
    <dsp:sp modelId="{5A9F8836-19AD-4B8A-B6A6-4E94B360D21A}">
      <dsp:nvSpPr>
        <dsp:cNvPr id="0" name=""/>
        <dsp:cNvSpPr/>
      </dsp:nvSpPr>
      <dsp:spPr>
        <a:xfrm>
          <a:off x="0" y="2112277"/>
          <a:ext cx="9073007" cy="1085760"/>
        </a:xfrm>
        <a:prstGeom prst="roundRect">
          <a:avLst/>
        </a:prstGeom>
        <a:no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CO" sz="2800" b="1" kern="1200" dirty="0" smtClean="0">
              <a:latin typeface="Arial Narrow" pitchFamily="34" charset="0"/>
              <a:cs typeface="Arial" pitchFamily="34" charset="0"/>
            </a:rPr>
            <a:t>3. Prestaciones económicas reconocidas a población cesante</a:t>
          </a:r>
        </a:p>
      </dsp:txBody>
      <dsp:txXfrm>
        <a:off x="53002" y="2165279"/>
        <a:ext cx="8967003" cy="979756"/>
      </dsp:txXfrm>
    </dsp:sp>
    <dsp:sp modelId="{1B9B53F0-BC4D-4620-BF67-EA4A2D4FA5BB}">
      <dsp:nvSpPr>
        <dsp:cNvPr id="0" name=""/>
        <dsp:cNvSpPr/>
      </dsp:nvSpPr>
      <dsp:spPr>
        <a:xfrm>
          <a:off x="0" y="3397335"/>
          <a:ext cx="9073007" cy="1085760"/>
        </a:xfrm>
        <a:prstGeom prst="roundRect">
          <a:avLst/>
        </a:prstGeom>
        <a:no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s-CO" sz="2800" b="1" kern="1200" dirty="0" smtClean="0">
              <a:latin typeface="Arial Narrow" pitchFamily="34" charset="0"/>
              <a:cs typeface="Arial" pitchFamily="34" charset="0"/>
            </a:rPr>
            <a:t>4. Capacitación para la reinserción laboral</a:t>
          </a:r>
        </a:p>
      </dsp:txBody>
      <dsp:txXfrm>
        <a:off x="53002" y="3450337"/>
        <a:ext cx="8967003" cy="97975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C0E5F54-C711-4CF8-A37B-F93E38AAD6A3}" type="datetimeFigureOut">
              <a:rPr lang="es-CO" smtClean="0"/>
              <a:pPr/>
              <a:t>26/11/2013</a:t>
            </a:fld>
            <a:endParaRPr lang="es-CO"/>
          </a:p>
        </p:txBody>
      </p:sp>
      <p:sp>
        <p:nvSpPr>
          <p:cNvPr id="4" name="3 Marcador de pie de página"/>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2BB739B-6CA8-4B30-B162-6702379E1796}" type="slidenum">
              <a:rPr lang="es-CO" smtClean="0"/>
              <a:pPr/>
              <a:t>‹Nº›</a:t>
            </a:fld>
            <a:endParaRPr lang="es-CO"/>
          </a:p>
        </p:txBody>
      </p:sp>
    </p:spTree>
    <p:extLst>
      <p:ext uri="{BB962C8B-B14F-4D97-AF65-F5344CB8AC3E}">
        <p14:creationId xmlns:p14="http://schemas.microsoft.com/office/powerpoint/2010/main" val="33383726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CO"/>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0466F89-1504-4D78-BC38-086FE59DFD8F}" type="datetimeFigureOut">
              <a:rPr lang="es-CO" smtClean="0"/>
              <a:pPr/>
              <a:t>26/11/2013</a:t>
            </a:fld>
            <a:endParaRPr lang="es-CO"/>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CO"/>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8EFA52A-D13A-462F-967A-D2EC80D9F09F}" type="slidenum">
              <a:rPr lang="es-CO" smtClean="0"/>
              <a:pPr/>
              <a:t>‹Nº›</a:t>
            </a:fld>
            <a:endParaRPr lang="es-CO"/>
          </a:p>
        </p:txBody>
      </p:sp>
    </p:spTree>
    <p:extLst>
      <p:ext uri="{BB962C8B-B14F-4D97-AF65-F5344CB8AC3E}">
        <p14:creationId xmlns:p14="http://schemas.microsoft.com/office/powerpoint/2010/main" val="1658931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15E8CC83-6FB6-4DC8-AE6E-2D650E379E00}" type="datetimeFigureOut">
              <a:rPr lang="es-CO" smtClean="0"/>
              <a:pPr/>
              <a:t>26/11/2013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C30D75D-482D-4BBA-B311-28BE24310B91}" type="slidenum">
              <a:rPr lang="es-CO" smtClean="0"/>
              <a:pPr/>
              <a:t>‹Nº›</a:t>
            </a:fld>
            <a:endParaRPr lang="es-CO"/>
          </a:p>
        </p:txBody>
      </p:sp>
    </p:spTree>
    <p:extLst>
      <p:ext uri="{BB962C8B-B14F-4D97-AF65-F5344CB8AC3E}">
        <p14:creationId xmlns:p14="http://schemas.microsoft.com/office/powerpoint/2010/main" val="42329882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E8CC83-6FB6-4DC8-AE6E-2D650E379E00}" type="datetimeFigureOut">
              <a:rPr lang="es-CO" smtClean="0"/>
              <a:pPr/>
              <a:t>26/11/2013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C30D75D-482D-4BBA-B311-28BE24310B91}" type="slidenum">
              <a:rPr lang="es-CO" smtClean="0"/>
              <a:pPr/>
              <a:t>‹Nº›</a:t>
            </a:fld>
            <a:endParaRPr lang="es-CO"/>
          </a:p>
        </p:txBody>
      </p:sp>
    </p:spTree>
    <p:extLst>
      <p:ext uri="{BB962C8B-B14F-4D97-AF65-F5344CB8AC3E}">
        <p14:creationId xmlns:p14="http://schemas.microsoft.com/office/powerpoint/2010/main" val="35865723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5E8CC83-6FB6-4DC8-AE6E-2D650E379E00}" type="datetimeFigureOut">
              <a:rPr lang="es-CO" smtClean="0"/>
              <a:pPr/>
              <a:t>26/11/2013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C30D75D-482D-4BBA-B311-28BE24310B91}" type="slidenum">
              <a:rPr lang="es-CO" smtClean="0"/>
              <a:pPr/>
              <a:t>‹Nº›</a:t>
            </a:fld>
            <a:endParaRPr lang="es-CO"/>
          </a:p>
        </p:txBody>
      </p:sp>
    </p:spTree>
    <p:extLst>
      <p:ext uri="{BB962C8B-B14F-4D97-AF65-F5344CB8AC3E}">
        <p14:creationId xmlns:p14="http://schemas.microsoft.com/office/powerpoint/2010/main" val="41395359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5E8CC83-6FB6-4DC8-AE6E-2D650E379E00}" type="datetimeFigureOut">
              <a:rPr lang="es-CO" smtClean="0"/>
              <a:pPr/>
              <a:t>26/11/2013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C30D75D-482D-4BBA-B311-28BE24310B91}" type="slidenum">
              <a:rPr lang="es-CO" smtClean="0"/>
              <a:pPr/>
              <a:t>‹Nº›</a:t>
            </a:fld>
            <a:endParaRPr lang="es-CO"/>
          </a:p>
        </p:txBody>
      </p:sp>
    </p:spTree>
    <p:extLst>
      <p:ext uri="{BB962C8B-B14F-4D97-AF65-F5344CB8AC3E}">
        <p14:creationId xmlns:p14="http://schemas.microsoft.com/office/powerpoint/2010/main" val="1131824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11EE359C-DA3E-4CBB-935C-CDC7479E947B}" type="datetimeFigureOut">
              <a:rPr lang="es-CO" smtClean="0"/>
              <a:t>26/11/2013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32EE17F-EC04-47D0-99AB-FCFD3C1F1C46}" type="slidenum">
              <a:rPr lang="es-CO" smtClean="0"/>
              <a:t>‹Nº›</a:t>
            </a:fld>
            <a:endParaRPr lang="es-CO"/>
          </a:p>
        </p:txBody>
      </p:sp>
    </p:spTree>
    <p:extLst>
      <p:ext uri="{BB962C8B-B14F-4D97-AF65-F5344CB8AC3E}">
        <p14:creationId xmlns:p14="http://schemas.microsoft.com/office/powerpoint/2010/main" val="3855260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1EE359C-DA3E-4CBB-935C-CDC7479E947B}" type="datetimeFigureOut">
              <a:rPr lang="es-CO" smtClean="0"/>
              <a:t>26/11/2013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32EE17F-EC04-47D0-99AB-FCFD3C1F1C46}" type="slidenum">
              <a:rPr lang="es-CO" smtClean="0"/>
              <a:t>‹Nº›</a:t>
            </a:fld>
            <a:endParaRPr lang="es-CO"/>
          </a:p>
        </p:txBody>
      </p:sp>
    </p:spTree>
    <p:extLst>
      <p:ext uri="{BB962C8B-B14F-4D97-AF65-F5344CB8AC3E}">
        <p14:creationId xmlns:p14="http://schemas.microsoft.com/office/powerpoint/2010/main" val="2681391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1EE359C-DA3E-4CBB-935C-CDC7479E947B}" type="datetimeFigureOut">
              <a:rPr lang="es-CO" smtClean="0"/>
              <a:t>26/11/2013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32EE17F-EC04-47D0-99AB-FCFD3C1F1C46}" type="slidenum">
              <a:rPr lang="es-CO" smtClean="0"/>
              <a:t>‹Nº›</a:t>
            </a:fld>
            <a:endParaRPr lang="es-CO"/>
          </a:p>
        </p:txBody>
      </p:sp>
    </p:spTree>
    <p:extLst>
      <p:ext uri="{BB962C8B-B14F-4D97-AF65-F5344CB8AC3E}">
        <p14:creationId xmlns:p14="http://schemas.microsoft.com/office/powerpoint/2010/main" val="3132060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11EE359C-DA3E-4CBB-935C-CDC7479E947B}" type="datetimeFigureOut">
              <a:rPr lang="es-CO" smtClean="0"/>
              <a:t>26/11/2013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32EE17F-EC04-47D0-99AB-FCFD3C1F1C46}" type="slidenum">
              <a:rPr lang="es-CO" smtClean="0"/>
              <a:t>‹Nº›</a:t>
            </a:fld>
            <a:endParaRPr lang="es-CO"/>
          </a:p>
        </p:txBody>
      </p:sp>
    </p:spTree>
    <p:extLst>
      <p:ext uri="{BB962C8B-B14F-4D97-AF65-F5344CB8AC3E}">
        <p14:creationId xmlns:p14="http://schemas.microsoft.com/office/powerpoint/2010/main" val="15873281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11EE359C-DA3E-4CBB-935C-CDC7479E947B}" type="datetimeFigureOut">
              <a:rPr lang="es-CO" smtClean="0"/>
              <a:t>26/11/2013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632EE17F-EC04-47D0-99AB-FCFD3C1F1C46}" type="slidenum">
              <a:rPr lang="es-CO" smtClean="0"/>
              <a:t>‹Nº›</a:t>
            </a:fld>
            <a:endParaRPr lang="es-CO"/>
          </a:p>
        </p:txBody>
      </p:sp>
    </p:spTree>
    <p:extLst>
      <p:ext uri="{BB962C8B-B14F-4D97-AF65-F5344CB8AC3E}">
        <p14:creationId xmlns:p14="http://schemas.microsoft.com/office/powerpoint/2010/main" val="26108329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11EE359C-DA3E-4CBB-935C-CDC7479E947B}" type="datetimeFigureOut">
              <a:rPr lang="es-CO" smtClean="0"/>
              <a:t>26/11/2013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632EE17F-EC04-47D0-99AB-FCFD3C1F1C46}" type="slidenum">
              <a:rPr lang="es-CO" smtClean="0"/>
              <a:t>‹Nº›</a:t>
            </a:fld>
            <a:endParaRPr lang="es-CO"/>
          </a:p>
        </p:txBody>
      </p:sp>
    </p:spTree>
    <p:extLst>
      <p:ext uri="{BB962C8B-B14F-4D97-AF65-F5344CB8AC3E}">
        <p14:creationId xmlns:p14="http://schemas.microsoft.com/office/powerpoint/2010/main" val="4235878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1EE359C-DA3E-4CBB-935C-CDC7479E947B}" type="datetimeFigureOut">
              <a:rPr lang="es-CO" smtClean="0"/>
              <a:t>26/11/2013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632EE17F-EC04-47D0-99AB-FCFD3C1F1C46}" type="slidenum">
              <a:rPr lang="es-CO" smtClean="0"/>
              <a:t>‹Nº›</a:t>
            </a:fld>
            <a:endParaRPr lang="es-CO"/>
          </a:p>
        </p:txBody>
      </p:sp>
    </p:spTree>
    <p:extLst>
      <p:ext uri="{BB962C8B-B14F-4D97-AF65-F5344CB8AC3E}">
        <p14:creationId xmlns:p14="http://schemas.microsoft.com/office/powerpoint/2010/main" val="115986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5E8CC83-6FB6-4DC8-AE6E-2D650E379E00}" type="datetimeFigureOut">
              <a:rPr lang="es-CO" smtClean="0"/>
              <a:pPr/>
              <a:t>26/11/2013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C30D75D-482D-4BBA-B311-28BE24310B91}" type="slidenum">
              <a:rPr lang="es-CO" smtClean="0"/>
              <a:pPr/>
              <a:t>‹Nº›</a:t>
            </a:fld>
            <a:endParaRPr lang="es-CO"/>
          </a:p>
        </p:txBody>
      </p:sp>
    </p:spTree>
    <p:extLst>
      <p:ext uri="{BB962C8B-B14F-4D97-AF65-F5344CB8AC3E}">
        <p14:creationId xmlns:p14="http://schemas.microsoft.com/office/powerpoint/2010/main" val="4104434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1EE359C-DA3E-4CBB-935C-CDC7479E947B}" type="datetimeFigureOut">
              <a:rPr lang="es-CO" smtClean="0"/>
              <a:t>26/11/2013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32EE17F-EC04-47D0-99AB-FCFD3C1F1C46}" type="slidenum">
              <a:rPr lang="es-CO" smtClean="0"/>
              <a:t>‹Nº›</a:t>
            </a:fld>
            <a:endParaRPr lang="es-CO"/>
          </a:p>
        </p:txBody>
      </p:sp>
    </p:spTree>
    <p:extLst>
      <p:ext uri="{BB962C8B-B14F-4D97-AF65-F5344CB8AC3E}">
        <p14:creationId xmlns:p14="http://schemas.microsoft.com/office/powerpoint/2010/main" val="27104451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1EE359C-DA3E-4CBB-935C-CDC7479E947B}" type="datetimeFigureOut">
              <a:rPr lang="es-CO" smtClean="0"/>
              <a:t>26/11/2013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32EE17F-EC04-47D0-99AB-FCFD3C1F1C46}" type="slidenum">
              <a:rPr lang="es-CO" smtClean="0"/>
              <a:t>‹Nº›</a:t>
            </a:fld>
            <a:endParaRPr lang="es-CO"/>
          </a:p>
        </p:txBody>
      </p:sp>
    </p:spTree>
    <p:extLst>
      <p:ext uri="{BB962C8B-B14F-4D97-AF65-F5344CB8AC3E}">
        <p14:creationId xmlns:p14="http://schemas.microsoft.com/office/powerpoint/2010/main" val="7407829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1EE359C-DA3E-4CBB-935C-CDC7479E947B}" type="datetimeFigureOut">
              <a:rPr lang="es-CO" smtClean="0"/>
              <a:t>26/11/2013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32EE17F-EC04-47D0-99AB-FCFD3C1F1C46}" type="slidenum">
              <a:rPr lang="es-CO" smtClean="0"/>
              <a:t>‹Nº›</a:t>
            </a:fld>
            <a:endParaRPr lang="es-CO"/>
          </a:p>
        </p:txBody>
      </p:sp>
    </p:spTree>
    <p:extLst>
      <p:ext uri="{BB962C8B-B14F-4D97-AF65-F5344CB8AC3E}">
        <p14:creationId xmlns:p14="http://schemas.microsoft.com/office/powerpoint/2010/main" val="39234397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11EE359C-DA3E-4CBB-935C-CDC7479E947B}" type="datetimeFigureOut">
              <a:rPr lang="es-CO" smtClean="0"/>
              <a:t>26/11/2013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32EE17F-EC04-47D0-99AB-FCFD3C1F1C46}" type="slidenum">
              <a:rPr lang="es-CO" smtClean="0"/>
              <a:t>‹Nº›</a:t>
            </a:fld>
            <a:endParaRPr lang="es-CO"/>
          </a:p>
        </p:txBody>
      </p:sp>
    </p:spTree>
    <p:extLst>
      <p:ext uri="{BB962C8B-B14F-4D97-AF65-F5344CB8AC3E}">
        <p14:creationId xmlns:p14="http://schemas.microsoft.com/office/powerpoint/2010/main" val="3100845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5E8CC83-6FB6-4DC8-AE6E-2D650E379E00}" type="datetimeFigureOut">
              <a:rPr lang="es-CO" smtClean="0"/>
              <a:pPr/>
              <a:t>26/11/2013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7C30D75D-482D-4BBA-B311-28BE24310B91}" type="slidenum">
              <a:rPr lang="es-CO" smtClean="0"/>
              <a:pPr/>
              <a:t>‹Nº›</a:t>
            </a:fld>
            <a:endParaRPr lang="es-CO"/>
          </a:p>
        </p:txBody>
      </p:sp>
    </p:spTree>
    <p:extLst>
      <p:ext uri="{BB962C8B-B14F-4D97-AF65-F5344CB8AC3E}">
        <p14:creationId xmlns:p14="http://schemas.microsoft.com/office/powerpoint/2010/main" val="272535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24744"/>
            <a:ext cx="8229600" cy="1143000"/>
          </a:xfrm>
          <a:prstGeom prst="rect">
            <a:avLst/>
          </a:prstGeom>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15E8CC83-6FB6-4DC8-AE6E-2D650E379E00}" type="datetimeFigureOut">
              <a:rPr lang="es-CO" smtClean="0"/>
              <a:pPr/>
              <a:t>26/11/2013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C30D75D-482D-4BBA-B311-28BE24310B91}" type="slidenum">
              <a:rPr lang="es-CO" smtClean="0"/>
              <a:pPr/>
              <a:t>‹Nº›</a:t>
            </a:fld>
            <a:endParaRPr lang="es-CO"/>
          </a:p>
        </p:txBody>
      </p:sp>
    </p:spTree>
    <p:extLst>
      <p:ext uri="{BB962C8B-B14F-4D97-AF65-F5344CB8AC3E}">
        <p14:creationId xmlns:p14="http://schemas.microsoft.com/office/powerpoint/2010/main" val="22476726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a:xfrm>
            <a:off x="683568" y="2564904"/>
            <a:ext cx="8229600" cy="1143000"/>
          </a:xfrm>
          <a:prstGeom prst="rect">
            <a:avLst/>
          </a:prstGeom>
        </p:spPr>
        <p:txBody>
          <a:bodyPr/>
          <a:lstStyle/>
          <a:p>
            <a:r>
              <a:rPr lang="es-ES" dirty="0" smtClean="0"/>
              <a:t>Haga clic para modificar el estilo de título del patrón</a:t>
            </a:r>
            <a:endParaRPr lang="es-CO" dirty="0"/>
          </a:p>
        </p:txBody>
      </p:sp>
      <p:sp>
        <p:nvSpPr>
          <p:cNvPr id="3" name="2 Marcador de fecha"/>
          <p:cNvSpPr>
            <a:spLocks noGrp="1"/>
          </p:cNvSpPr>
          <p:nvPr>
            <p:ph type="dt" sz="half" idx="10"/>
          </p:nvPr>
        </p:nvSpPr>
        <p:spPr/>
        <p:txBody>
          <a:bodyPr/>
          <a:lstStyle/>
          <a:p>
            <a:fld id="{15E8CC83-6FB6-4DC8-AE6E-2D650E379E00}" type="datetimeFigureOut">
              <a:rPr lang="es-CO" smtClean="0"/>
              <a:pPr/>
              <a:t>26/11/2013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7C30D75D-482D-4BBA-B311-28BE24310B91}" type="slidenum">
              <a:rPr lang="es-CO" smtClean="0"/>
              <a:pPr/>
              <a:t>‹Nº›</a:t>
            </a:fld>
            <a:endParaRPr lang="es-CO"/>
          </a:p>
        </p:txBody>
      </p:sp>
    </p:spTree>
    <p:extLst>
      <p:ext uri="{BB962C8B-B14F-4D97-AF65-F5344CB8AC3E}">
        <p14:creationId xmlns:p14="http://schemas.microsoft.com/office/powerpoint/2010/main" val="232622264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15E8CC83-6FB6-4DC8-AE6E-2D650E379E00}" type="datetimeFigureOut">
              <a:rPr lang="es-CO" smtClean="0"/>
              <a:pPr/>
              <a:t>26/11/2013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7C30D75D-482D-4BBA-B311-28BE24310B91}" type="slidenum">
              <a:rPr lang="es-CO" smtClean="0"/>
              <a:pPr/>
              <a:t>‹Nº›</a:t>
            </a:fld>
            <a:endParaRPr lang="es-CO"/>
          </a:p>
        </p:txBody>
      </p:sp>
    </p:spTree>
    <p:extLst>
      <p:ext uri="{BB962C8B-B14F-4D97-AF65-F5344CB8AC3E}">
        <p14:creationId xmlns:p14="http://schemas.microsoft.com/office/powerpoint/2010/main" val="566389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15E8CC83-6FB6-4DC8-AE6E-2D650E379E00}" type="datetimeFigureOut">
              <a:rPr lang="es-CO" smtClean="0"/>
              <a:pPr/>
              <a:t>26/11/2013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7C30D75D-482D-4BBA-B311-28BE24310B91}" type="slidenum">
              <a:rPr lang="es-CO" smtClean="0"/>
              <a:pPr/>
              <a:t>‹Nº›</a:t>
            </a:fld>
            <a:endParaRPr lang="es-CO"/>
          </a:p>
        </p:txBody>
      </p:sp>
    </p:spTree>
    <p:extLst>
      <p:ext uri="{BB962C8B-B14F-4D97-AF65-F5344CB8AC3E}">
        <p14:creationId xmlns:p14="http://schemas.microsoft.com/office/powerpoint/2010/main" val="469434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5E8CC83-6FB6-4DC8-AE6E-2D650E379E00}" type="datetimeFigureOut">
              <a:rPr lang="es-CO" smtClean="0"/>
              <a:pPr/>
              <a:t>26/11/2013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7C30D75D-482D-4BBA-B311-28BE24310B91}" type="slidenum">
              <a:rPr lang="es-CO" smtClean="0"/>
              <a:pPr/>
              <a:t>‹Nº›</a:t>
            </a:fld>
            <a:endParaRPr lang="es-CO"/>
          </a:p>
        </p:txBody>
      </p:sp>
    </p:spTree>
    <p:extLst>
      <p:ext uri="{BB962C8B-B14F-4D97-AF65-F5344CB8AC3E}">
        <p14:creationId xmlns:p14="http://schemas.microsoft.com/office/powerpoint/2010/main" val="5716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5E8CC83-6FB6-4DC8-AE6E-2D650E379E00}" type="datetimeFigureOut">
              <a:rPr lang="es-CO" smtClean="0"/>
              <a:pPr/>
              <a:t>26/11/2013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7C30D75D-482D-4BBA-B311-28BE24310B91}" type="slidenum">
              <a:rPr lang="es-CO" smtClean="0"/>
              <a:pPr/>
              <a:t>‹Nº›</a:t>
            </a:fld>
            <a:endParaRPr lang="es-CO"/>
          </a:p>
        </p:txBody>
      </p:sp>
    </p:spTree>
    <p:extLst>
      <p:ext uri="{BB962C8B-B14F-4D97-AF65-F5344CB8AC3E}">
        <p14:creationId xmlns:p14="http://schemas.microsoft.com/office/powerpoint/2010/main" val="2209990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E8CC83-6FB6-4DC8-AE6E-2D650E379E00}" type="datetimeFigureOut">
              <a:rPr lang="es-CO" smtClean="0"/>
              <a:pPr/>
              <a:t>26/11/2013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0D75D-482D-4BBA-B311-28BE24310B91}" type="slidenum">
              <a:rPr lang="es-CO" smtClean="0"/>
              <a:pPr/>
              <a:t>‹Nº›</a:t>
            </a:fld>
            <a:endParaRPr lang="es-CO"/>
          </a:p>
        </p:txBody>
      </p:sp>
      <p:grpSp>
        <p:nvGrpSpPr>
          <p:cNvPr id="7" name="6 Grupo"/>
          <p:cNvGrpSpPr/>
          <p:nvPr/>
        </p:nvGrpSpPr>
        <p:grpSpPr>
          <a:xfrm>
            <a:off x="35496" y="116632"/>
            <a:ext cx="3816424" cy="1080120"/>
            <a:chOff x="1187624" y="1340531"/>
            <a:chExt cx="4608512" cy="1387615"/>
          </a:xfrm>
        </p:grpSpPr>
        <p:pic>
          <p:nvPicPr>
            <p:cNvPr id="8" name="Imagen 1" descr="Logo-MinTrabajo-Pap"/>
            <p:cNvPicPr>
              <a:picLocks noChangeAspect="1" noChangeArrowheads="1"/>
            </p:cNvPicPr>
            <p:nvPr/>
          </p:nvPicPr>
          <p:blipFill>
            <a:blip r:embed="rId14" cstate="print">
              <a:extLst>
                <a:ext uri="{28A0092B-C50C-407E-A947-70E740481C1C}">
                  <a14:useLocalDpi xmlns:a14="http://schemas.microsoft.com/office/drawing/2010/main" val="0"/>
                </a:ext>
              </a:extLst>
            </a:blip>
            <a:srcRect r="27048"/>
            <a:stretch>
              <a:fillRect/>
            </a:stretch>
          </p:blipFill>
          <p:spPr bwMode="auto">
            <a:xfrm>
              <a:off x="1187624" y="1340531"/>
              <a:ext cx="2976656" cy="1387615"/>
            </a:xfrm>
            <a:prstGeom prst="rect">
              <a:avLst/>
            </a:prstGeom>
            <a:noFill/>
            <a:extLst>
              <a:ext uri="{909E8E84-426E-40DD-AFC4-6F175D3DCCD1}">
                <a14:hiddenFill xmlns:a14="http://schemas.microsoft.com/office/drawing/2010/main">
                  <a:solidFill>
                    <a:srgbClr val="FFFFFF"/>
                  </a:solidFill>
                </a14:hiddenFill>
              </a:ext>
            </a:extLst>
          </p:spPr>
        </p:pic>
        <p:pic>
          <p:nvPicPr>
            <p:cNvPr id="9" name="0 Imagen"/>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139952" y="1484784"/>
              <a:ext cx="1656184" cy="1107853"/>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511001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EE359C-DA3E-4CBB-935C-CDC7479E947B}" type="datetimeFigureOut">
              <a:rPr lang="es-CO" smtClean="0"/>
              <a:t>26/11/2013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2EE17F-EC04-47D0-99AB-FCFD3C1F1C46}" type="slidenum">
              <a:rPr lang="es-CO" smtClean="0"/>
              <a:t>‹Nº›</a:t>
            </a:fld>
            <a:endParaRPr lang="es-CO"/>
          </a:p>
        </p:txBody>
      </p:sp>
    </p:spTree>
    <p:extLst>
      <p:ext uri="{BB962C8B-B14F-4D97-AF65-F5344CB8AC3E}">
        <p14:creationId xmlns:p14="http://schemas.microsoft.com/office/powerpoint/2010/main" val="58618499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www.mintrabajo.gov.co/" TargetMode="Externa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jpe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w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1 CuadroTexto"/>
          <p:cNvSpPr txBox="1">
            <a:spLocks noChangeArrowheads="1"/>
          </p:cNvSpPr>
          <p:nvPr/>
        </p:nvSpPr>
        <p:spPr bwMode="auto">
          <a:xfrm>
            <a:off x="-29344" y="1936771"/>
            <a:ext cx="9144000" cy="646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algn="ctr"/>
            <a:r>
              <a:rPr lang="es-CO" sz="3600" b="1" dirty="0" smtClean="0">
                <a:solidFill>
                  <a:srgbClr val="C00000"/>
                </a:solidFill>
                <a:latin typeface="Arial Narrow" pitchFamily="34" charset="0"/>
              </a:rPr>
              <a:t>MECANISMO DE PROTECCIÓN AL CESANTE</a:t>
            </a:r>
            <a:endParaRPr lang="es-CO" sz="3600" b="1" dirty="0">
              <a:solidFill>
                <a:srgbClr val="C00000"/>
              </a:solidFill>
              <a:latin typeface="Arial Narrow" pitchFamily="34" charset="0"/>
            </a:endParaRPr>
          </a:p>
        </p:txBody>
      </p:sp>
      <p:sp>
        <p:nvSpPr>
          <p:cNvPr id="3" name="2 Rectángulo"/>
          <p:cNvSpPr/>
          <p:nvPr/>
        </p:nvSpPr>
        <p:spPr>
          <a:xfrm>
            <a:off x="635000" y="112713"/>
            <a:ext cx="8455025" cy="77311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8196" name="Picture 4" descr="C:\Users\jmendieta\Desktop\Presentación Prensa\Logo-MinTrabajo-con-Prosperidad-WEB.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325" y="104054"/>
            <a:ext cx="8983662"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CuadroTexto"/>
          <p:cNvSpPr txBox="1"/>
          <p:nvPr/>
        </p:nvSpPr>
        <p:spPr>
          <a:xfrm>
            <a:off x="2324913" y="6093296"/>
            <a:ext cx="4536504" cy="400110"/>
          </a:xfrm>
          <a:prstGeom prst="rect">
            <a:avLst/>
          </a:prstGeom>
          <a:noFill/>
        </p:spPr>
        <p:txBody>
          <a:bodyPr wrap="square" rtlCol="0">
            <a:spAutoFit/>
          </a:bodyPr>
          <a:lstStyle/>
          <a:p>
            <a:pPr algn="ctr"/>
            <a:r>
              <a:rPr lang="es-CO" sz="2000" b="1" dirty="0" smtClean="0">
                <a:latin typeface="Arial Narrow" panose="020B0606020202030204" pitchFamily="34" charset="0"/>
              </a:rPr>
              <a:t>Noviembre de 2013</a:t>
            </a:r>
            <a:endParaRPr lang="es-CO" sz="2000" b="1" dirty="0">
              <a:latin typeface="Arial Narrow" panose="020B0606020202030204" pitchFamily="34" charset="0"/>
            </a:endParaRPr>
          </a:p>
        </p:txBody>
      </p:sp>
      <p:sp>
        <p:nvSpPr>
          <p:cNvPr id="4" name="3 CuadroTexto"/>
          <p:cNvSpPr txBox="1"/>
          <p:nvPr/>
        </p:nvSpPr>
        <p:spPr>
          <a:xfrm>
            <a:off x="524713" y="2922051"/>
            <a:ext cx="8136904" cy="2677656"/>
          </a:xfrm>
          <a:prstGeom prst="rect">
            <a:avLst/>
          </a:prstGeom>
          <a:noFill/>
        </p:spPr>
        <p:txBody>
          <a:bodyPr wrap="square" rtlCol="0">
            <a:spAutoFit/>
          </a:bodyPr>
          <a:lstStyle/>
          <a:p>
            <a:pPr algn="ctr"/>
            <a:r>
              <a:rPr lang="es-CO" sz="2800" b="1" dirty="0" smtClean="0">
                <a:latin typeface="Arial Narrow" pitchFamily="34" charset="0"/>
              </a:rPr>
              <a:t>Reglamentación – Ley 1636 de 2013 </a:t>
            </a:r>
          </a:p>
          <a:p>
            <a:pPr algn="ctr"/>
            <a:endParaRPr lang="es-CO" sz="2800" b="1" dirty="0" smtClean="0">
              <a:latin typeface="Arial Narrow" pitchFamily="34" charset="0"/>
            </a:endParaRPr>
          </a:p>
          <a:p>
            <a:pPr algn="ctr"/>
            <a:r>
              <a:rPr lang="es-CO" sz="2800" b="1" dirty="0" smtClean="0">
                <a:solidFill>
                  <a:schemeClr val="tx1">
                    <a:lumMod val="75000"/>
                    <a:lumOff val="25000"/>
                  </a:schemeClr>
                </a:solidFill>
                <a:latin typeface="Arial Narrow" pitchFamily="34" charset="0"/>
              </a:rPr>
              <a:t>Servicio Público de Empleo, Prestaciones económicas a través del Fondo de Solidaridad de Fomento al Empleo y Protección al Cesante (FOSFEC), capacitación para la reinserción laboral.</a:t>
            </a:r>
          </a:p>
        </p:txBody>
      </p:sp>
    </p:spTree>
    <p:extLst>
      <p:ext uri="{BB962C8B-B14F-4D97-AF65-F5344CB8AC3E}">
        <p14:creationId xmlns:p14="http://schemas.microsoft.com/office/powerpoint/2010/main" val="496527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932040" y="348844"/>
            <a:ext cx="3672408" cy="646331"/>
          </a:xfrm>
          <a:prstGeom prst="rect">
            <a:avLst/>
          </a:prstGeom>
          <a:noFill/>
        </p:spPr>
        <p:txBody>
          <a:bodyPr wrap="square" rtlCol="0">
            <a:spAutoFit/>
          </a:bodyPr>
          <a:lstStyle>
            <a:defPPr>
              <a:defRPr lang="es-CO"/>
            </a:defPPr>
            <a:lvl1pPr algn="ctr">
              <a:defRPr sz="5400" b="1">
                <a:solidFill>
                  <a:srgbClr val="C00000"/>
                </a:solidFill>
                <a:latin typeface="Arial Narrow" pitchFamily="34" charset="0"/>
              </a:defRPr>
            </a:lvl1pPr>
          </a:lstStyle>
          <a:p>
            <a:r>
              <a:rPr lang="es-CO" sz="1800" dirty="0" smtClean="0"/>
              <a:t>Prestaciones económicas reconocidas a población cesante </a:t>
            </a:r>
          </a:p>
        </p:txBody>
      </p:sp>
      <p:sp>
        <p:nvSpPr>
          <p:cNvPr id="2" name="1 CuadroTexto"/>
          <p:cNvSpPr txBox="1"/>
          <p:nvPr/>
        </p:nvSpPr>
        <p:spPr>
          <a:xfrm>
            <a:off x="144836" y="1156102"/>
            <a:ext cx="7488832" cy="369332"/>
          </a:xfrm>
          <a:prstGeom prst="rect">
            <a:avLst/>
          </a:prstGeom>
          <a:noFill/>
          <a:ln>
            <a:solidFill>
              <a:schemeClr val="tx1"/>
            </a:solidFill>
          </a:ln>
        </p:spPr>
        <p:txBody>
          <a:bodyPr wrap="square" rtlCol="0">
            <a:spAutoFit/>
          </a:bodyPr>
          <a:lstStyle/>
          <a:p>
            <a:r>
              <a:rPr lang="es-CO" b="1" dirty="0" smtClean="0">
                <a:latin typeface="Arial Narrow" panose="020B0606020202030204" pitchFamily="34" charset="0"/>
              </a:rPr>
              <a:t>FOSFEC- Fondo de Solidaridad de Fomento al Empleo y Protección al Cesante</a:t>
            </a:r>
            <a:endParaRPr lang="es-CO" b="1" dirty="0">
              <a:latin typeface="Arial Narrow" panose="020B0606020202030204" pitchFamily="34" charset="0"/>
            </a:endParaRPr>
          </a:p>
        </p:txBody>
      </p:sp>
      <p:sp>
        <p:nvSpPr>
          <p:cNvPr id="5" name="4 CuadroTexto"/>
          <p:cNvSpPr txBox="1"/>
          <p:nvPr/>
        </p:nvSpPr>
        <p:spPr>
          <a:xfrm>
            <a:off x="99940" y="1702961"/>
            <a:ext cx="2410940" cy="646331"/>
          </a:xfrm>
          <a:prstGeom prst="rect">
            <a:avLst/>
          </a:prstGeom>
          <a:noFill/>
        </p:spPr>
        <p:txBody>
          <a:bodyPr wrap="square" rtlCol="0">
            <a:spAutoFit/>
          </a:bodyPr>
          <a:lstStyle/>
          <a:p>
            <a:r>
              <a:rPr lang="es-CO" dirty="0" smtClean="0">
                <a:latin typeface="Arial Narrow" panose="020B0606020202030204" pitchFamily="34" charset="0"/>
              </a:rPr>
              <a:t>Acreditación de requisitos:   </a:t>
            </a:r>
          </a:p>
          <a:p>
            <a:r>
              <a:rPr lang="es-CO" dirty="0" smtClean="0">
                <a:latin typeface="Arial Narrow" panose="020B0606020202030204" pitchFamily="34" charset="0"/>
              </a:rPr>
              <a:t> </a:t>
            </a:r>
            <a:endParaRPr lang="es-CO" dirty="0">
              <a:latin typeface="Arial Narrow" panose="020B0606020202030204" pitchFamily="34" charset="0"/>
            </a:endParaRPr>
          </a:p>
        </p:txBody>
      </p:sp>
      <p:sp>
        <p:nvSpPr>
          <p:cNvPr id="6" name="5 CuadroTexto"/>
          <p:cNvSpPr txBox="1"/>
          <p:nvPr/>
        </p:nvSpPr>
        <p:spPr>
          <a:xfrm>
            <a:off x="59780" y="2706748"/>
            <a:ext cx="3072060" cy="369332"/>
          </a:xfrm>
          <a:prstGeom prst="rect">
            <a:avLst/>
          </a:prstGeom>
          <a:noFill/>
        </p:spPr>
        <p:txBody>
          <a:bodyPr wrap="square" rtlCol="0">
            <a:spAutoFit/>
          </a:bodyPr>
          <a:lstStyle/>
          <a:p>
            <a:r>
              <a:rPr lang="es-CO" dirty="0" smtClean="0">
                <a:latin typeface="Arial Narrow" panose="020B0606020202030204" pitchFamily="34" charset="0"/>
              </a:rPr>
              <a:t>Reglas para el pago de beneficios</a:t>
            </a:r>
            <a:endParaRPr lang="es-CO" dirty="0">
              <a:latin typeface="Arial Narrow" panose="020B0606020202030204" pitchFamily="34" charset="0"/>
            </a:endParaRPr>
          </a:p>
        </p:txBody>
      </p:sp>
      <p:sp>
        <p:nvSpPr>
          <p:cNvPr id="7" name="6 CuadroTexto"/>
          <p:cNvSpPr txBox="1"/>
          <p:nvPr/>
        </p:nvSpPr>
        <p:spPr>
          <a:xfrm>
            <a:off x="134096" y="4193342"/>
            <a:ext cx="3384376" cy="369332"/>
          </a:xfrm>
          <a:prstGeom prst="rect">
            <a:avLst/>
          </a:prstGeom>
          <a:noFill/>
        </p:spPr>
        <p:txBody>
          <a:bodyPr wrap="square" rtlCol="0">
            <a:spAutoFit/>
          </a:bodyPr>
          <a:lstStyle/>
          <a:p>
            <a:r>
              <a:rPr lang="es-CO" dirty="0" smtClean="0">
                <a:latin typeface="Arial Narrow" panose="020B0606020202030204" pitchFamily="34" charset="0"/>
              </a:rPr>
              <a:t>Perdida o cesación de beneficios</a:t>
            </a:r>
            <a:endParaRPr lang="es-CO" dirty="0">
              <a:latin typeface="Arial Narrow" panose="020B0606020202030204" pitchFamily="34" charset="0"/>
            </a:endParaRPr>
          </a:p>
        </p:txBody>
      </p:sp>
      <p:sp>
        <p:nvSpPr>
          <p:cNvPr id="9" name="8 CuadroTexto"/>
          <p:cNvSpPr txBox="1"/>
          <p:nvPr/>
        </p:nvSpPr>
        <p:spPr>
          <a:xfrm>
            <a:off x="3182144" y="1702961"/>
            <a:ext cx="5544616" cy="923330"/>
          </a:xfrm>
          <a:prstGeom prst="rect">
            <a:avLst/>
          </a:prstGeom>
          <a:noFill/>
        </p:spPr>
        <p:txBody>
          <a:bodyPr wrap="square" rtlCol="0">
            <a:spAutoFit/>
          </a:bodyPr>
          <a:lstStyle/>
          <a:p>
            <a:pPr algn="just"/>
            <a:r>
              <a:rPr lang="es-CO" dirty="0" smtClean="0">
                <a:latin typeface="Arial Narrow" panose="020B0606020202030204" pitchFamily="34" charset="0"/>
              </a:rPr>
              <a:t>Validación de condición de cesante, de tiempo de afiliación,  inscripción en el SPE,  inscripción en programas de capacitación</a:t>
            </a:r>
            <a:endParaRPr lang="es-CO" dirty="0">
              <a:latin typeface="Arial Narrow" panose="020B0606020202030204" pitchFamily="34" charset="0"/>
            </a:endParaRPr>
          </a:p>
        </p:txBody>
      </p:sp>
      <p:cxnSp>
        <p:nvCxnSpPr>
          <p:cNvPr id="11" name="10 Conector angular"/>
          <p:cNvCxnSpPr/>
          <p:nvPr/>
        </p:nvCxnSpPr>
        <p:spPr>
          <a:xfrm>
            <a:off x="2510880" y="1845971"/>
            <a:ext cx="620960" cy="180155"/>
          </a:xfrm>
          <a:prstGeom prst="bentConnector3">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8" name="17 Conector angular"/>
          <p:cNvCxnSpPr/>
          <p:nvPr/>
        </p:nvCxnSpPr>
        <p:spPr>
          <a:xfrm>
            <a:off x="3009764" y="2916752"/>
            <a:ext cx="508708" cy="159328"/>
          </a:xfrm>
          <a:prstGeom prst="bentConnector3">
            <a:avLst/>
          </a:prstGeom>
          <a:ln>
            <a:tailEnd type="arrow"/>
          </a:ln>
        </p:spPr>
        <p:style>
          <a:lnRef idx="2">
            <a:schemeClr val="accent2"/>
          </a:lnRef>
          <a:fillRef idx="0">
            <a:schemeClr val="accent2"/>
          </a:fillRef>
          <a:effectRef idx="1">
            <a:schemeClr val="accent2"/>
          </a:effectRef>
          <a:fontRef idx="minor">
            <a:schemeClr val="tx1"/>
          </a:fontRef>
        </p:style>
      </p:cxnSp>
      <p:sp>
        <p:nvSpPr>
          <p:cNvPr id="23" name="22 CuadroTexto"/>
          <p:cNvSpPr txBox="1"/>
          <p:nvPr/>
        </p:nvSpPr>
        <p:spPr>
          <a:xfrm>
            <a:off x="3514280" y="2846935"/>
            <a:ext cx="5544616" cy="1200329"/>
          </a:xfrm>
          <a:prstGeom prst="rect">
            <a:avLst/>
          </a:prstGeom>
          <a:noFill/>
        </p:spPr>
        <p:txBody>
          <a:bodyPr wrap="square" rtlCol="0">
            <a:spAutoFit/>
          </a:bodyPr>
          <a:lstStyle/>
          <a:p>
            <a:pPr algn="just"/>
            <a:r>
              <a:rPr lang="es-CO" dirty="0" smtClean="0">
                <a:latin typeface="Arial Narrow" panose="020B0606020202030204" pitchFamily="34" charset="0"/>
              </a:rPr>
              <a:t>Registro de beneficiarios, pago de aportes en la Planilla de Liquidación de Aportes (PILA), entrega de cuota monetaria, periodo de protección para los cesantes (art 9° Ley 789 de 2002).</a:t>
            </a:r>
          </a:p>
        </p:txBody>
      </p:sp>
      <p:cxnSp>
        <p:nvCxnSpPr>
          <p:cNvPr id="12" name="11 Conector angular"/>
          <p:cNvCxnSpPr/>
          <p:nvPr/>
        </p:nvCxnSpPr>
        <p:spPr>
          <a:xfrm>
            <a:off x="3086360" y="4366484"/>
            <a:ext cx="508708" cy="159328"/>
          </a:xfrm>
          <a:prstGeom prst="bentConnector3">
            <a:avLst/>
          </a:prstGeom>
          <a:ln>
            <a:tailEnd type="arrow"/>
          </a:ln>
        </p:spPr>
        <p:style>
          <a:lnRef idx="2">
            <a:schemeClr val="accent2"/>
          </a:lnRef>
          <a:fillRef idx="0">
            <a:schemeClr val="accent2"/>
          </a:fillRef>
          <a:effectRef idx="1">
            <a:schemeClr val="accent2"/>
          </a:effectRef>
          <a:fontRef idx="minor">
            <a:schemeClr val="tx1"/>
          </a:fontRef>
        </p:style>
      </p:cxnSp>
      <p:sp>
        <p:nvSpPr>
          <p:cNvPr id="13" name="12 CuadroTexto"/>
          <p:cNvSpPr txBox="1"/>
          <p:nvPr/>
        </p:nvSpPr>
        <p:spPr>
          <a:xfrm>
            <a:off x="3590876" y="4296667"/>
            <a:ext cx="5544616" cy="646331"/>
          </a:xfrm>
          <a:prstGeom prst="rect">
            <a:avLst/>
          </a:prstGeom>
          <a:noFill/>
        </p:spPr>
        <p:txBody>
          <a:bodyPr wrap="square" rtlCol="0">
            <a:spAutoFit/>
          </a:bodyPr>
          <a:lstStyle/>
          <a:p>
            <a:pPr algn="just"/>
            <a:r>
              <a:rPr lang="es-CO" dirty="0" smtClean="0">
                <a:latin typeface="Arial Narrow" panose="020B0606020202030204" pitchFamily="34" charset="0"/>
              </a:rPr>
              <a:t>Improcedencia de beneficios, perdida de prestaciones económicas</a:t>
            </a:r>
          </a:p>
        </p:txBody>
      </p:sp>
      <p:cxnSp>
        <p:nvCxnSpPr>
          <p:cNvPr id="14" name="13 Conector angular"/>
          <p:cNvCxnSpPr/>
          <p:nvPr/>
        </p:nvCxnSpPr>
        <p:spPr>
          <a:xfrm>
            <a:off x="2673436" y="5342368"/>
            <a:ext cx="508708" cy="159328"/>
          </a:xfrm>
          <a:prstGeom prst="bentConnector3">
            <a:avLst/>
          </a:prstGeom>
          <a:ln>
            <a:tailEnd type="arrow"/>
          </a:ln>
        </p:spPr>
        <p:style>
          <a:lnRef idx="2">
            <a:schemeClr val="accent2"/>
          </a:lnRef>
          <a:fillRef idx="0">
            <a:schemeClr val="accent2"/>
          </a:fillRef>
          <a:effectRef idx="1">
            <a:schemeClr val="accent2"/>
          </a:effectRef>
          <a:fontRef idx="minor">
            <a:schemeClr val="tx1"/>
          </a:fontRef>
        </p:style>
      </p:cxnSp>
      <p:sp>
        <p:nvSpPr>
          <p:cNvPr id="16" name="15 CuadroTexto"/>
          <p:cNvSpPr txBox="1"/>
          <p:nvPr/>
        </p:nvSpPr>
        <p:spPr>
          <a:xfrm>
            <a:off x="144836" y="5111026"/>
            <a:ext cx="3384376" cy="369332"/>
          </a:xfrm>
          <a:prstGeom prst="rect">
            <a:avLst/>
          </a:prstGeom>
          <a:noFill/>
        </p:spPr>
        <p:txBody>
          <a:bodyPr wrap="square" rtlCol="0">
            <a:spAutoFit/>
          </a:bodyPr>
          <a:lstStyle/>
          <a:p>
            <a:r>
              <a:rPr lang="es-CO" dirty="0" smtClean="0">
                <a:latin typeface="Arial Narrow" panose="020B0606020202030204" pitchFamily="34" charset="0"/>
              </a:rPr>
              <a:t>Administración de recursos </a:t>
            </a:r>
            <a:endParaRPr lang="es-CO" dirty="0">
              <a:latin typeface="Arial Narrow" panose="020B0606020202030204" pitchFamily="34" charset="0"/>
            </a:endParaRPr>
          </a:p>
        </p:txBody>
      </p:sp>
      <p:sp>
        <p:nvSpPr>
          <p:cNvPr id="17" name="16 CuadroTexto"/>
          <p:cNvSpPr txBox="1"/>
          <p:nvPr/>
        </p:nvSpPr>
        <p:spPr>
          <a:xfrm>
            <a:off x="3340714" y="5157192"/>
            <a:ext cx="5544616" cy="1477328"/>
          </a:xfrm>
          <a:prstGeom prst="rect">
            <a:avLst/>
          </a:prstGeom>
          <a:noFill/>
        </p:spPr>
        <p:txBody>
          <a:bodyPr wrap="square" rtlCol="0">
            <a:spAutoFit/>
          </a:bodyPr>
          <a:lstStyle/>
          <a:p>
            <a:pPr algn="just"/>
            <a:r>
              <a:rPr lang="es-CO" dirty="0" smtClean="0">
                <a:latin typeface="Arial Narrow" panose="020B0606020202030204" pitchFamily="34" charset="0"/>
              </a:rPr>
              <a:t>Contabilización de recursos en cuatro componentes, distribución de recursos por resolución del Ministerio del Trabajo. Estructura de comisiones por la labor administrativa, proceso de compensación entre Cajas de Compensación Familiar. Terminación del FONEDE.</a:t>
            </a:r>
          </a:p>
        </p:txBody>
      </p:sp>
    </p:spTree>
    <p:extLst>
      <p:ext uri="{BB962C8B-B14F-4D97-AF65-F5344CB8AC3E}">
        <p14:creationId xmlns:p14="http://schemas.microsoft.com/office/powerpoint/2010/main" val="3477597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32172" y="1340768"/>
            <a:ext cx="8066088" cy="935038"/>
          </a:xfrm>
          <a:solidFill>
            <a:schemeClr val="accent2">
              <a:lumMod val="40000"/>
              <a:lumOff val="60000"/>
            </a:schemeClr>
          </a:solidFill>
          <a:ln w="38100">
            <a:solidFill>
              <a:schemeClr val="accent2"/>
            </a:solidFill>
          </a:ln>
        </p:spPr>
        <p:txBody>
          <a:bodyPr/>
          <a:lstStyle/>
          <a:p>
            <a:pPr eaLnBrk="1" hangingPunct="1">
              <a:defRPr/>
            </a:pPr>
            <a:r>
              <a:rPr lang="es-CO" sz="2700" dirty="0" smtClean="0">
                <a:latin typeface="Garamond" panose="02020404030301010803" pitchFamily="18" charset="0"/>
              </a:rPr>
              <a:t>Fondo de Solidaridad de Fomento al Empleo y Protección al Cesante -FOSFEC</a:t>
            </a:r>
          </a:p>
        </p:txBody>
      </p:sp>
      <p:cxnSp>
        <p:nvCxnSpPr>
          <p:cNvPr id="5" name="4 Conector recto"/>
          <p:cNvCxnSpPr/>
          <p:nvPr/>
        </p:nvCxnSpPr>
        <p:spPr>
          <a:xfrm flipH="1">
            <a:off x="1187624" y="2298031"/>
            <a:ext cx="862212" cy="1491456"/>
          </a:xfrm>
          <a:prstGeom prst="line">
            <a:avLst/>
          </a:prstGeom>
        </p:spPr>
        <p:style>
          <a:lnRef idx="2">
            <a:schemeClr val="accent2"/>
          </a:lnRef>
          <a:fillRef idx="0">
            <a:schemeClr val="accent2"/>
          </a:fillRef>
          <a:effectRef idx="1">
            <a:schemeClr val="accent2"/>
          </a:effectRef>
          <a:fontRef idx="minor">
            <a:schemeClr val="tx1"/>
          </a:fontRef>
        </p:style>
      </p:cxnSp>
      <p:cxnSp>
        <p:nvCxnSpPr>
          <p:cNvPr id="6" name="5 Conector recto"/>
          <p:cNvCxnSpPr/>
          <p:nvPr/>
        </p:nvCxnSpPr>
        <p:spPr>
          <a:xfrm>
            <a:off x="4285035" y="2298031"/>
            <a:ext cx="0" cy="1655762"/>
          </a:xfrm>
          <a:prstGeom prst="line">
            <a:avLst/>
          </a:prstGeom>
        </p:spPr>
        <p:style>
          <a:lnRef idx="2">
            <a:schemeClr val="accent2"/>
          </a:lnRef>
          <a:fillRef idx="0">
            <a:schemeClr val="accent2"/>
          </a:fillRef>
          <a:effectRef idx="1">
            <a:schemeClr val="accent2"/>
          </a:effectRef>
          <a:fontRef idx="minor">
            <a:schemeClr val="tx1"/>
          </a:fontRef>
        </p:style>
      </p:cxnSp>
      <p:cxnSp>
        <p:nvCxnSpPr>
          <p:cNvPr id="7" name="6 Conector recto"/>
          <p:cNvCxnSpPr>
            <a:endCxn id="10" idx="0"/>
          </p:cNvCxnSpPr>
          <p:nvPr/>
        </p:nvCxnSpPr>
        <p:spPr>
          <a:xfrm>
            <a:off x="6899572" y="2298030"/>
            <a:ext cx="1128812" cy="1563813"/>
          </a:xfrm>
          <a:prstGeom prst="line">
            <a:avLst/>
          </a:prstGeom>
        </p:spPr>
        <p:style>
          <a:lnRef idx="2">
            <a:schemeClr val="accent2"/>
          </a:lnRef>
          <a:fillRef idx="0">
            <a:schemeClr val="accent2"/>
          </a:fillRef>
          <a:effectRef idx="1">
            <a:schemeClr val="accent2"/>
          </a:effectRef>
          <a:fontRef idx="minor">
            <a:schemeClr val="tx1"/>
          </a:fontRef>
        </p:style>
      </p:cxnSp>
      <p:sp>
        <p:nvSpPr>
          <p:cNvPr id="8" name="14 CuadroTexto"/>
          <p:cNvSpPr txBox="1">
            <a:spLocks noChangeArrowheads="1"/>
          </p:cNvSpPr>
          <p:nvPr/>
        </p:nvSpPr>
        <p:spPr bwMode="auto">
          <a:xfrm>
            <a:off x="107504" y="3793278"/>
            <a:ext cx="2520950" cy="78483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100">
                <a:solidFill>
                  <a:schemeClr val="tx1"/>
                </a:solidFill>
                <a:latin typeface="Calibri" pitchFamily="34" charset="0"/>
              </a:defRPr>
            </a:lvl1pPr>
            <a:lvl2pPr marL="742950" indent="-285750" eaLnBrk="0" hangingPunct="0">
              <a:spcBef>
                <a:spcPct val="20000"/>
              </a:spcBef>
              <a:buFont typeface="Arial" charset="0"/>
              <a:buChar char="–"/>
              <a:defRPr sz="27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es-CO" altLang="es-CO" sz="1500" dirty="0">
                <a:latin typeface="Garamond" panose="02020404030301010803" pitchFamily="18" charset="0"/>
              </a:rPr>
              <a:t>Pago de salud, pensión, cuota monetaria y beneficio por ahorro de cesantías. </a:t>
            </a:r>
          </a:p>
        </p:txBody>
      </p:sp>
      <p:sp>
        <p:nvSpPr>
          <p:cNvPr id="9" name="17 CuadroTexto"/>
          <p:cNvSpPr txBox="1">
            <a:spLocks noChangeArrowheads="1"/>
          </p:cNvSpPr>
          <p:nvPr/>
        </p:nvSpPr>
        <p:spPr bwMode="auto">
          <a:xfrm>
            <a:off x="3131840" y="3953793"/>
            <a:ext cx="2519363" cy="554038"/>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100">
                <a:solidFill>
                  <a:schemeClr val="tx1"/>
                </a:solidFill>
                <a:latin typeface="Calibri" pitchFamily="34" charset="0"/>
              </a:defRPr>
            </a:lvl1pPr>
            <a:lvl2pPr marL="742950" indent="-285750" eaLnBrk="0" hangingPunct="0">
              <a:spcBef>
                <a:spcPct val="20000"/>
              </a:spcBef>
              <a:buFont typeface="Arial" charset="0"/>
              <a:buChar char="–"/>
              <a:defRPr sz="27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just" eaLnBrk="1" hangingPunct="1">
              <a:spcBef>
                <a:spcPct val="0"/>
              </a:spcBef>
              <a:buFontTx/>
              <a:buNone/>
            </a:pPr>
            <a:r>
              <a:rPr lang="es-CO" altLang="es-CO" sz="1500" dirty="0">
                <a:latin typeface="Garamond" panose="02020404030301010803" pitchFamily="18" charset="0"/>
              </a:rPr>
              <a:t>Agencias de Gestión y Colocación de Empleo</a:t>
            </a:r>
          </a:p>
        </p:txBody>
      </p:sp>
      <p:sp>
        <p:nvSpPr>
          <p:cNvPr id="10" name="18 CuadroTexto"/>
          <p:cNvSpPr txBox="1">
            <a:spLocks noChangeArrowheads="1"/>
          </p:cNvSpPr>
          <p:nvPr/>
        </p:nvSpPr>
        <p:spPr bwMode="auto">
          <a:xfrm>
            <a:off x="7056040" y="3861843"/>
            <a:ext cx="1944687" cy="553998"/>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100">
                <a:solidFill>
                  <a:schemeClr val="tx1"/>
                </a:solidFill>
                <a:latin typeface="Calibri" pitchFamily="34" charset="0"/>
              </a:defRPr>
            </a:lvl1pPr>
            <a:lvl2pPr marL="742950" indent="-285750" eaLnBrk="0" hangingPunct="0">
              <a:spcBef>
                <a:spcPct val="20000"/>
              </a:spcBef>
              <a:buFont typeface="Arial" charset="0"/>
              <a:buChar char="–"/>
              <a:defRPr sz="27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s-CO" altLang="es-CO" sz="1500" dirty="0" smtClean="0">
                <a:latin typeface="Garamond" panose="02020404030301010803" pitchFamily="18" charset="0"/>
              </a:rPr>
              <a:t>Capacitación para la reinserción laboral</a:t>
            </a:r>
            <a:endParaRPr lang="es-CO" altLang="es-CO" sz="1500" dirty="0">
              <a:latin typeface="Garamond" panose="02020404030301010803" pitchFamily="18" charset="0"/>
            </a:endParaRPr>
          </a:p>
        </p:txBody>
      </p:sp>
      <p:cxnSp>
        <p:nvCxnSpPr>
          <p:cNvPr id="11" name="10 Conector recto"/>
          <p:cNvCxnSpPr/>
          <p:nvPr/>
        </p:nvCxnSpPr>
        <p:spPr>
          <a:xfrm>
            <a:off x="6408204" y="2277393"/>
            <a:ext cx="0" cy="3024188"/>
          </a:xfrm>
          <a:prstGeom prst="line">
            <a:avLst/>
          </a:prstGeom>
          <a:ln w="12700">
            <a:solidFill>
              <a:schemeClr val="tx1">
                <a:lumMod val="75000"/>
                <a:lumOff val="25000"/>
              </a:schemeClr>
            </a:solidFill>
          </a:ln>
        </p:spPr>
        <p:style>
          <a:lnRef idx="2">
            <a:schemeClr val="accent2"/>
          </a:lnRef>
          <a:fillRef idx="0">
            <a:schemeClr val="accent2"/>
          </a:fillRef>
          <a:effectRef idx="1">
            <a:schemeClr val="accent2"/>
          </a:effectRef>
          <a:fontRef idx="minor">
            <a:schemeClr val="tx1"/>
          </a:fontRef>
        </p:style>
      </p:cxnSp>
      <p:sp>
        <p:nvSpPr>
          <p:cNvPr id="12" name="11 CuadroTexto"/>
          <p:cNvSpPr txBox="1"/>
          <p:nvPr/>
        </p:nvSpPr>
        <p:spPr>
          <a:xfrm>
            <a:off x="5273935" y="5307262"/>
            <a:ext cx="2268537" cy="646331"/>
          </a:xfrm>
          <a:prstGeom prst="rect">
            <a:avLst/>
          </a:prstGeom>
          <a:noFill/>
          <a:ln>
            <a:solidFill>
              <a:schemeClr val="tx2">
                <a:lumMod val="75000"/>
              </a:schemeClr>
            </a:solidFill>
          </a:ln>
        </p:spPr>
        <p:txBody>
          <a:bodyPr>
            <a:spAutoFit/>
          </a:bodyPr>
          <a:lstStyle/>
          <a:p>
            <a:pPr>
              <a:defRPr/>
            </a:pPr>
            <a:r>
              <a:rPr lang="es-CO" b="0" dirty="0">
                <a:latin typeface="Garamond" panose="02020404030301010803" pitchFamily="18" charset="0"/>
              </a:rPr>
              <a:t>Sistema de Información FOSFEC</a:t>
            </a:r>
          </a:p>
        </p:txBody>
      </p:sp>
      <p:cxnSp>
        <p:nvCxnSpPr>
          <p:cNvPr id="13" name="12 Conector recto"/>
          <p:cNvCxnSpPr/>
          <p:nvPr/>
        </p:nvCxnSpPr>
        <p:spPr>
          <a:xfrm>
            <a:off x="2808660" y="2302793"/>
            <a:ext cx="0" cy="3024188"/>
          </a:xfrm>
          <a:prstGeom prst="line">
            <a:avLst/>
          </a:prstGeom>
          <a:ln w="12700">
            <a:solidFill>
              <a:schemeClr val="tx1">
                <a:lumMod val="75000"/>
                <a:lumOff val="25000"/>
              </a:schemeClr>
            </a:solidFill>
          </a:ln>
        </p:spPr>
        <p:style>
          <a:lnRef idx="2">
            <a:schemeClr val="accent2"/>
          </a:lnRef>
          <a:fillRef idx="0">
            <a:schemeClr val="accent2"/>
          </a:fillRef>
          <a:effectRef idx="1">
            <a:schemeClr val="accent2"/>
          </a:effectRef>
          <a:fontRef idx="minor">
            <a:schemeClr val="tx1"/>
          </a:fontRef>
        </p:style>
      </p:cxnSp>
      <p:sp>
        <p:nvSpPr>
          <p:cNvPr id="14" name="13 CuadroTexto"/>
          <p:cNvSpPr txBox="1"/>
          <p:nvPr/>
        </p:nvSpPr>
        <p:spPr>
          <a:xfrm>
            <a:off x="1475656" y="5352381"/>
            <a:ext cx="3024335" cy="923330"/>
          </a:xfrm>
          <a:prstGeom prst="rect">
            <a:avLst/>
          </a:prstGeom>
          <a:noFill/>
          <a:ln>
            <a:solidFill>
              <a:schemeClr val="tx2">
                <a:lumMod val="75000"/>
              </a:schemeClr>
            </a:solidFill>
          </a:ln>
        </p:spPr>
        <p:txBody>
          <a:bodyPr wrap="square">
            <a:spAutoFit/>
          </a:bodyPr>
          <a:lstStyle/>
          <a:p>
            <a:pPr>
              <a:defRPr/>
            </a:pPr>
            <a:r>
              <a:rPr lang="es-CO" b="0" dirty="0">
                <a:latin typeface="Garamond" panose="02020404030301010803" pitchFamily="18" charset="0"/>
              </a:rPr>
              <a:t>Gastos de </a:t>
            </a:r>
            <a:r>
              <a:rPr lang="es-CO" b="0" dirty="0" smtClean="0">
                <a:latin typeface="Garamond" panose="02020404030301010803" pitchFamily="18" charset="0"/>
              </a:rPr>
              <a:t>Administración – Comisiones por labor administrativa</a:t>
            </a:r>
            <a:endParaRPr lang="es-CO" b="0" dirty="0">
              <a:latin typeface="Garamond" panose="02020404030301010803" pitchFamily="18" charset="0"/>
            </a:endParaRPr>
          </a:p>
        </p:txBody>
      </p:sp>
      <p:sp>
        <p:nvSpPr>
          <p:cNvPr id="15" name="14 CuadroTexto"/>
          <p:cNvSpPr txBox="1"/>
          <p:nvPr/>
        </p:nvSpPr>
        <p:spPr>
          <a:xfrm>
            <a:off x="4644008" y="404664"/>
            <a:ext cx="3528392" cy="369332"/>
          </a:xfrm>
          <a:prstGeom prst="rect">
            <a:avLst/>
          </a:prstGeom>
          <a:noFill/>
        </p:spPr>
        <p:txBody>
          <a:bodyPr wrap="square" rtlCol="0">
            <a:spAutoFit/>
          </a:bodyPr>
          <a:lstStyle>
            <a:defPPr>
              <a:defRPr lang="es-CO"/>
            </a:defPPr>
            <a:lvl1pPr algn="ctr">
              <a:defRPr b="1">
                <a:solidFill>
                  <a:srgbClr val="C00000"/>
                </a:solidFill>
                <a:latin typeface="Arial Narrow" pitchFamily="34" charset="0"/>
              </a:defRPr>
            </a:lvl1pPr>
          </a:lstStyle>
          <a:p>
            <a:r>
              <a:rPr lang="es-CO" dirty="0"/>
              <a:t>CONCEPCIÓN DEL FOSFEC</a:t>
            </a:r>
          </a:p>
        </p:txBody>
      </p:sp>
    </p:spTree>
    <p:extLst>
      <p:ext uri="{BB962C8B-B14F-4D97-AF65-F5344CB8AC3E}">
        <p14:creationId xmlns:p14="http://schemas.microsoft.com/office/powerpoint/2010/main" val="2581060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932040" y="348844"/>
            <a:ext cx="3672408" cy="646331"/>
          </a:xfrm>
          <a:prstGeom prst="rect">
            <a:avLst/>
          </a:prstGeom>
          <a:noFill/>
        </p:spPr>
        <p:txBody>
          <a:bodyPr wrap="square" rtlCol="0">
            <a:spAutoFit/>
          </a:bodyPr>
          <a:lstStyle>
            <a:defPPr>
              <a:defRPr lang="es-CO"/>
            </a:defPPr>
            <a:lvl1pPr algn="ctr">
              <a:defRPr sz="5400" b="1">
                <a:solidFill>
                  <a:srgbClr val="C00000"/>
                </a:solidFill>
                <a:latin typeface="Arial Narrow" pitchFamily="34" charset="0"/>
              </a:defRPr>
            </a:lvl1pPr>
          </a:lstStyle>
          <a:p>
            <a:r>
              <a:rPr lang="es-CO" sz="1800" dirty="0" smtClean="0"/>
              <a:t>Capacitación para la reinserción laboral</a:t>
            </a:r>
          </a:p>
        </p:txBody>
      </p:sp>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4097" t="13617" r="47861" b="44228"/>
          <a:stretch/>
        </p:blipFill>
        <p:spPr bwMode="auto">
          <a:xfrm>
            <a:off x="1" y="1218828"/>
            <a:ext cx="6012159" cy="32182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CuadroTexto"/>
          <p:cNvSpPr txBox="1"/>
          <p:nvPr/>
        </p:nvSpPr>
        <p:spPr>
          <a:xfrm>
            <a:off x="5813028" y="3979540"/>
            <a:ext cx="2952328" cy="2308324"/>
          </a:xfrm>
          <a:prstGeom prst="rect">
            <a:avLst/>
          </a:prstGeom>
          <a:noFill/>
        </p:spPr>
        <p:txBody>
          <a:bodyPr wrap="square" rtlCol="0">
            <a:spAutoFit/>
          </a:bodyPr>
          <a:lstStyle/>
          <a:p>
            <a:r>
              <a:rPr lang="es-CO" b="1" dirty="0">
                <a:solidFill>
                  <a:srgbClr val="C00000"/>
                </a:solidFill>
                <a:latin typeface="Arial Narrow" pitchFamily="34" charset="0"/>
              </a:rPr>
              <a:t>Principios de la capacitación</a:t>
            </a:r>
            <a:r>
              <a:rPr lang="es-CO" dirty="0" smtClean="0">
                <a:latin typeface="Arial Narrow" panose="020B0606020202030204" pitchFamily="34" charset="0"/>
              </a:rPr>
              <a:t>:</a:t>
            </a:r>
          </a:p>
          <a:p>
            <a:endParaRPr lang="es-CO" dirty="0">
              <a:latin typeface="Arial Narrow" panose="020B0606020202030204" pitchFamily="34" charset="0"/>
            </a:endParaRPr>
          </a:p>
          <a:p>
            <a:pPr marL="285750" indent="-285750">
              <a:buFont typeface="Wingdings" panose="05000000000000000000" pitchFamily="2" charset="2"/>
              <a:buChar char="Ø"/>
            </a:pPr>
            <a:r>
              <a:rPr lang="es-CO" dirty="0" smtClean="0">
                <a:latin typeface="Arial Narrow" panose="020B0606020202030204" pitchFamily="34" charset="0"/>
              </a:rPr>
              <a:t>Pertinencia</a:t>
            </a:r>
          </a:p>
          <a:p>
            <a:pPr marL="285750" indent="-285750">
              <a:buFont typeface="Wingdings" panose="05000000000000000000" pitchFamily="2" charset="2"/>
              <a:buChar char="Ø"/>
            </a:pPr>
            <a:r>
              <a:rPr lang="es-CO" dirty="0" smtClean="0">
                <a:latin typeface="Arial Narrow" panose="020B0606020202030204" pitchFamily="34" charset="0"/>
              </a:rPr>
              <a:t>Oportunidad</a:t>
            </a:r>
          </a:p>
          <a:p>
            <a:pPr marL="285750" indent="-285750">
              <a:buFont typeface="Wingdings" panose="05000000000000000000" pitchFamily="2" charset="2"/>
              <a:buChar char="Ø"/>
            </a:pPr>
            <a:r>
              <a:rPr lang="es-CO" dirty="0" smtClean="0">
                <a:latin typeface="Arial Narrow" panose="020B0606020202030204" pitchFamily="34" charset="0"/>
              </a:rPr>
              <a:t>Calidad</a:t>
            </a:r>
          </a:p>
          <a:p>
            <a:pPr marL="285750" indent="-285750">
              <a:buFont typeface="Wingdings" panose="05000000000000000000" pitchFamily="2" charset="2"/>
              <a:buChar char="Ø"/>
            </a:pPr>
            <a:r>
              <a:rPr lang="es-CO" dirty="0" smtClean="0">
                <a:latin typeface="Arial Narrow" panose="020B0606020202030204" pitchFamily="34" charset="0"/>
              </a:rPr>
              <a:t>Cobertura</a:t>
            </a:r>
          </a:p>
          <a:p>
            <a:endParaRPr lang="es-CO" dirty="0"/>
          </a:p>
          <a:p>
            <a:endParaRPr lang="es-CO" dirty="0"/>
          </a:p>
        </p:txBody>
      </p:sp>
      <p:pic>
        <p:nvPicPr>
          <p:cNvPr id="1026" name="Picture 2" descr="C:\Users\jlinares\AppData\Local\Microsoft\Windows\Temporary Internet Files\Content.IE5\JZINZA4E\MP90043929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4618863"/>
            <a:ext cx="2302702" cy="1541714"/>
          </a:xfrm>
          <a:prstGeom prst="rect">
            <a:avLst/>
          </a:prstGeom>
          <a:noFill/>
          <a:extLst>
            <a:ext uri="{909E8E84-426E-40DD-AFC4-6F175D3DCCD1}">
              <a14:hiddenFill xmlns:a14="http://schemas.microsoft.com/office/drawing/2010/main">
                <a:solidFill>
                  <a:srgbClr val="FFFFFF"/>
                </a:solidFill>
              </a14:hiddenFill>
            </a:ext>
          </a:extLst>
        </p:spPr>
      </p:pic>
      <p:cxnSp>
        <p:nvCxnSpPr>
          <p:cNvPr id="7" name="6 Conector recto"/>
          <p:cNvCxnSpPr>
            <a:stCxn id="5" idx="3"/>
          </p:cNvCxnSpPr>
          <p:nvPr/>
        </p:nvCxnSpPr>
        <p:spPr>
          <a:xfrm>
            <a:off x="6012160" y="2827970"/>
            <a:ext cx="1277032"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9" name="8 Conector recto de flecha"/>
          <p:cNvCxnSpPr/>
          <p:nvPr/>
        </p:nvCxnSpPr>
        <p:spPr>
          <a:xfrm>
            <a:off x="7289192" y="2827970"/>
            <a:ext cx="0" cy="103307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34775973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4860032" y="348844"/>
            <a:ext cx="3672408" cy="646331"/>
          </a:xfrm>
          <a:prstGeom prst="rect">
            <a:avLst/>
          </a:prstGeom>
          <a:noFill/>
        </p:spPr>
        <p:txBody>
          <a:bodyPr wrap="square" rtlCol="0">
            <a:spAutoFit/>
          </a:bodyPr>
          <a:lstStyle>
            <a:defPPr>
              <a:defRPr lang="es-CO"/>
            </a:defPPr>
            <a:lvl1pPr algn="ctr">
              <a:defRPr sz="5400" b="1">
                <a:solidFill>
                  <a:srgbClr val="C00000"/>
                </a:solidFill>
                <a:latin typeface="Arial Narrow" pitchFamily="34" charset="0"/>
              </a:defRPr>
            </a:lvl1pPr>
          </a:lstStyle>
          <a:p>
            <a:r>
              <a:rPr lang="es-CO" sz="1800" dirty="0" smtClean="0"/>
              <a:t>Capacitación para la reinserción laboral</a:t>
            </a:r>
          </a:p>
        </p:txBody>
      </p:sp>
      <p:sp>
        <p:nvSpPr>
          <p:cNvPr id="6" name="5 CuadroTexto"/>
          <p:cNvSpPr txBox="1"/>
          <p:nvPr/>
        </p:nvSpPr>
        <p:spPr>
          <a:xfrm>
            <a:off x="1078484" y="2204864"/>
            <a:ext cx="5580620" cy="369332"/>
          </a:xfrm>
          <a:prstGeom prst="rect">
            <a:avLst/>
          </a:prstGeom>
          <a:noFill/>
          <a:ln>
            <a:solidFill>
              <a:schemeClr val="tx2">
                <a:lumMod val="75000"/>
              </a:schemeClr>
            </a:solidFill>
          </a:ln>
        </p:spPr>
        <p:txBody>
          <a:bodyPr wrap="square">
            <a:spAutoFit/>
          </a:bodyPr>
          <a:lstStyle/>
          <a:p>
            <a:pPr>
              <a:defRPr/>
            </a:pPr>
            <a:r>
              <a:rPr lang="es-CO" b="0" dirty="0" smtClean="0">
                <a:latin typeface="Garamond" panose="02020404030301010803" pitchFamily="18" charset="0"/>
              </a:rPr>
              <a:t>UVAES- Unidades vocacionales de Aprendizaje en Empresa </a:t>
            </a:r>
            <a:endParaRPr lang="es-CO" b="0" dirty="0">
              <a:latin typeface="Garamond" panose="02020404030301010803" pitchFamily="18" charset="0"/>
            </a:endParaRPr>
          </a:p>
        </p:txBody>
      </p:sp>
      <p:sp>
        <p:nvSpPr>
          <p:cNvPr id="7" name="6 CuadroTexto"/>
          <p:cNvSpPr txBox="1"/>
          <p:nvPr/>
        </p:nvSpPr>
        <p:spPr>
          <a:xfrm>
            <a:off x="827584" y="1478866"/>
            <a:ext cx="7344816" cy="369332"/>
          </a:xfrm>
          <a:prstGeom prst="rect">
            <a:avLst/>
          </a:prstGeom>
          <a:noFill/>
        </p:spPr>
        <p:txBody>
          <a:bodyPr wrap="square" rtlCol="0">
            <a:spAutoFit/>
          </a:bodyPr>
          <a:lstStyle/>
          <a:p>
            <a:r>
              <a:rPr lang="es-CO" b="1" dirty="0" smtClean="0">
                <a:latin typeface="Garamond" panose="02020404030301010803" pitchFamily="18" charset="0"/>
              </a:rPr>
              <a:t>Oferentes de programas de capacitación para la reinserción laboral</a:t>
            </a:r>
            <a:endParaRPr lang="es-CO" b="1" dirty="0">
              <a:latin typeface="Garamond" panose="02020404030301010803" pitchFamily="18" charset="0"/>
            </a:endParaRPr>
          </a:p>
        </p:txBody>
      </p:sp>
      <p:sp>
        <p:nvSpPr>
          <p:cNvPr id="8" name="7 CuadroTexto"/>
          <p:cNvSpPr txBox="1"/>
          <p:nvPr/>
        </p:nvSpPr>
        <p:spPr>
          <a:xfrm>
            <a:off x="1109936" y="2852936"/>
            <a:ext cx="4254152" cy="369332"/>
          </a:xfrm>
          <a:prstGeom prst="rect">
            <a:avLst/>
          </a:prstGeom>
          <a:noFill/>
          <a:ln>
            <a:solidFill>
              <a:schemeClr val="tx2">
                <a:lumMod val="75000"/>
              </a:schemeClr>
            </a:solidFill>
          </a:ln>
        </p:spPr>
        <p:txBody>
          <a:bodyPr wrap="square">
            <a:spAutoFit/>
          </a:bodyPr>
          <a:lstStyle/>
          <a:p>
            <a:pPr>
              <a:defRPr/>
            </a:pPr>
            <a:r>
              <a:rPr lang="es-CO" b="0" dirty="0" smtClean="0">
                <a:latin typeface="Garamond" panose="02020404030301010803" pitchFamily="18" charset="0"/>
              </a:rPr>
              <a:t>Cajas de Compensación Familiar- </a:t>
            </a:r>
            <a:endParaRPr lang="es-CO" b="0" dirty="0">
              <a:latin typeface="Garamond" panose="02020404030301010803" pitchFamily="18" charset="0"/>
            </a:endParaRPr>
          </a:p>
        </p:txBody>
      </p:sp>
      <p:sp>
        <p:nvSpPr>
          <p:cNvPr id="9" name="8 CuadroTexto"/>
          <p:cNvSpPr txBox="1"/>
          <p:nvPr/>
        </p:nvSpPr>
        <p:spPr>
          <a:xfrm>
            <a:off x="1109936" y="3501008"/>
            <a:ext cx="4398168" cy="369332"/>
          </a:xfrm>
          <a:prstGeom prst="rect">
            <a:avLst/>
          </a:prstGeom>
          <a:noFill/>
          <a:ln>
            <a:solidFill>
              <a:schemeClr val="tx2">
                <a:lumMod val="75000"/>
              </a:schemeClr>
            </a:solidFill>
          </a:ln>
        </p:spPr>
        <p:txBody>
          <a:bodyPr wrap="square">
            <a:spAutoFit/>
          </a:bodyPr>
          <a:lstStyle/>
          <a:p>
            <a:pPr>
              <a:defRPr/>
            </a:pPr>
            <a:r>
              <a:rPr lang="es-CO" b="0" dirty="0" smtClean="0">
                <a:latin typeface="Garamond" panose="02020404030301010803" pitchFamily="18" charset="0"/>
              </a:rPr>
              <a:t>Servicio Nacional de Aprendizaje </a:t>
            </a:r>
            <a:endParaRPr lang="es-CO" b="0" dirty="0">
              <a:latin typeface="Garamond" panose="02020404030301010803" pitchFamily="18" charset="0"/>
            </a:endParaRPr>
          </a:p>
        </p:txBody>
      </p:sp>
      <p:sp>
        <p:nvSpPr>
          <p:cNvPr id="10" name="9 CuadroTexto"/>
          <p:cNvSpPr txBox="1"/>
          <p:nvPr/>
        </p:nvSpPr>
        <p:spPr>
          <a:xfrm>
            <a:off x="1109936" y="4221088"/>
            <a:ext cx="4398168" cy="369332"/>
          </a:xfrm>
          <a:prstGeom prst="rect">
            <a:avLst/>
          </a:prstGeom>
          <a:noFill/>
          <a:ln>
            <a:solidFill>
              <a:schemeClr val="tx2">
                <a:lumMod val="75000"/>
              </a:schemeClr>
            </a:solidFill>
          </a:ln>
        </p:spPr>
        <p:txBody>
          <a:bodyPr wrap="square">
            <a:spAutoFit/>
          </a:bodyPr>
          <a:lstStyle/>
          <a:p>
            <a:pPr>
              <a:defRPr/>
            </a:pPr>
            <a:r>
              <a:rPr lang="es-CO" b="0" dirty="0" smtClean="0">
                <a:latin typeface="Garamond" panose="02020404030301010803" pitchFamily="18" charset="0"/>
              </a:rPr>
              <a:t>Instituciones de Formación para el Trabajo</a:t>
            </a:r>
            <a:endParaRPr lang="es-CO" b="0" dirty="0">
              <a:latin typeface="Garamond" panose="02020404030301010803" pitchFamily="18" charset="0"/>
            </a:endParaRPr>
          </a:p>
        </p:txBody>
      </p:sp>
      <p:cxnSp>
        <p:nvCxnSpPr>
          <p:cNvPr id="12" name="11 Conector recto"/>
          <p:cNvCxnSpPr>
            <a:stCxn id="7" idx="1"/>
          </p:cNvCxnSpPr>
          <p:nvPr/>
        </p:nvCxnSpPr>
        <p:spPr>
          <a:xfrm flipH="1">
            <a:off x="539552" y="1663532"/>
            <a:ext cx="288032"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3" name="12 Conector recto"/>
          <p:cNvCxnSpPr/>
          <p:nvPr/>
        </p:nvCxnSpPr>
        <p:spPr>
          <a:xfrm>
            <a:off x="539552" y="1663532"/>
            <a:ext cx="0" cy="2845588"/>
          </a:xfrm>
          <a:prstGeom prst="line">
            <a:avLst/>
          </a:prstGeom>
        </p:spPr>
        <p:style>
          <a:lnRef idx="2">
            <a:schemeClr val="accent2"/>
          </a:lnRef>
          <a:fillRef idx="0">
            <a:schemeClr val="accent2"/>
          </a:fillRef>
          <a:effectRef idx="1">
            <a:schemeClr val="accent2"/>
          </a:effectRef>
          <a:fontRef idx="minor">
            <a:schemeClr val="tx1"/>
          </a:fontRef>
        </p:style>
      </p:cxnSp>
      <p:cxnSp>
        <p:nvCxnSpPr>
          <p:cNvPr id="17" name="16 Conector recto"/>
          <p:cNvCxnSpPr/>
          <p:nvPr/>
        </p:nvCxnSpPr>
        <p:spPr>
          <a:xfrm flipH="1">
            <a:off x="539552" y="2389530"/>
            <a:ext cx="432048"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9" name="18 Conector recto"/>
          <p:cNvCxnSpPr/>
          <p:nvPr/>
        </p:nvCxnSpPr>
        <p:spPr>
          <a:xfrm flipH="1">
            <a:off x="526580" y="3086326"/>
            <a:ext cx="432048"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0" name="19 Conector recto"/>
          <p:cNvCxnSpPr/>
          <p:nvPr/>
        </p:nvCxnSpPr>
        <p:spPr>
          <a:xfrm flipH="1">
            <a:off x="545704" y="3685674"/>
            <a:ext cx="432048"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1" name="20 Conector recto"/>
          <p:cNvCxnSpPr/>
          <p:nvPr/>
        </p:nvCxnSpPr>
        <p:spPr>
          <a:xfrm flipH="1">
            <a:off x="564704" y="4509120"/>
            <a:ext cx="432048"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23" name="22 Conector recto de flecha"/>
          <p:cNvCxnSpPr/>
          <p:nvPr/>
        </p:nvCxnSpPr>
        <p:spPr>
          <a:xfrm>
            <a:off x="3419872" y="4725144"/>
            <a:ext cx="0" cy="43204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4" name="23 CuadroTexto"/>
          <p:cNvSpPr txBox="1"/>
          <p:nvPr/>
        </p:nvSpPr>
        <p:spPr>
          <a:xfrm>
            <a:off x="564704" y="5301208"/>
            <a:ext cx="7967736" cy="369332"/>
          </a:xfrm>
          <a:prstGeom prst="rect">
            <a:avLst/>
          </a:prstGeom>
          <a:noFill/>
          <a:ln>
            <a:solidFill>
              <a:schemeClr val="tx2">
                <a:lumMod val="75000"/>
              </a:schemeClr>
            </a:solidFill>
          </a:ln>
        </p:spPr>
        <p:txBody>
          <a:bodyPr wrap="square">
            <a:spAutoFit/>
          </a:bodyPr>
          <a:lstStyle/>
          <a:p>
            <a:pPr>
              <a:defRPr/>
            </a:pPr>
            <a:r>
              <a:rPr lang="es-CO" b="0" dirty="0" smtClean="0">
                <a:latin typeface="Garamond" panose="02020404030301010803" pitchFamily="18" charset="0"/>
              </a:rPr>
              <a:t>Certificación </a:t>
            </a:r>
            <a:r>
              <a:rPr lang="es-CO" dirty="0">
                <a:latin typeface="Garamond" panose="02020404030301010803" pitchFamily="18" charset="0"/>
              </a:rPr>
              <a:t>d</a:t>
            </a:r>
            <a:r>
              <a:rPr lang="es-CO" b="0" dirty="0" smtClean="0">
                <a:latin typeface="Garamond" panose="02020404030301010803" pitchFamily="18" charset="0"/>
              </a:rPr>
              <a:t>e Calidad con norma técnica definida por Min Trabajo y ICONTEC </a:t>
            </a:r>
            <a:endParaRPr lang="es-CO" b="0" dirty="0">
              <a:latin typeface="Garamond" panose="02020404030301010803" pitchFamily="18" charset="0"/>
            </a:endParaRPr>
          </a:p>
        </p:txBody>
      </p:sp>
    </p:spTree>
    <p:extLst>
      <p:ext uri="{BB962C8B-B14F-4D97-AF65-F5344CB8AC3E}">
        <p14:creationId xmlns:p14="http://schemas.microsoft.com/office/powerpoint/2010/main" val="2779900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Rectángulo"/>
          <p:cNvSpPr/>
          <p:nvPr/>
        </p:nvSpPr>
        <p:spPr>
          <a:xfrm>
            <a:off x="455134" y="5201776"/>
            <a:ext cx="2913263" cy="278873"/>
          </a:xfrm>
          <a:prstGeom prst="rect">
            <a:avLst/>
          </a:prstGeom>
        </p:spPr>
        <p:txBody>
          <a:bodyPr wrap="none" lIns="93296" tIns="46648" rIns="93296" bIns="46648">
            <a:spAutoFit/>
          </a:bodyPr>
          <a:lstStyle/>
          <a:p>
            <a:r>
              <a:rPr lang="es-CO" sz="1200" dirty="0"/>
              <a:t>Página web: </a:t>
            </a:r>
            <a:r>
              <a:rPr lang="es-CO" sz="1200" dirty="0">
                <a:hlinkClick r:id="rId2"/>
              </a:rPr>
              <a:t>http://www.mintrabajo.gov.co</a:t>
            </a:r>
            <a:r>
              <a:rPr lang="es-CO" sz="1200" dirty="0"/>
              <a:t> </a:t>
            </a:r>
          </a:p>
        </p:txBody>
      </p:sp>
      <p:pic>
        <p:nvPicPr>
          <p:cNvPr id="13" name="12 Imagen"/>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493273" y="5600296"/>
            <a:ext cx="864758" cy="454360"/>
          </a:xfrm>
          <a:prstGeom prst="rect">
            <a:avLst/>
          </a:prstGeom>
        </p:spPr>
      </p:pic>
      <p:pic>
        <p:nvPicPr>
          <p:cNvPr id="14" name="13 Imagen"/>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605704" y="5588252"/>
            <a:ext cx="521052" cy="521021"/>
          </a:xfrm>
          <a:prstGeom prst="rect">
            <a:avLst/>
          </a:prstGeom>
        </p:spPr>
      </p:pic>
      <p:pic>
        <p:nvPicPr>
          <p:cNvPr id="15" name="14 Imagen"/>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521194" y="5651953"/>
            <a:ext cx="457347" cy="457320"/>
          </a:xfrm>
          <a:prstGeom prst="rect">
            <a:avLst/>
          </a:prstGeom>
        </p:spPr>
      </p:pic>
      <p:pic>
        <p:nvPicPr>
          <p:cNvPr id="16" name="15 Imagen"/>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2561242" y="5648571"/>
            <a:ext cx="461761" cy="460702"/>
          </a:xfrm>
          <a:prstGeom prst="rect">
            <a:avLst/>
          </a:prstGeom>
        </p:spPr>
      </p:pic>
      <p:sp>
        <p:nvSpPr>
          <p:cNvPr id="17" name="16 CuadroTexto"/>
          <p:cNvSpPr txBox="1"/>
          <p:nvPr/>
        </p:nvSpPr>
        <p:spPr>
          <a:xfrm>
            <a:off x="2954734" y="5795245"/>
            <a:ext cx="1650970" cy="282625"/>
          </a:xfrm>
          <a:prstGeom prst="rect">
            <a:avLst/>
          </a:prstGeom>
          <a:noFill/>
        </p:spPr>
        <p:txBody>
          <a:bodyPr wrap="square" lIns="93296" tIns="46648" rIns="93296" bIns="46648" rtlCol="0">
            <a:spAutoFit/>
          </a:bodyPr>
          <a:lstStyle/>
          <a:p>
            <a:r>
              <a:rPr lang="es-CO" sz="1200" dirty="0"/>
              <a:t>@</a:t>
            </a:r>
            <a:r>
              <a:rPr lang="es-CO" sz="1200" dirty="0" err="1"/>
              <a:t>MinTrabajoCol</a:t>
            </a:r>
            <a:endParaRPr lang="es-CO" sz="1200" dirty="0"/>
          </a:p>
        </p:txBody>
      </p:sp>
      <p:sp>
        <p:nvSpPr>
          <p:cNvPr id="18" name="17 CuadroTexto"/>
          <p:cNvSpPr txBox="1"/>
          <p:nvPr/>
        </p:nvSpPr>
        <p:spPr>
          <a:xfrm>
            <a:off x="978541" y="5795245"/>
            <a:ext cx="1582701" cy="282625"/>
          </a:xfrm>
          <a:prstGeom prst="rect">
            <a:avLst/>
          </a:prstGeom>
          <a:noFill/>
        </p:spPr>
        <p:txBody>
          <a:bodyPr wrap="square" lIns="93296" tIns="46648" rIns="93296" bIns="46648" rtlCol="0">
            <a:spAutoFit/>
          </a:bodyPr>
          <a:lstStyle/>
          <a:p>
            <a:r>
              <a:rPr lang="es-CO" sz="1200" dirty="0"/>
              <a:t>/</a:t>
            </a:r>
            <a:r>
              <a:rPr lang="es-CO" sz="1200" dirty="0" err="1"/>
              <a:t>MinTrabajoCol</a:t>
            </a:r>
            <a:endParaRPr lang="es-CO" sz="1200" dirty="0"/>
          </a:p>
        </p:txBody>
      </p:sp>
      <p:sp>
        <p:nvSpPr>
          <p:cNvPr id="19" name="18 CuadroTexto"/>
          <p:cNvSpPr txBox="1"/>
          <p:nvPr/>
        </p:nvSpPr>
        <p:spPr>
          <a:xfrm>
            <a:off x="5055943" y="5795245"/>
            <a:ext cx="1582701" cy="282625"/>
          </a:xfrm>
          <a:prstGeom prst="rect">
            <a:avLst/>
          </a:prstGeom>
          <a:noFill/>
        </p:spPr>
        <p:txBody>
          <a:bodyPr wrap="square" lIns="93296" tIns="46648" rIns="93296" bIns="46648" rtlCol="0">
            <a:spAutoFit/>
          </a:bodyPr>
          <a:lstStyle/>
          <a:p>
            <a:r>
              <a:rPr lang="es-CO" sz="1200" dirty="0" err="1"/>
              <a:t>MinTrabajoCol</a:t>
            </a:r>
            <a:endParaRPr lang="es-CO" sz="1200" dirty="0"/>
          </a:p>
        </p:txBody>
      </p:sp>
      <p:sp>
        <p:nvSpPr>
          <p:cNvPr id="20" name="19 CuadroTexto"/>
          <p:cNvSpPr txBox="1"/>
          <p:nvPr/>
        </p:nvSpPr>
        <p:spPr>
          <a:xfrm>
            <a:off x="7267005" y="5795245"/>
            <a:ext cx="1582701" cy="282625"/>
          </a:xfrm>
          <a:prstGeom prst="rect">
            <a:avLst/>
          </a:prstGeom>
          <a:noFill/>
        </p:spPr>
        <p:txBody>
          <a:bodyPr wrap="square" lIns="93296" tIns="46648" rIns="93296" bIns="46648" rtlCol="0">
            <a:spAutoFit/>
          </a:bodyPr>
          <a:lstStyle/>
          <a:p>
            <a:r>
              <a:rPr lang="es-CO" sz="1200" dirty="0" err="1"/>
              <a:t>MinTrabajoCol</a:t>
            </a:r>
            <a:endParaRPr lang="es-CO" sz="1200" dirty="0"/>
          </a:p>
        </p:txBody>
      </p:sp>
      <p:sp>
        <p:nvSpPr>
          <p:cNvPr id="3" name="2 Título"/>
          <p:cNvSpPr>
            <a:spLocks noGrp="1"/>
          </p:cNvSpPr>
          <p:nvPr>
            <p:ph type="title"/>
          </p:nvPr>
        </p:nvSpPr>
        <p:spPr>
          <a:xfrm>
            <a:off x="323528" y="188640"/>
            <a:ext cx="8229600" cy="1143000"/>
          </a:xfrm>
        </p:spPr>
        <p:txBody>
          <a:bodyPr>
            <a:normAutofit fontScale="90000"/>
          </a:bodyPr>
          <a:lstStyle/>
          <a:p>
            <a:r>
              <a:rPr lang="es-CO" b="1" dirty="0" smtClean="0">
                <a:effectLst>
                  <a:outerShdw blurRad="38100" dist="38100" dir="2700000" algn="tl">
                    <a:srgbClr val="000000">
                      <a:alpha val="43137"/>
                    </a:srgbClr>
                  </a:outerShdw>
                </a:effectLst>
              </a:rPr>
              <a:t/>
            </a:r>
            <a:br>
              <a:rPr lang="es-CO" b="1" dirty="0" smtClean="0">
                <a:effectLst>
                  <a:outerShdw blurRad="38100" dist="38100" dir="2700000" algn="tl">
                    <a:srgbClr val="000000">
                      <a:alpha val="43137"/>
                    </a:srgbClr>
                  </a:outerShdw>
                </a:effectLst>
              </a:rPr>
            </a:br>
            <a:r>
              <a:rPr lang="es-CO" b="1" dirty="0">
                <a:effectLst>
                  <a:outerShdw blurRad="38100" dist="38100" dir="2700000" algn="tl">
                    <a:srgbClr val="000000">
                      <a:alpha val="43137"/>
                    </a:srgbClr>
                  </a:outerShdw>
                </a:effectLst>
              </a:rPr>
              <a:t/>
            </a:r>
            <a:br>
              <a:rPr lang="es-CO" b="1" dirty="0">
                <a:effectLst>
                  <a:outerShdw blurRad="38100" dist="38100" dir="2700000" algn="tl">
                    <a:srgbClr val="000000">
                      <a:alpha val="43137"/>
                    </a:srgbClr>
                  </a:outerShdw>
                </a:effectLst>
              </a:rPr>
            </a:br>
            <a:r>
              <a:rPr lang="es-CO" b="1" dirty="0" smtClean="0">
                <a:effectLst>
                  <a:outerShdw blurRad="38100" dist="38100" dir="2700000" algn="tl">
                    <a:srgbClr val="000000">
                      <a:alpha val="43137"/>
                    </a:srgbClr>
                  </a:outerShdw>
                </a:effectLst>
              </a:rPr>
              <a:t/>
            </a:r>
            <a:br>
              <a:rPr lang="es-CO" b="1" dirty="0" smtClean="0">
                <a:effectLst>
                  <a:outerShdw blurRad="38100" dist="38100" dir="2700000" algn="tl">
                    <a:srgbClr val="000000">
                      <a:alpha val="43137"/>
                    </a:srgbClr>
                  </a:outerShdw>
                </a:effectLst>
              </a:rPr>
            </a:br>
            <a:r>
              <a:rPr lang="es-CO" b="1" dirty="0">
                <a:effectLst>
                  <a:outerShdw blurRad="38100" dist="38100" dir="2700000" algn="tl">
                    <a:srgbClr val="000000">
                      <a:alpha val="43137"/>
                    </a:srgbClr>
                  </a:outerShdw>
                </a:effectLst>
              </a:rPr>
              <a:t/>
            </a:r>
            <a:br>
              <a:rPr lang="es-CO" b="1" dirty="0">
                <a:effectLst>
                  <a:outerShdw blurRad="38100" dist="38100" dir="2700000" algn="tl">
                    <a:srgbClr val="000000">
                      <a:alpha val="43137"/>
                    </a:srgbClr>
                  </a:outerShdw>
                </a:effectLst>
              </a:rPr>
            </a:br>
            <a:r>
              <a:rPr lang="es-CO" b="1" dirty="0" smtClean="0">
                <a:effectLst>
                  <a:outerShdw blurRad="38100" dist="38100" dir="2700000" algn="tl">
                    <a:srgbClr val="000000">
                      <a:alpha val="43137"/>
                    </a:srgbClr>
                  </a:outerShdw>
                </a:effectLst>
              </a:rPr>
              <a:t>¡Muchas Gracias!</a:t>
            </a:r>
            <a:br>
              <a:rPr lang="es-CO" b="1" dirty="0" smtClean="0">
                <a:effectLst>
                  <a:outerShdw blurRad="38100" dist="38100" dir="2700000" algn="tl">
                    <a:srgbClr val="000000">
                      <a:alpha val="43137"/>
                    </a:srgbClr>
                  </a:outerShdw>
                </a:effectLst>
              </a:rPr>
            </a:br>
            <a:r>
              <a:rPr lang="es-CO" b="1" dirty="0">
                <a:effectLst>
                  <a:outerShdw blurRad="38100" dist="38100" dir="2700000" algn="tl">
                    <a:srgbClr val="000000">
                      <a:alpha val="43137"/>
                    </a:srgbClr>
                  </a:outerShdw>
                </a:effectLst>
              </a:rPr>
              <a:t/>
            </a:r>
            <a:br>
              <a:rPr lang="es-CO" b="1" dirty="0">
                <a:effectLst>
                  <a:outerShdw blurRad="38100" dist="38100" dir="2700000" algn="tl">
                    <a:srgbClr val="000000">
                      <a:alpha val="43137"/>
                    </a:srgbClr>
                  </a:outerShdw>
                </a:effectLst>
              </a:rPr>
            </a:br>
            <a:r>
              <a:rPr lang="es-CO" sz="2800" dirty="0">
                <a:latin typeface="Arial" pitchFamily="34" charset="0"/>
                <a:cs typeface="Arial" pitchFamily="34" charset="0"/>
              </a:rPr>
              <a:t/>
            </a:r>
            <a:br>
              <a:rPr lang="es-CO" sz="2800" dirty="0">
                <a:latin typeface="Arial" pitchFamily="34" charset="0"/>
                <a:cs typeface="Arial" pitchFamily="34" charset="0"/>
              </a:rPr>
            </a:br>
            <a:r>
              <a:rPr lang="es-CO" sz="3200" b="1" dirty="0">
                <a:effectLst>
                  <a:outerShdw blurRad="38100" dist="38100" dir="2700000" algn="tl">
                    <a:srgbClr val="000000">
                      <a:alpha val="43137"/>
                    </a:srgbClr>
                  </a:outerShdw>
                </a:effectLst>
                <a:latin typeface="Arial" pitchFamily="34" charset="0"/>
                <a:cs typeface="Arial" pitchFamily="34" charset="0"/>
              </a:rPr>
              <a:t/>
            </a:r>
            <a:br>
              <a:rPr lang="es-CO" sz="3200" b="1" dirty="0">
                <a:effectLst>
                  <a:outerShdw blurRad="38100" dist="38100" dir="2700000" algn="tl">
                    <a:srgbClr val="000000">
                      <a:alpha val="43137"/>
                    </a:srgbClr>
                  </a:outerShdw>
                </a:effectLst>
                <a:latin typeface="Arial" pitchFamily="34" charset="0"/>
                <a:cs typeface="Arial" pitchFamily="34" charset="0"/>
              </a:rPr>
            </a:br>
            <a:r>
              <a:rPr lang="es-CO" b="1" dirty="0">
                <a:effectLst>
                  <a:outerShdw blurRad="38100" dist="38100" dir="2700000" algn="tl">
                    <a:srgbClr val="000000">
                      <a:alpha val="43137"/>
                    </a:srgbClr>
                  </a:outerShdw>
                </a:effectLst>
              </a:rPr>
              <a:t/>
            </a:r>
            <a:br>
              <a:rPr lang="es-CO" b="1" dirty="0">
                <a:effectLst>
                  <a:outerShdw blurRad="38100" dist="38100" dir="2700000" algn="tl">
                    <a:srgbClr val="000000">
                      <a:alpha val="43137"/>
                    </a:srgbClr>
                  </a:outerShdw>
                </a:effectLst>
              </a:rPr>
            </a:br>
            <a:endParaRPr lang="es-CO" b="1" dirty="0">
              <a:effectLst>
                <a:outerShdw blurRad="38100" dist="38100" dir="2700000" algn="tl">
                  <a:srgbClr val="000000">
                    <a:alpha val="43137"/>
                  </a:srgbClr>
                </a:outerShdw>
              </a:effectLst>
            </a:endParaRPr>
          </a:p>
        </p:txBody>
      </p:sp>
      <p:sp>
        <p:nvSpPr>
          <p:cNvPr id="2" name="1 Marcador de número de diapositiva"/>
          <p:cNvSpPr>
            <a:spLocks noGrp="1"/>
          </p:cNvSpPr>
          <p:nvPr>
            <p:ph type="sldNum" sz="quarter" idx="12"/>
          </p:nvPr>
        </p:nvSpPr>
        <p:spPr/>
        <p:txBody>
          <a:bodyPr/>
          <a:lstStyle/>
          <a:p>
            <a:pPr>
              <a:defRPr/>
            </a:pPr>
            <a:fld id="{0C8134D3-F060-4F34-96D6-3D9F92FC0B59}" type="slidenum">
              <a:rPr lang="es-ES_tradnl" smtClean="0"/>
              <a:pPr>
                <a:defRPr/>
              </a:pPr>
              <a:t>14</a:t>
            </a:fld>
            <a:r>
              <a:rPr lang="es-ES_tradnl" smtClean="0"/>
              <a:t> </a:t>
            </a:r>
            <a:endParaRPr lang="es-ES_tradnl"/>
          </a:p>
        </p:txBody>
      </p:sp>
    </p:spTree>
    <p:extLst>
      <p:ext uri="{BB962C8B-B14F-4D97-AF65-F5344CB8AC3E}">
        <p14:creationId xmlns:p14="http://schemas.microsoft.com/office/powerpoint/2010/main" val="250494332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16632"/>
            <a:ext cx="8784976" cy="66247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8752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0 Diagrama"/>
          <p:cNvGraphicFramePr/>
          <p:nvPr>
            <p:extLst>
              <p:ext uri="{D42A27DB-BD31-4B8C-83A1-F6EECF244321}">
                <p14:modId xmlns:p14="http://schemas.microsoft.com/office/powerpoint/2010/main" val="578581974"/>
              </p:ext>
            </p:extLst>
          </p:nvPr>
        </p:nvGraphicFramePr>
        <p:xfrm>
          <a:off x="179512" y="1340768"/>
          <a:ext cx="9073007" cy="49225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2 CuadroTexto"/>
          <p:cNvSpPr txBox="1"/>
          <p:nvPr/>
        </p:nvSpPr>
        <p:spPr>
          <a:xfrm>
            <a:off x="3203848" y="-27384"/>
            <a:ext cx="7056784" cy="923330"/>
          </a:xfrm>
          <a:prstGeom prst="rect">
            <a:avLst/>
          </a:prstGeom>
          <a:noFill/>
        </p:spPr>
        <p:txBody>
          <a:bodyPr wrap="square" rtlCol="0">
            <a:spAutoFit/>
          </a:bodyPr>
          <a:lstStyle/>
          <a:p>
            <a:pPr algn="ctr"/>
            <a:r>
              <a:rPr lang="es-CO" sz="5400" b="1" dirty="0">
                <a:solidFill>
                  <a:srgbClr val="C00000"/>
                </a:solidFill>
                <a:latin typeface="Arial Narrow" pitchFamily="34" charset="0"/>
              </a:rPr>
              <a:t>Contenido</a:t>
            </a:r>
            <a:endParaRPr lang="es-CO" sz="5400" dirty="0">
              <a:solidFill>
                <a:srgbClr val="C00000"/>
              </a:solidFill>
              <a:latin typeface="Arial Narrow" pitchFamily="34" charset="0"/>
            </a:endParaRPr>
          </a:p>
        </p:txBody>
      </p:sp>
    </p:spTree>
    <p:extLst>
      <p:ext uri="{BB962C8B-B14F-4D97-AF65-F5344CB8AC3E}">
        <p14:creationId xmlns:p14="http://schemas.microsoft.com/office/powerpoint/2010/main" val="2785351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CuadroTexto"/>
          <p:cNvSpPr txBox="1"/>
          <p:nvPr/>
        </p:nvSpPr>
        <p:spPr>
          <a:xfrm>
            <a:off x="4932040" y="348844"/>
            <a:ext cx="3672408" cy="369332"/>
          </a:xfrm>
          <a:prstGeom prst="rect">
            <a:avLst/>
          </a:prstGeom>
          <a:noFill/>
        </p:spPr>
        <p:txBody>
          <a:bodyPr wrap="square" rtlCol="0">
            <a:spAutoFit/>
          </a:bodyPr>
          <a:lstStyle>
            <a:defPPr>
              <a:defRPr lang="es-CO"/>
            </a:defPPr>
            <a:lvl1pPr algn="ctr">
              <a:defRPr sz="5400" b="1">
                <a:solidFill>
                  <a:srgbClr val="C00000"/>
                </a:solidFill>
                <a:latin typeface="Arial Narrow" pitchFamily="34" charset="0"/>
              </a:defRPr>
            </a:lvl1pPr>
          </a:lstStyle>
          <a:p>
            <a:r>
              <a:rPr lang="es-CO" sz="1800" dirty="0" smtClean="0"/>
              <a:t>Ruta del cesante</a:t>
            </a:r>
            <a:endParaRPr lang="es-CO" sz="1800" dirty="0"/>
          </a:p>
        </p:txBody>
      </p:sp>
      <p:pic>
        <p:nvPicPr>
          <p:cNvPr id="1029" name="Picture 5" descr="C:\Users\jlinares\AppData\Local\Microsoft\Windows\Temporary Internet Files\Content.IE5\Z99HZPH0\MC90030359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544" y="1268761"/>
            <a:ext cx="1405939" cy="1296144"/>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2123729" y="1484784"/>
            <a:ext cx="2592288" cy="923330"/>
          </a:xfrm>
          <a:prstGeom prst="rect">
            <a:avLst/>
          </a:prstGeom>
          <a:noFill/>
        </p:spPr>
        <p:txBody>
          <a:bodyPr wrap="square" rtlCol="0">
            <a:spAutoFit/>
          </a:bodyPr>
          <a:lstStyle/>
          <a:p>
            <a:pPr algn="just"/>
            <a:r>
              <a:rPr lang="es-CO" dirty="0" smtClean="0">
                <a:latin typeface="Arial Narrow" panose="020B0606020202030204" pitchFamily="34" charset="0"/>
              </a:rPr>
              <a:t>Terminación de relación laboral entre el empleador y el trabajador dependiente</a:t>
            </a:r>
            <a:endParaRPr lang="es-CO" dirty="0">
              <a:latin typeface="Arial Narrow" panose="020B0606020202030204" pitchFamily="34" charset="0"/>
            </a:endParaRPr>
          </a:p>
        </p:txBody>
      </p:sp>
      <p:cxnSp>
        <p:nvCxnSpPr>
          <p:cNvPr id="4" name="3 Conector recto de flecha"/>
          <p:cNvCxnSpPr/>
          <p:nvPr/>
        </p:nvCxnSpPr>
        <p:spPr>
          <a:xfrm>
            <a:off x="1691680" y="1916833"/>
            <a:ext cx="432048"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pic>
        <p:nvPicPr>
          <p:cNvPr id="1030" name="Picture 6" descr="C:\Users\jlinares\AppData\Local\Microsoft\Windows\Temporary Internet Files\Content.IE5\UBC0KCRZ\MP900449116[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94252" y="1554229"/>
            <a:ext cx="1043608" cy="782706"/>
          </a:xfrm>
          <a:prstGeom prst="rect">
            <a:avLst/>
          </a:prstGeom>
          <a:noFill/>
          <a:extLst>
            <a:ext uri="{909E8E84-426E-40DD-AFC4-6F175D3DCCD1}">
              <a14:hiddenFill xmlns:a14="http://schemas.microsoft.com/office/drawing/2010/main">
                <a:solidFill>
                  <a:srgbClr val="FFFFFF"/>
                </a:solidFill>
              </a14:hiddenFill>
            </a:ext>
          </a:extLst>
        </p:spPr>
      </p:pic>
      <p:sp>
        <p:nvSpPr>
          <p:cNvPr id="20" name="19 CuadroTexto"/>
          <p:cNvSpPr txBox="1"/>
          <p:nvPr/>
        </p:nvSpPr>
        <p:spPr>
          <a:xfrm>
            <a:off x="5070648" y="1484784"/>
            <a:ext cx="2592288" cy="923330"/>
          </a:xfrm>
          <a:prstGeom prst="rect">
            <a:avLst/>
          </a:prstGeom>
          <a:noFill/>
        </p:spPr>
        <p:txBody>
          <a:bodyPr wrap="square" rtlCol="0">
            <a:spAutoFit/>
          </a:bodyPr>
          <a:lstStyle>
            <a:defPPr>
              <a:defRPr lang="es-CO"/>
            </a:defPPr>
            <a:lvl1pPr algn="just">
              <a:defRPr>
                <a:latin typeface="Arial Narrow" panose="020B0606020202030204" pitchFamily="34" charset="0"/>
              </a:defRPr>
            </a:lvl1pPr>
          </a:lstStyle>
          <a:p>
            <a:r>
              <a:rPr lang="es-CO" dirty="0"/>
              <a:t>Terminación de CPS o carencia de ingresos en el caso de los independientes.</a:t>
            </a:r>
          </a:p>
        </p:txBody>
      </p:sp>
      <p:cxnSp>
        <p:nvCxnSpPr>
          <p:cNvPr id="21" name="20 Conector recto de flecha"/>
          <p:cNvCxnSpPr/>
          <p:nvPr/>
        </p:nvCxnSpPr>
        <p:spPr>
          <a:xfrm flipH="1">
            <a:off x="7662936" y="1945582"/>
            <a:ext cx="279648"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3" name="22 Conector recto de flecha"/>
          <p:cNvCxnSpPr/>
          <p:nvPr/>
        </p:nvCxnSpPr>
        <p:spPr>
          <a:xfrm>
            <a:off x="3059832" y="2408114"/>
            <a:ext cx="0" cy="43204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5" name="24 Conector recto de flecha"/>
          <p:cNvCxnSpPr/>
          <p:nvPr/>
        </p:nvCxnSpPr>
        <p:spPr>
          <a:xfrm>
            <a:off x="6588224" y="2408114"/>
            <a:ext cx="0" cy="43204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17" name="16 CuadroTexto"/>
          <p:cNvSpPr txBox="1"/>
          <p:nvPr/>
        </p:nvSpPr>
        <p:spPr>
          <a:xfrm>
            <a:off x="1564061" y="2924943"/>
            <a:ext cx="3168352" cy="646331"/>
          </a:xfrm>
          <a:prstGeom prst="rect">
            <a:avLst/>
          </a:prstGeom>
          <a:noFill/>
        </p:spPr>
        <p:txBody>
          <a:bodyPr wrap="square" rtlCol="0">
            <a:spAutoFit/>
          </a:bodyPr>
          <a:lstStyle>
            <a:defPPr>
              <a:defRPr lang="es-CO"/>
            </a:defPPr>
            <a:lvl1pPr algn="just">
              <a:defRPr>
                <a:latin typeface="Arial Narrow" panose="020B0606020202030204" pitchFamily="34" charset="0"/>
              </a:defRPr>
            </a:lvl1pPr>
          </a:lstStyle>
          <a:p>
            <a:r>
              <a:rPr lang="es-CO" dirty="0" smtClean="0"/>
              <a:t>1. Certificación </a:t>
            </a:r>
            <a:r>
              <a:rPr lang="es-CO" dirty="0"/>
              <a:t>de terminación de relación laboral</a:t>
            </a:r>
          </a:p>
        </p:txBody>
      </p:sp>
      <p:sp>
        <p:nvSpPr>
          <p:cNvPr id="27" name="26 CuadroTexto"/>
          <p:cNvSpPr txBox="1"/>
          <p:nvPr/>
        </p:nvSpPr>
        <p:spPr>
          <a:xfrm>
            <a:off x="5181364" y="2924943"/>
            <a:ext cx="3423084" cy="646331"/>
          </a:xfrm>
          <a:prstGeom prst="rect">
            <a:avLst/>
          </a:prstGeom>
          <a:noFill/>
        </p:spPr>
        <p:txBody>
          <a:bodyPr wrap="square" rtlCol="0">
            <a:spAutoFit/>
          </a:bodyPr>
          <a:lstStyle>
            <a:defPPr>
              <a:defRPr lang="es-CO"/>
            </a:defPPr>
            <a:lvl1pPr algn="just">
              <a:defRPr>
                <a:latin typeface="Arial Narrow" panose="020B0606020202030204" pitchFamily="34" charset="0"/>
              </a:defRPr>
            </a:lvl1pPr>
          </a:lstStyle>
          <a:p>
            <a:r>
              <a:rPr lang="es-CO" dirty="0" smtClean="0"/>
              <a:t>1. Acta de terminación de contrato o constancia de terminación de contrato </a:t>
            </a:r>
            <a:endParaRPr lang="es-CO" dirty="0"/>
          </a:p>
        </p:txBody>
      </p:sp>
      <p:sp>
        <p:nvSpPr>
          <p:cNvPr id="26" name="25 Flecha circular"/>
          <p:cNvSpPr/>
          <p:nvPr/>
        </p:nvSpPr>
        <p:spPr>
          <a:xfrm rot="6824982">
            <a:off x="5768156" y="3608388"/>
            <a:ext cx="991747" cy="634295"/>
          </a:xfrm>
          <a:prstGeom prst="circular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O" sz="1200">
              <a:solidFill>
                <a:schemeClr val="tx1"/>
              </a:solidFill>
            </a:endParaRPr>
          </a:p>
        </p:txBody>
      </p:sp>
      <p:sp>
        <p:nvSpPr>
          <p:cNvPr id="33" name="32 Flecha circular"/>
          <p:cNvSpPr/>
          <p:nvPr/>
        </p:nvSpPr>
        <p:spPr>
          <a:xfrm rot="3518773" flipV="1">
            <a:off x="2608253" y="3577838"/>
            <a:ext cx="1116000" cy="612000"/>
          </a:xfrm>
          <a:prstGeom prst="circularArrow">
            <a:avLst>
              <a:gd name="adj1" fmla="val 12500"/>
              <a:gd name="adj2" fmla="val 1142319"/>
              <a:gd name="adj3" fmla="val 20457681"/>
              <a:gd name="adj4" fmla="val 10800000"/>
              <a:gd name="adj5" fmla="val 1813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CO" sz="1200">
              <a:solidFill>
                <a:schemeClr val="tx1"/>
              </a:solidFill>
            </a:endParaRPr>
          </a:p>
        </p:txBody>
      </p:sp>
      <p:sp>
        <p:nvSpPr>
          <p:cNvPr id="28" name="27 CuadroTexto"/>
          <p:cNvSpPr txBox="1"/>
          <p:nvPr/>
        </p:nvSpPr>
        <p:spPr>
          <a:xfrm>
            <a:off x="3457737" y="4196406"/>
            <a:ext cx="2664295" cy="923330"/>
          </a:xfrm>
          <a:prstGeom prst="rect">
            <a:avLst/>
          </a:prstGeom>
          <a:noFill/>
        </p:spPr>
        <p:txBody>
          <a:bodyPr wrap="square" rtlCol="0">
            <a:spAutoFit/>
          </a:bodyPr>
          <a:lstStyle>
            <a:defPPr>
              <a:defRPr lang="es-CO"/>
            </a:defPPr>
            <a:lvl1pPr algn="just">
              <a:defRPr>
                <a:latin typeface="Arial Narrow" panose="020B0606020202030204" pitchFamily="34" charset="0"/>
              </a:defRPr>
            </a:lvl1pPr>
          </a:lstStyle>
          <a:p>
            <a:r>
              <a:rPr lang="es-CO" dirty="0" smtClean="0"/>
              <a:t>2. Formulario </a:t>
            </a:r>
            <a:r>
              <a:rPr lang="es-CO" dirty="0"/>
              <a:t>único de </a:t>
            </a:r>
            <a:r>
              <a:rPr lang="es-CO" dirty="0" smtClean="0"/>
              <a:t>postulación diseñado por Min Trabajo</a:t>
            </a:r>
            <a:endParaRPr lang="es-CO" dirty="0"/>
          </a:p>
        </p:txBody>
      </p:sp>
    </p:spTree>
    <p:extLst>
      <p:ext uri="{BB962C8B-B14F-4D97-AF65-F5344CB8AC3E}">
        <p14:creationId xmlns:p14="http://schemas.microsoft.com/office/powerpoint/2010/main" val="610104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932040" y="348844"/>
            <a:ext cx="3672408" cy="369332"/>
          </a:xfrm>
          <a:prstGeom prst="rect">
            <a:avLst/>
          </a:prstGeom>
          <a:noFill/>
        </p:spPr>
        <p:txBody>
          <a:bodyPr wrap="square" rtlCol="0">
            <a:spAutoFit/>
          </a:bodyPr>
          <a:lstStyle>
            <a:defPPr>
              <a:defRPr lang="es-CO"/>
            </a:defPPr>
            <a:lvl1pPr algn="ctr">
              <a:defRPr sz="5400" b="1">
                <a:solidFill>
                  <a:srgbClr val="C00000"/>
                </a:solidFill>
                <a:latin typeface="Arial Narrow" pitchFamily="34" charset="0"/>
              </a:defRPr>
            </a:lvl1pPr>
          </a:lstStyle>
          <a:p>
            <a:r>
              <a:rPr lang="es-CO" sz="1800" dirty="0" smtClean="0"/>
              <a:t>Ruta del cesante</a:t>
            </a:r>
            <a:endParaRPr lang="es-CO" sz="1800" dirty="0"/>
          </a:p>
        </p:txBody>
      </p:sp>
      <p:sp>
        <p:nvSpPr>
          <p:cNvPr id="5" name="4 CuadroTexto"/>
          <p:cNvSpPr txBox="1"/>
          <p:nvPr/>
        </p:nvSpPr>
        <p:spPr>
          <a:xfrm>
            <a:off x="1331640" y="1161618"/>
            <a:ext cx="6984776" cy="646331"/>
          </a:xfrm>
          <a:prstGeom prst="rect">
            <a:avLst/>
          </a:prstGeom>
          <a:noFill/>
        </p:spPr>
        <p:txBody>
          <a:bodyPr wrap="square" rtlCol="0">
            <a:spAutoFit/>
          </a:bodyPr>
          <a:lstStyle/>
          <a:p>
            <a:r>
              <a:rPr lang="es-CO" dirty="0" smtClean="0">
                <a:latin typeface="Arial Narrow" panose="020B0606020202030204" pitchFamily="34" charset="0"/>
              </a:rPr>
              <a:t>3. Inscripción en el Servicio Público de Empleo -SPE en cualquiera de sus operadores</a:t>
            </a:r>
            <a:endParaRPr lang="es-CO" dirty="0">
              <a:latin typeface="Arial Narrow" panose="020B0606020202030204" pitchFamily="34" charset="0"/>
            </a:endParaRPr>
          </a:p>
        </p:txBody>
      </p:sp>
      <p:sp>
        <p:nvSpPr>
          <p:cNvPr id="9" name="8 CuadroTexto"/>
          <p:cNvSpPr txBox="1"/>
          <p:nvPr/>
        </p:nvSpPr>
        <p:spPr>
          <a:xfrm>
            <a:off x="611560" y="2487860"/>
            <a:ext cx="2664296" cy="1477328"/>
          </a:xfrm>
          <a:prstGeom prst="rect">
            <a:avLst/>
          </a:prstGeom>
          <a:noFill/>
        </p:spPr>
        <p:txBody>
          <a:bodyPr wrap="square" rtlCol="0">
            <a:spAutoFit/>
          </a:bodyPr>
          <a:lstStyle>
            <a:defPPr>
              <a:defRPr lang="es-CO"/>
            </a:defPPr>
            <a:lvl1pPr>
              <a:defRPr>
                <a:latin typeface="Arial Narrow" panose="020B0606020202030204" pitchFamily="34" charset="0"/>
              </a:defRPr>
            </a:lvl1pPr>
          </a:lstStyle>
          <a:p>
            <a:r>
              <a:rPr lang="es-CO" dirty="0" smtClean="0"/>
              <a:t>El cesante debe:</a:t>
            </a:r>
          </a:p>
          <a:p>
            <a:endParaRPr lang="es-CO" dirty="0"/>
          </a:p>
          <a:p>
            <a:pPr marL="285750" indent="-285750">
              <a:buFont typeface="Wingdings" panose="05000000000000000000" pitchFamily="2" charset="2"/>
              <a:buChar char="Ø"/>
            </a:pPr>
            <a:r>
              <a:rPr lang="es-CO" dirty="0" smtClean="0"/>
              <a:t>Diligenciar su hoja </a:t>
            </a:r>
            <a:r>
              <a:rPr lang="es-CO" dirty="0"/>
              <a:t>de vida</a:t>
            </a:r>
          </a:p>
          <a:p>
            <a:pPr lvl="1"/>
            <a:r>
              <a:rPr lang="es-CO" dirty="0"/>
              <a:t>   o</a:t>
            </a:r>
          </a:p>
          <a:p>
            <a:pPr marL="285750" indent="-285750">
              <a:buFont typeface="Wingdings" panose="05000000000000000000" pitchFamily="2" charset="2"/>
              <a:buChar char="Ø"/>
            </a:pPr>
            <a:r>
              <a:rPr lang="es-CO" dirty="0" smtClean="0"/>
              <a:t>Actualizarla</a:t>
            </a:r>
            <a:endParaRPr lang="es-CO" dirty="0"/>
          </a:p>
        </p:txBody>
      </p:sp>
      <p:sp>
        <p:nvSpPr>
          <p:cNvPr id="10" name="9 CuadroTexto"/>
          <p:cNvSpPr txBox="1"/>
          <p:nvPr/>
        </p:nvSpPr>
        <p:spPr>
          <a:xfrm>
            <a:off x="4499992" y="2626360"/>
            <a:ext cx="4101256" cy="1200329"/>
          </a:xfrm>
          <a:prstGeom prst="rect">
            <a:avLst/>
          </a:prstGeom>
          <a:noFill/>
        </p:spPr>
        <p:txBody>
          <a:bodyPr wrap="square" rtlCol="0">
            <a:spAutoFit/>
          </a:bodyPr>
          <a:lstStyle>
            <a:defPPr>
              <a:defRPr lang="es-CO"/>
            </a:defPPr>
            <a:lvl1pPr>
              <a:defRPr>
                <a:latin typeface="Arial Narrow" panose="020B0606020202030204" pitchFamily="34" charset="0"/>
              </a:defRPr>
            </a:lvl1pPr>
            <a:lvl2pPr lvl="1"/>
          </a:lstStyle>
          <a:p>
            <a:pPr marL="285750" indent="-285750" algn="just">
              <a:buFont typeface="Wingdings" panose="05000000000000000000" pitchFamily="2" charset="2"/>
              <a:buChar char="Ø"/>
            </a:pPr>
            <a:r>
              <a:rPr lang="es-CO" dirty="0"/>
              <a:t>El SPE certificará la inscripción al servicio</a:t>
            </a:r>
          </a:p>
          <a:p>
            <a:pPr algn="just"/>
            <a:endParaRPr lang="es-CO" dirty="0"/>
          </a:p>
          <a:p>
            <a:pPr marL="285750" indent="-285750" algn="just">
              <a:buFont typeface="Wingdings" panose="05000000000000000000" pitchFamily="2" charset="2"/>
              <a:buChar char="Ø"/>
            </a:pPr>
            <a:r>
              <a:rPr lang="es-CO" dirty="0"/>
              <a:t>El SPE se consultará el sistema de información </a:t>
            </a:r>
          </a:p>
        </p:txBody>
      </p:sp>
      <p:cxnSp>
        <p:nvCxnSpPr>
          <p:cNvPr id="12" name="11 Conector recto de flecha"/>
          <p:cNvCxnSpPr/>
          <p:nvPr/>
        </p:nvCxnSpPr>
        <p:spPr>
          <a:xfrm flipH="1">
            <a:off x="2267744" y="1700808"/>
            <a:ext cx="2232248" cy="64855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4" name="13 Conector recto de flecha"/>
          <p:cNvCxnSpPr/>
          <p:nvPr/>
        </p:nvCxnSpPr>
        <p:spPr>
          <a:xfrm>
            <a:off x="4508376" y="1700808"/>
            <a:ext cx="1647800" cy="78705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9" name="18 CuadroTexto"/>
          <p:cNvSpPr txBox="1"/>
          <p:nvPr/>
        </p:nvSpPr>
        <p:spPr>
          <a:xfrm>
            <a:off x="225996" y="4365104"/>
            <a:ext cx="8496944" cy="2308324"/>
          </a:xfrm>
          <a:prstGeom prst="rect">
            <a:avLst/>
          </a:prstGeom>
          <a:noFill/>
        </p:spPr>
        <p:txBody>
          <a:bodyPr wrap="square" rtlCol="0">
            <a:spAutoFit/>
          </a:bodyPr>
          <a:lstStyle>
            <a:defPPr>
              <a:defRPr lang="es-CO"/>
            </a:defPPr>
            <a:lvl1pPr marL="285750" indent="-285750" algn="just">
              <a:buFont typeface="Wingdings" panose="05000000000000000000" pitchFamily="2" charset="2"/>
              <a:buChar char="Ø"/>
              <a:defRPr>
                <a:latin typeface="Arial Narrow" panose="020B0606020202030204" pitchFamily="34" charset="0"/>
              </a:defRPr>
            </a:lvl1pPr>
            <a:lvl2pPr lvl="1"/>
          </a:lstStyle>
          <a:p>
            <a:pPr marL="0" indent="0">
              <a:buNone/>
            </a:pPr>
            <a:r>
              <a:rPr lang="es-CO" dirty="0"/>
              <a:t>Posteriormente, la validación de requisitos la </a:t>
            </a:r>
            <a:r>
              <a:rPr lang="es-CO" dirty="0" smtClean="0"/>
              <a:t>debe realizar la Caja de Compensación Familiar, siguiendo los siguientes pasos:</a:t>
            </a:r>
          </a:p>
          <a:p>
            <a:pPr marL="0" indent="0">
              <a:buNone/>
            </a:pPr>
            <a:endParaRPr lang="es-CO" dirty="0" smtClean="0"/>
          </a:p>
          <a:p>
            <a:pPr marL="342900" indent="-342900">
              <a:buAutoNum type="arabicPeriod"/>
            </a:pPr>
            <a:r>
              <a:rPr lang="es-CO" dirty="0" smtClean="0"/>
              <a:t>Intercambio de información contra sus bases de datos (tiempo de afiliación, tipo de cotizante, y aporte realizado</a:t>
            </a:r>
          </a:p>
          <a:p>
            <a:pPr marL="342900" indent="-342900">
              <a:buAutoNum type="arabicPeriod"/>
            </a:pPr>
            <a:r>
              <a:rPr lang="es-CO" dirty="0" smtClean="0"/>
              <a:t>Verificación de bases de datos entre CCF</a:t>
            </a:r>
          </a:p>
          <a:p>
            <a:pPr marL="342900" indent="-342900">
              <a:buAutoNum type="arabicPeriod"/>
            </a:pPr>
            <a:r>
              <a:rPr lang="es-CO" dirty="0" smtClean="0"/>
              <a:t>Verificación de la afiliación al Sistema de Seguridad Social en Salud</a:t>
            </a:r>
          </a:p>
          <a:p>
            <a:pPr marL="342900" indent="-342900">
              <a:buAutoNum type="arabicPeriod"/>
            </a:pPr>
            <a:endParaRPr lang="es-CO" dirty="0"/>
          </a:p>
        </p:txBody>
      </p:sp>
      <p:pic>
        <p:nvPicPr>
          <p:cNvPr id="2050" name="Picture 2" descr="C:\Users\jlinares\AppData\Local\Microsoft\Windows\Temporary Internet Files\Content.IE5\UBC0KCRZ\MC90029012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64851" y="5733256"/>
            <a:ext cx="1061073" cy="940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7334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932040" y="348844"/>
            <a:ext cx="3672408" cy="369332"/>
          </a:xfrm>
          <a:prstGeom prst="rect">
            <a:avLst/>
          </a:prstGeom>
          <a:noFill/>
        </p:spPr>
        <p:txBody>
          <a:bodyPr wrap="square" rtlCol="0">
            <a:spAutoFit/>
          </a:bodyPr>
          <a:lstStyle>
            <a:defPPr>
              <a:defRPr lang="es-CO"/>
            </a:defPPr>
            <a:lvl1pPr algn="ctr">
              <a:defRPr sz="5400" b="1">
                <a:solidFill>
                  <a:srgbClr val="C00000"/>
                </a:solidFill>
                <a:latin typeface="Arial Narrow" pitchFamily="34" charset="0"/>
              </a:defRPr>
            </a:lvl1pPr>
          </a:lstStyle>
          <a:p>
            <a:r>
              <a:rPr lang="es-CO" sz="1800" dirty="0" smtClean="0"/>
              <a:t>Ruta del cesante</a:t>
            </a:r>
            <a:endParaRPr lang="es-CO" sz="1800" dirty="0"/>
          </a:p>
        </p:txBody>
      </p:sp>
      <p:sp>
        <p:nvSpPr>
          <p:cNvPr id="5" name="4 CuadroTexto"/>
          <p:cNvSpPr txBox="1"/>
          <p:nvPr/>
        </p:nvSpPr>
        <p:spPr>
          <a:xfrm>
            <a:off x="107504" y="1753260"/>
            <a:ext cx="3816424" cy="369332"/>
          </a:xfrm>
          <a:prstGeom prst="rect">
            <a:avLst/>
          </a:prstGeom>
          <a:noFill/>
        </p:spPr>
        <p:txBody>
          <a:bodyPr wrap="square" rtlCol="0">
            <a:spAutoFit/>
          </a:bodyPr>
          <a:lstStyle/>
          <a:p>
            <a:r>
              <a:rPr lang="es-CO" dirty="0">
                <a:latin typeface="Arial Narrow" panose="020B0606020202030204" pitchFamily="34" charset="0"/>
              </a:rPr>
              <a:t>Si el cesante resulta </a:t>
            </a:r>
            <a:r>
              <a:rPr lang="es-CO" dirty="0" smtClean="0">
                <a:latin typeface="Arial Narrow" panose="020B0606020202030204" pitchFamily="34" charset="0"/>
              </a:rPr>
              <a:t>beneficiario</a:t>
            </a:r>
            <a:r>
              <a:rPr lang="es-CO" dirty="0"/>
              <a:t> </a:t>
            </a:r>
            <a:r>
              <a:rPr lang="es-CO" dirty="0">
                <a:latin typeface="Arial Narrow" panose="020B0606020202030204" pitchFamily="34" charset="0"/>
              </a:rPr>
              <a:t>recibirá</a:t>
            </a:r>
            <a:r>
              <a:rPr lang="es-CO" dirty="0" smtClean="0">
                <a:latin typeface="Arial Narrow" panose="020B0606020202030204" pitchFamily="34" charset="0"/>
              </a:rPr>
              <a:t>:</a:t>
            </a:r>
            <a:endParaRPr lang="es-CO" dirty="0">
              <a:latin typeface="Arial Narrow" panose="020B0606020202030204" pitchFamily="34" charset="0"/>
            </a:endParaRPr>
          </a:p>
        </p:txBody>
      </p:sp>
      <p:sp>
        <p:nvSpPr>
          <p:cNvPr id="6" name="5 Abrir llave"/>
          <p:cNvSpPr/>
          <p:nvPr/>
        </p:nvSpPr>
        <p:spPr>
          <a:xfrm>
            <a:off x="3707904" y="929814"/>
            <a:ext cx="432048" cy="2016224"/>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s-CO"/>
          </a:p>
        </p:txBody>
      </p:sp>
      <p:sp>
        <p:nvSpPr>
          <p:cNvPr id="7" name="6 CuadroTexto"/>
          <p:cNvSpPr txBox="1"/>
          <p:nvPr/>
        </p:nvSpPr>
        <p:spPr>
          <a:xfrm>
            <a:off x="4177556" y="914713"/>
            <a:ext cx="4176464" cy="2031325"/>
          </a:xfrm>
          <a:prstGeom prst="rect">
            <a:avLst/>
          </a:prstGeom>
          <a:noFill/>
        </p:spPr>
        <p:txBody>
          <a:bodyPr wrap="square" rtlCol="0">
            <a:spAutoFit/>
          </a:bodyPr>
          <a:lstStyle/>
          <a:p>
            <a:pPr marL="342900" indent="-342900" algn="just">
              <a:buAutoNum type="arabicPeriod"/>
            </a:pPr>
            <a:r>
              <a:rPr lang="es-CO" dirty="0">
                <a:latin typeface="Arial Narrow" panose="020B0606020202030204" pitchFamily="34" charset="0"/>
              </a:rPr>
              <a:t>Cotización a salud y pensión hasta por 6 meses</a:t>
            </a:r>
          </a:p>
          <a:p>
            <a:pPr marL="342900" indent="-342900" algn="just">
              <a:buAutoNum type="arabicPeriod"/>
            </a:pPr>
            <a:r>
              <a:rPr lang="es-CO" dirty="0">
                <a:latin typeface="Arial Narrow" panose="020B0606020202030204" pitchFamily="34" charset="0"/>
              </a:rPr>
              <a:t>Cuota monetaria en las mismas condiciones y por igual número de personas a cargo</a:t>
            </a:r>
          </a:p>
          <a:p>
            <a:pPr marL="342900" indent="-342900" algn="just">
              <a:buAutoNum type="arabicPeriod"/>
            </a:pPr>
            <a:r>
              <a:rPr lang="es-CO" dirty="0" smtClean="0">
                <a:latin typeface="Arial Narrow" panose="020B0606020202030204" pitchFamily="34" charset="0"/>
              </a:rPr>
              <a:t>Capacitación para la reinserción laboral</a:t>
            </a:r>
            <a:endParaRPr lang="es-CO" dirty="0">
              <a:latin typeface="Arial Narrow" panose="020B0606020202030204" pitchFamily="34" charset="0"/>
            </a:endParaRPr>
          </a:p>
          <a:p>
            <a:pPr marL="342900" indent="-342900" algn="just">
              <a:buAutoNum type="arabicPeriod"/>
            </a:pPr>
            <a:r>
              <a:rPr lang="es-CO" dirty="0">
                <a:latin typeface="Arial Narrow" panose="020B0606020202030204" pitchFamily="34" charset="0"/>
              </a:rPr>
              <a:t>Ruta de </a:t>
            </a:r>
            <a:r>
              <a:rPr lang="es-CO" dirty="0" smtClean="0">
                <a:latin typeface="Arial Narrow" panose="020B0606020202030204" pitchFamily="34" charset="0"/>
              </a:rPr>
              <a:t>empleabilidad</a:t>
            </a:r>
            <a:endParaRPr lang="es-CO" dirty="0">
              <a:latin typeface="Arial Narrow" panose="020B0606020202030204" pitchFamily="34" charset="0"/>
            </a:endParaRPr>
          </a:p>
        </p:txBody>
      </p:sp>
      <p:sp>
        <p:nvSpPr>
          <p:cNvPr id="8" name="7 CuadroTexto"/>
          <p:cNvSpPr txBox="1"/>
          <p:nvPr/>
        </p:nvSpPr>
        <p:spPr>
          <a:xfrm>
            <a:off x="107504" y="4283804"/>
            <a:ext cx="3816424" cy="369332"/>
          </a:xfrm>
          <a:prstGeom prst="rect">
            <a:avLst/>
          </a:prstGeom>
          <a:noFill/>
        </p:spPr>
        <p:txBody>
          <a:bodyPr wrap="square" rtlCol="0">
            <a:spAutoFit/>
          </a:bodyPr>
          <a:lstStyle/>
          <a:p>
            <a:r>
              <a:rPr lang="es-CO" dirty="0" smtClean="0">
                <a:latin typeface="Arial Narrow" panose="020B0606020202030204" pitchFamily="34" charset="0"/>
              </a:rPr>
              <a:t>Causales de perdidas de beneficios:</a:t>
            </a:r>
            <a:endParaRPr lang="es-CO" dirty="0">
              <a:latin typeface="Arial Narrow" panose="020B0606020202030204" pitchFamily="34" charset="0"/>
            </a:endParaRPr>
          </a:p>
        </p:txBody>
      </p:sp>
      <p:sp>
        <p:nvSpPr>
          <p:cNvPr id="9" name="8 Abrir llave"/>
          <p:cNvSpPr/>
          <p:nvPr/>
        </p:nvSpPr>
        <p:spPr>
          <a:xfrm>
            <a:off x="3524672" y="3464386"/>
            <a:ext cx="432048" cy="2479630"/>
          </a:xfrm>
          <a:prstGeom prst="lef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s-CO"/>
          </a:p>
        </p:txBody>
      </p:sp>
      <p:sp>
        <p:nvSpPr>
          <p:cNvPr id="10" name="9 CuadroTexto"/>
          <p:cNvSpPr txBox="1"/>
          <p:nvPr/>
        </p:nvSpPr>
        <p:spPr>
          <a:xfrm>
            <a:off x="3983112" y="3446998"/>
            <a:ext cx="4837360" cy="2585323"/>
          </a:xfrm>
          <a:prstGeom prst="rect">
            <a:avLst/>
          </a:prstGeom>
          <a:noFill/>
        </p:spPr>
        <p:txBody>
          <a:bodyPr wrap="square" rtlCol="0">
            <a:spAutoFit/>
          </a:bodyPr>
          <a:lstStyle/>
          <a:p>
            <a:pPr marL="342900" indent="-342900" algn="just">
              <a:buAutoNum type="arabicPeriod"/>
            </a:pPr>
            <a:r>
              <a:rPr lang="es-CO" dirty="0" smtClean="0">
                <a:latin typeface="Arial Narrow" panose="020B0606020202030204" pitchFamily="34" charset="0"/>
              </a:rPr>
              <a:t>No acudir los servicios de colocación ofrecidos por el SPE</a:t>
            </a:r>
          </a:p>
          <a:p>
            <a:pPr marL="342900" indent="-342900" algn="just">
              <a:buAutoNum type="arabicPeriod"/>
            </a:pPr>
            <a:r>
              <a:rPr lang="es-CO" dirty="0" smtClean="0">
                <a:latin typeface="Arial Narrow" panose="020B0606020202030204" pitchFamily="34" charset="0"/>
              </a:rPr>
              <a:t>Incumplan con los trámites del SPE</a:t>
            </a:r>
          </a:p>
          <a:p>
            <a:pPr marL="342900" indent="-342900" algn="just">
              <a:buAutoNum type="arabicPeriod"/>
            </a:pPr>
            <a:r>
              <a:rPr lang="es-CO" dirty="0" smtClean="0">
                <a:latin typeface="Arial Narrow" panose="020B0606020202030204" pitchFamily="34" charset="0"/>
              </a:rPr>
              <a:t>Rechacen sin causa justificada una ocupación ofrecida por el SPE</a:t>
            </a:r>
          </a:p>
          <a:p>
            <a:pPr marL="342900" indent="-342900" algn="just">
              <a:buAutoNum type="arabicPeriod"/>
            </a:pPr>
            <a:r>
              <a:rPr lang="es-CO" dirty="0" smtClean="0">
                <a:latin typeface="Arial Narrow" panose="020B0606020202030204" pitchFamily="34" charset="0"/>
              </a:rPr>
              <a:t>Descarten o no culminen el proceso de formación</a:t>
            </a:r>
          </a:p>
          <a:p>
            <a:pPr marL="342900" indent="-342900" algn="just">
              <a:buAutoNum type="arabicPeriod"/>
            </a:pPr>
            <a:r>
              <a:rPr lang="es-CO" dirty="0" smtClean="0">
                <a:latin typeface="Arial Narrow" panose="020B0606020202030204" pitchFamily="34" charset="0"/>
              </a:rPr>
              <a:t>Perciban una pensión</a:t>
            </a:r>
          </a:p>
          <a:p>
            <a:pPr marL="342900" indent="-342900" algn="just">
              <a:buAutoNum type="arabicPeriod"/>
            </a:pPr>
            <a:r>
              <a:rPr lang="es-CO" dirty="0" smtClean="0">
                <a:latin typeface="Arial Narrow" panose="020B0606020202030204" pitchFamily="34" charset="0"/>
              </a:rPr>
              <a:t>Obtenga fuente directa de ingresos</a:t>
            </a:r>
          </a:p>
          <a:p>
            <a:pPr marL="342900" indent="-342900" algn="just">
              <a:buAutoNum type="arabicPeriod"/>
            </a:pPr>
            <a:r>
              <a:rPr lang="es-CO" dirty="0" smtClean="0">
                <a:latin typeface="Arial Narrow" panose="020B0606020202030204" pitchFamily="34" charset="0"/>
              </a:rPr>
              <a:t>Renuncien voluntariamente</a:t>
            </a:r>
            <a:endParaRPr lang="es-CO" dirty="0">
              <a:latin typeface="Arial Narrow" panose="020B0606020202030204" pitchFamily="34" charset="0"/>
            </a:endParaRPr>
          </a:p>
        </p:txBody>
      </p:sp>
      <p:sp>
        <p:nvSpPr>
          <p:cNvPr id="11" name="10 CuadroTexto"/>
          <p:cNvSpPr txBox="1"/>
          <p:nvPr/>
        </p:nvSpPr>
        <p:spPr>
          <a:xfrm>
            <a:off x="467792" y="6309320"/>
            <a:ext cx="7419528" cy="369332"/>
          </a:xfrm>
          <a:prstGeom prst="rect">
            <a:avLst/>
          </a:prstGeom>
          <a:noFill/>
        </p:spPr>
        <p:txBody>
          <a:bodyPr wrap="square" rtlCol="0">
            <a:spAutoFit/>
          </a:bodyPr>
          <a:lstStyle>
            <a:defPPr>
              <a:defRPr lang="es-CO"/>
            </a:defPPr>
            <a:lvl1pPr algn="ctr">
              <a:defRPr sz="5400" b="1">
                <a:solidFill>
                  <a:srgbClr val="C00000"/>
                </a:solidFill>
                <a:latin typeface="Arial Narrow" pitchFamily="34" charset="0"/>
              </a:defRPr>
            </a:lvl1pPr>
          </a:lstStyle>
          <a:p>
            <a:r>
              <a:rPr lang="es-CO" sz="1800" dirty="0" smtClean="0"/>
              <a:t>OBJETIVO FINAL: EMPLEABILIDAD DEL CESANTE</a:t>
            </a:r>
            <a:endParaRPr lang="es-CO" sz="1800" dirty="0"/>
          </a:p>
        </p:txBody>
      </p:sp>
    </p:spTree>
    <p:extLst>
      <p:ext uri="{BB962C8B-B14F-4D97-AF65-F5344CB8AC3E}">
        <p14:creationId xmlns:p14="http://schemas.microsoft.com/office/powerpoint/2010/main" val="4282341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932040" y="348844"/>
            <a:ext cx="3672408" cy="646331"/>
          </a:xfrm>
          <a:prstGeom prst="rect">
            <a:avLst/>
          </a:prstGeom>
          <a:noFill/>
        </p:spPr>
        <p:txBody>
          <a:bodyPr wrap="square" rtlCol="0">
            <a:spAutoFit/>
          </a:bodyPr>
          <a:lstStyle>
            <a:defPPr>
              <a:defRPr lang="es-CO"/>
            </a:defPPr>
            <a:lvl1pPr algn="ctr">
              <a:defRPr sz="5400" b="1">
                <a:solidFill>
                  <a:srgbClr val="C00000"/>
                </a:solidFill>
                <a:latin typeface="Arial Narrow" pitchFamily="34" charset="0"/>
              </a:defRPr>
            </a:lvl1pPr>
          </a:lstStyle>
          <a:p>
            <a:r>
              <a:rPr lang="es-CO" sz="1800" dirty="0" smtClean="0"/>
              <a:t>Ciclo del Mecanismo de Protección al Cesante</a:t>
            </a:r>
          </a:p>
        </p:txBody>
      </p:sp>
      <p:sp>
        <p:nvSpPr>
          <p:cNvPr id="5" name="4 CuadroTexto"/>
          <p:cNvSpPr txBox="1"/>
          <p:nvPr/>
        </p:nvSpPr>
        <p:spPr>
          <a:xfrm>
            <a:off x="251520" y="1329772"/>
            <a:ext cx="1584176" cy="369332"/>
          </a:xfrm>
          <a:prstGeom prst="rect">
            <a:avLst/>
          </a:prstGeom>
          <a:noFill/>
          <a:ln>
            <a:solidFill>
              <a:schemeClr val="tx1"/>
            </a:solidFill>
          </a:ln>
        </p:spPr>
        <p:txBody>
          <a:bodyPr wrap="square" rtlCol="0">
            <a:spAutoFit/>
          </a:bodyPr>
          <a:lstStyle/>
          <a:p>
            <a:r>
              <a:rPr lang="es-CO" b="1" dirty="0" smtClean="0">
                <a:latin typeface="Arial Narrow" panose="020B0606020202030204" pitchFamily="34" charset="0"/>
              </a:rPr>
              <a:t>Desempleado</a:t>
            </a:r>
            <a:endParaRPr lang="es-CO" b="1" dirty="0">
              <a:latin typeface="Arial Narrow" panose="020B0606020202030204" pitchFamily="34" charset="0"/>
            </a:endParaRPr>
          </a:p>
        </p:txBody>
      </p:sp>
      <p:cxnSp>
        <p:nvCxnSpPr>
          <p:cNvPr id="8" name="7 Conector recto de flecha"/>
          <p:cNvCxnSpPr/>
          <p:nvPr/>
        </p:nvCxnSpPr>
        <p:spPr>
          <a:xfrm flipV="1">
            <a:off x="1835696" y="1514438"/>
            <a:ext cx="576064" cy="616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2" name="11 CuadroTexto"/>
          <p:cNvSpPr txBox="1"/>
          <p:nvPr/>
        </p:nvSpPr>
        <p:spPr>
          <a:xfrm>
            <a:off x="5724128" y="1182410"/>
            <a:ext cx="3132708" cy="584775"/>
          </a:xfrm>
          <a:prstGeom prst="rect">
            <a:avLst/>
          </a:prstGeom>
          <a:noFill/>
          <a:ln>
            <a:solidFill>
              <a:schemeClr val="tx1"/>
            </a:solidFill>
          </a:ln>
        </p:spPr>
        <p:txBody>
          <a:bodyPr wrap="square" rtlCol="0">
            <a:spAutoFit/>
          </a:bodyPr>
          <a:lstStyle/>
          <a:p>
            <a:pPr algn="ctr"/>
            <a:r>
              <a:rPr lang="es-CO" sz="1600" dirty="0" smtClean="0">
                <a:latin typeface="Arial Narrow" panose="020B0606020202030204" pitchFamily="34" charset="0"/>
              </a:rPr>
              <a:t>Caja de Compensación Familiar -FOSFEC</a:t>
            </a:r>
            <a:endParaRPr lang="es-CO" sz="1600" dirty="0">
              <a:latin typeface="Arial Narrow" panose="020B0606020202030204" pitchFamily="34" charset="0"/>
            </a:endParaRPr>
          </a:p>
        </p:txBody>
      </p:sp>
      <p:sp>
        <p:nvSpPr>
          <p:cNvPr id="18" name="17 CuadroTexto"/>
          <p:cNvSpPr txBox="1"/>
          <p:nvPr/>
        </p:nvSpPr>
        <p:spPr>
          <a:xfrm>
            <a:off x="2573164" y="1029547"/>
            <a:ext cx="2502892" cy="1077218"/>
          </a:xfrm>
          <a:prstGeom prst="rect">
            <a:avLst/>
          </a:prstGeom>
          <a:noFill/>
        </p:spPr>
        <p:txBody>
          <a:bodyPr wrap="square" rtlCol="0">
            <a:spAutoFit/>
          </a:bodyPr>
          <a:lstStyle/>
          <a:p>
            <a:pPr algn="just"/>
            <a:r>
              <a:rPr lang="es-CO" sz="1600" dirty="0" smtClean="0">
                <a:latin typeface="Arial Narrow" panose="020B0606020202030204" pitchFamily="34" charset="0"/>
              </a:rPr>
              <a:t>Certificación de terminación de relación laboral- acta de terminación de contrato o certificación</a:t>
            </a:r>
            <a:endParaRPr lang="es-CO" sz="1600" dirty="0">
              <a:latin typeface="Arial Narrow" panose="020B0606020202030204" pitchFamily="34" charset="0"/>
            </a:endParaRPr>
          </a:p>
        </p:txBody>
      </p:sp>
      <p:cxnSp>
        <p:nvCxnSpPr>
          <p:cNvPr id="20" name="19 Conector recto de flecha"/>
          <p:cNvCxnSpPr/>
          <p:nvPr/>
        </p:nvCxnSpPr>
        <p:spPr>
          <a:xfrm flipV="1">
            <a:off x="5148064" y="1505576"/>
            <a:ext cx="576064" cy="616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1" name="20 Conector recto de flecha"/>
          <p:cNvCxnSpPr/>
          <p:nvPr/>
        </p:nvCxnSpPr>
        <p:spPr>
          <a:xfrm>
            <a:off x="7181452" y="1767185"/>
            <a:ext cx="0" cy="33958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6" name="25 CuadroTexto"/>
          <p:cNvSpPr txBox="1"/>
          <p:nvPr/>
        </p:nvSpPr>
        <p:spPr>
          <a:xfrm>
            <a:off x="5453260" y="2172789"/>
            <a:ext cx="3583236" cy="646331"/>
          </a:xfrm>
          <a:prstGeom prst="rect">
            <a:avLst/>
          </a:prstGeom>
          <a:noFill/>
          <a:ln>
            <a:solidFill>
              <a:schemeClr val="tx1"/>
            </a:solidFill>
          </a:ln>
        </p:spPr>
        <p:txBody>
          <a:bodyPr wrap="square" rtlCol="0">
            <a:spAutoFit/>
          </a:bodyPr>
          <a:lstStyle/>
          <a:p>
            <a:r>
              <a:rPr lang="es-CO" dirty="0" smtClean="0">
                <a:latin typeface="Arial Narrow" panose="020B0606020202030204" pitchFamily="34" charset="0"/>
              </a:rPr>
              <a:t>Registro o actualización HV en el SPE –Ruta de empleabilidad</a:t>
            </a:r>
            <a:endParaRPr lang="es-CO" dirty="0">
              <a:latin typeface="Arial Narrow" panose="020B0606020202030204" pitchFamily="34" charset="0"/>
            </a:endParaRPr>
          </a:p>
        </p:txBody>
      </p:sp>
      <p:cxnSp>
        <p:nvCxnSpPr>
          <p:cNvPr id="27" name="26 Conector recto de flecha"/>
          <p:cNvCxnSpPr/>
          <p:nvPr/>
        </p:nvCxnSpPr>
        <p:spPr>
          <a:xfrm flipH="1">
            <a:off x="4283968" y="2495955"/>
            <a:ext cx="1152128" cy="1"/>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31" name="30 CuadroTexto"/>
          <p:cNvSpPr txBox="1"/>
          <p:nvPr/>
        </p:nvSpPr>
        <p:spPr>
          <a:xfrm>
            <a:off x="1475656" y="2326677"/>
            <a:ext cx="2660228" cy="338554"/>
          </a:xfrm>
          <a:prstGeom prst="rect">
            <a:avLst/>
          </a:prstGeom>
          <a:noFill/>
        </p:spPr>
        <p:txBody>
          <a:bodyPr wrap="square" rtlCol="0">
            <a:spAutoFit/>
          </a:bodyPr>
          <a:lstStyle>
            <a:defPPr>
              <a:defRPr lang="es-CO"/>
            </a:defPPr>
            <a:lvl1pPr algn="just">
              <a:defRPr sz="1600">
                <a:latin typeface="Arial Narrow" panose="020B0606020202030204" pitchFamily="34" charset="0"/>
              </a:defRPr>
            </a:lvl1pPr>
          </a:lstStyle>
          <a:p>
            <a:r>
              <a:rPr lang="es-CO" dirty="0"/>
              <a:t>Formulario Único de Postulación</a:t>
            </a:r>
          </a:p>
        </p:txBody>
      </p:sp>
      <p:cxnSp>
        <p:nvCxnSpPr>
          <p:cNvPr id="38" name="37 Conector recto de flecha"/>
          <p:cNvCxnSpPr/>
          <p:nvPr/>
        </p:nvCxnSpPr>
        <p:spPr>
          <a:xfrm>
            <a:off x="2583360" y="2607503"/>
            <a:ext cx="0" cy="35651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45" name="44 CuadroTexto"/>
          <p:cNvSpPr txBox="1"/>
          <p:nvPr/>
        </p:nvSpPr>
        <p:spPr>
          <a:xfrm>
            <a:off x="1081646" y="2968530"/>
            <a:ext cx="3202322" cy="584775"/>
          </a:xfrm>
          <a:prstGeom prst="rect">
            <a:avLst/>
          </a:prstGeom>
          <a:noFill/>
          <a:ln>
            <a:solidFill>
              <a:schemeClr val="tx1"/>
            </a:solidFill>
          </a:ln>
        </p:spPr>
        <p:txBody>
          <a:bodyPr wrap="square" rtlCol="0">
            <a:spAutoFit/>
          </a:bodyPr>
          <a:lstStyle/>
          <a:p>
            <a:pPr algn="ctr"/>
            <a:r>
              <a:rPr lang="es-CO" sz="1600" dirty="0" smtClean="0">
                <a:latin typeface="Arial Narrow" panose="020B0606020202030204" pitchFamily="34" charset="0"/>
              </a:rPr>
              <a:t>Validación de requisitos por parte de las CCF</a:t>
            </a:r>
            <a:endParaRPr lang="es-CO" sz="1600" dirty="0">
              <a:latin typeface="Arial Narrow" panose="020B0606020202030204" pitchFamily="34" charset="0"/>
            </a:endParaRPr>
          </a:p>
        </p:txBody>
      </p:sp>
      <p:sp>
        <p:nvSpPr>
          <p:cNvPr id="47" name="46 CuadroTexto"/>
          <p:cNvSpPr txBox="1"/>
          <p:nvPr/>
        </p:nvSpPr>
        <p:spPr>
          <a:xfrm>
            <a:off x="5358296" y="3806581"/>
            <a:ext cx="1409948" cy="646331"/>
          </a:xfrm>
          <a:prstGeom prst="rect">
            <a:avLst/>
          </a:prstGeom>
          <a:noFill/>
        </p:spPr>
        <p:txBody>
          <a:bodyPr wrap="square" rtlCol="0">
            <a:spAutoFit/>
          </a:bodyPr>
          <a:lstStyle>
            <a:defPPr>
              <a:defRPr lang="es-CO"/>
            </a:defPPr>
            <a:lvl1pPr algn="ctr">
              <a:defRPr>
                <a:latin typeface="Arial Narrow" panose="020B0606020202030204" pitchFamily="34" charset="0"/>
              </a:defRPr>
            </a:lvl1pPr>
          </a:lstStyle>
          <a:p>
            <a:r>
              <a:rPr lang="es-CO" dirty="0"/>
              <a:t>Registro de beneficiarios</a:t>
            </a:r>
          </a:p>
        </p:txBody>
      </p:sp>
      <p:sp>
        <p:nvSpPr>
          <p:cNvPr id="48" name="47 CuadroTexto"/>
          <p:cNvSpPr txBox="1"/>
          <p:nvPr/>
        </p:nvSpPr>
        <p:spPr>
          <a:xfrm>
            <a:off x="7290482" y="3771475"/>
            <a:ext cx="1313966" cy="646331"/>
          </a:xfrm>
          <a:prstGeom prst="rect">
            <a:avLst/>
          </a:prstGeom>
          <a:noFill/>
        </p:spPr>
        <p:txBody>
          <a:bodyPr wrap="square" rtlCol="0">
            <a:spAutoFit/>
          </a:bodyPr>
          <a:lstStyle/>
          <a:p>
            <a:pPr algn="ctr"/>
            <a:r>
              <a:rPr lang="es-CO" dirty="0" smtClean="0">
                <a:latin typeface="Arial Narrow" panose="020B0606020202030204" pitchFamily="34" charset="0"/>
              </a:rPr>
              <a:t>Recurso de reposición</a:t>
            </a:r>
            <a:endParaRPr lang="es-CO" dirty="0">
              <a:latin typeface="Arial Narrow" panose="020B0606020202030204" pitchFamily="34" charset="0"/>
            </a:endParaRPr>
          </a:p>
        </p:txBody>
      </p:sp>
      <p:cxnSp>
        <p:nvCxnSpPr>
          <p:cNvPr id="49" name="48 Conector recto de flecha"/>
          <p:cNvCxnSpPr/>
          <p:nvPr/>
        </p:nvCxnSpPr>
        <p:spPr>
          <a:xfrm flipV="1">
            <a:off x="4283968" y="3186637"/>
            <a:ext cx="1296144" cy="3083"/>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50" name="49 CuadroTexto"/>
          <p:cNvSpPr txBox="1"/>
          <p:nvPr/>
        </p:nvSpPr>
        <p:spPr>
          <a:xfrm>
            <a:off x="5611806" y="2989215"/>
            <a:ext cx="2664296" cy="338554"/>
          </a:xfrm>
          <a:prstGeom prst="rect">
            <a:avLst/>
          </a:prstGeom>
          <a:noFill/>
          <a:ln>
            <a:solidFill>
              <a:schemeClr val="tx1"/>
            </a:solidFill>
          </a:ln>
        </p:spPr>
        <p:txBody>
          <a:bodyPr wrap="square" rtlCol="0">
            <a:spAutoFit/>
          </a:bodyPr>
          <a:lstStyle>
            <a:defPPr>
              <a:defRPr lang="es-CO"/>
            </a:defPPr>
            <a:lvl1pPr algn="ctr">
              <a:defRPr sz="1600">
                <a:latin typeface="Arial Narrow" panose="020B0606020202030204" pitchFamily="34" charset="0"/>
              </a:defRPr>
            </a:lvl1pPr>
          </a:lstStyle>
          <a:p>
            <a:r>
              <a:rPr lang="es-CO" dirty="0"/>
              <a:t>Respuesta del FOSFEC</a:t>
            </a:r>
          </a:p>
        </p:txBody>
      </p:sp>
      <p:cxnSp>
        <p:nvCxnSpPr>
          <p:cNvPr id="52" name="51 Conector recto de flecha"/>
          <p:cNvCxnSpPr/>
          <p:nvPr/>
        </p:nvCxnSpPr>
        <p:spPr>
          <a:xfrm flipH="1">
            <a:off x="5868144" y="3327769"/>
            <a:ext cx="900100" cy="44370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3" name="52 Conector recto de flecha"/>
          <p:cNvCxnSpPr/>
          <p:nvPr/>
        </p:nvCxnSpPr>
        <p:spPr>
          <a:xfrm>
            <a:off x="6876256" y="3327769"/>
            <a:ext cx="858044" cy="469531"/>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66" name="65 CuadroTexto"/>
          <p:cNvSpPr txBox="1"/>
          <p:nvPr/>
        </p:nvSpPr>
        <p:spPr>
          <a:xfrm>
            <a:off x="6021161" y="3391595"/>
            <a:ext cx="594066" cy="261610"/>
          </a:xfrm>
          <a:prstGeom prst="rect">
            <a:avLst/>
          </a:prstGeom>
          <a:noFill/>
        </p:spPr>
        <p:txBody>
          <a:bodyPr wrap="square" rtlCol="0">
            <a:spAutoFit/>
          </a:bodyPr>
          <a:lstStyle/>
          <a:p>
            <a:r>
              <a:rPr lang="es-CO" sz="1100" dirty="0" smtClean="0"/>
              <a:t>SI</a:t>
            </a:r>
            <a:endParaRPr lang="es-CO" sz="1100" dirty="0"/>
          </a:p>
        </p:txBody>
      </p:sp>
      <p:sp>
        <p:nvSpPr>
          <p:cNvPr id="67" name="66 CuadroTexto"/>
          <p:cNvSpPr txBox="1"/>
          <p:nvPr/>
        </p:nvSpPr>
        <p:spPr>
          <a:xfrm>
            <a:off x="7236296" y="3374174"/>
            <a:ext cx="594066" cy="261610"/>
          </a:xfrm>
          <a:prstGeom prst="rect">
            <a:avLst/>
          </a:prstGeom>
          <a:noFill/>
        </p:spPr>
        <p:txBody>
          <a:bodyPr wrap="square" rtlCol="0">
            <a:spAutoFit/>
          </a:bodyPr>
          <a:lstStyle/>
          <a:p>
            <a:r>
              <a:rPr lang="es-CO" sz="1100" dirty="0" smtClean="0"/>
              <a:t>NO</a:t>
            </a:r>
            <a:endParaRPr lang="es-CO" sz="1100" dirty="0"/>
          </a:p>
        </p:txBody>
      </p:sp>
      <p:cxnSp>
        <p:nvCxnSpPr>
          <p:cNvPr id="69" name="68 Conector recto de flecha"/>
          <p:cNvCxnSpPr/>
          <p:nvPr/>
        </p:nvCxnSpPr>
        <p:spPr>
          <a:xfrm>
            <a:off x="6021161" y="4397792"/>
            <a:ext cx="0" cy="32735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74" name="73 CuadroTexto"/>
          <p:cNvSpPr txBox="1"/>
          <p:nvPr/>
        </p:nvSpPr>
        <p:spPr>
          <a:xfrm>
            <a:off x="4932040" y="4714220"/>
            <a:ext cx="3240360" cy="584775"/>
          </a:xfrm>
          <a:prstGeom prst="rect">
            <a:avLst/>
          </a:prstGeom>
          <a:noFill/>
          <a:ln>
            <a:solidFill>
              <a:schemeClr val="tx1"/>
            </a:solidFill>
          </a:ln>
        </p:spPr>
        <p:txBody>
          <a:bodyPr wrap="square" rtlCol="0">
            <a:spAutoFit/>
          </a:bodyPr>
          <a:lstStyle/>
          <a:p>
            <a:r>
              <a:rPr lang="es-CO" sz="1600" dirty="0" smtClean="0">
                <a:latin typeface="Arial Narrow" panose="020B0606020202030204" pitchFamily="34" charset="0"/>
              </a:rPr>
              <a:t>Pago de prestaciones económicas hasta por 6 meses</a:t>
            </a:r>
            <a:endParaRPr lang="es-CO" sz="1600" dirty="0">
              <a:latin typeface="Arial Narrow" panose="020B0606020202030204" pitchFamily="34" charset="0"/>
            </a:endParaRPr>
          </a:p>
        </p:txBody>
      </p:sp>
      <p:cxnSp>
        <p:nvCxnSpPr>
          <p:cNvPr id="76" name="75 Conector recto de flecha"/>
          <p:cNvCxnSpPr>
            <a:stCxn id="74" idx="1"/>
          </p:cNvCxnSpPr>
          <p:nvPr/>
        </p:nvCxnSpPr>
        <p:spPr>
          <a:xfrm flipH="1">
            <a:off x="4283968" y="5006608"/>
            <a:ext cx="648072"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83" name="82 CuadroTexto"/>
          <p:cNvSpPr txBox="1"/>
          <p:nvPr/>
        </p:nvSpPr>
        <p:spPr>
          <a:xfrm>
            <a:off x="683568" y="4837330"/>
            <a:ext cx="3600400" cy="338554"/>
          </a:xfrm>
          <a:prstGeom prst="rect">
            <a:avLst/>
          </a:prstGeom>
          <a:noFill/>
          <a:ln>
            <a:solidFill>
              <a:schemeClr val="tx1"/>
            </a:solidFill>
          </a:ln>
        </p:spPr>
        <p:txBody>
          <a:bodyPr wrap="square" rtlCol="0">
            <a:spAutoFit/>
          </a:bodyPr>
          <a:lstStyle>
            <a:defPPr>
              <a:defRPr lang="es-CO"/>
            </a:defPPr>
            <a:lvl1pPr algn="ctr">
              <a:defRPr sz="1600">
                <a:latin typeface="Arial Narrow" panose="020B0606020202030204" pitchFamily="34" charset="0"/>
              </a:defRPr>
            </a:lvl1pPr>
          </a:lstStyle>
          <a:p>
            <a:r>
              <a:rPr lang="es-CO" dirty="0"/>
              <a:t>Suspensión / Pérdida de beneficios</a:t>
            </a:r>
          </a:p>
        </p:txBody>
      </p:sp>
    </p:spTree>
    <p:extLst>
      <p:ext uri="{BB962C8B-B14F-4D97-AF65-F5344CB8AC3E}">
        <p14:creationId xmlns:p14="http://schemas.microsoft.com/office/powerpoint/2010/main" val="1569433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4936976" y="164178"/>
            <a:ext cx="3672408" cy="369332"/>
          </a:xfrm>
          <a:prstGeom prst="rect">
            <a:avLst/>
          </a:prstGeom>
          <a:noFill/>
        </p:spPr>
        <p:txBody>
          <a:bodyPr wrap="square" rtlCol="0">
            <a:spAutoFit/>
          </a:bodyPr>
          <a:lstStyle>
            <a:defPPr>
              <a:defRPr lang="es-CO"/>
            </a:defPPr>
            <a:lvl1pPr algn="ctr">
              <a:defRPr sz="5400" b="1">
                <a:solidFill>
                  <a:srgbClr val="C00000"/>
                </a:solidFill>
                <a:latin typeface="Arial Narrow" pitchFamily="34" charset="0"/>
              </a:defRPr>
            </a:lvl1pPr>
          </a:lstStyle>
          <a:p>
            <a:r>
              <a:rPr lang="es-CO" sz="1800" dirty="0" smtClean="0"/>
              <a:t>Servicio Público de Empleo</a:t>
            </a:r>
          </a:p>
        </p:txBody>
      </p:sp>
      <p:sp>
        <p:nvSpPr>
          <p:cNvPr id="5" name="4 Rectángulo redondeado"/>
          <p:cNvSpPr/>
          <p:nvPr/>
        </p:nvSpPr>
        <p:spPr>
          <a:xfrm>
            <a:off x="3517403" y="2089848"/>
            <a:ext cx="2066528" cy="914400"/>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s-CO"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SPE</a:t>
            </a:r>
            <a:endParaRPr lang="es-CO" sz="4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cxnSp>
        <p:nvCxnSpPr>
          <p:cNvPr id="6" name="5 Conector angular"/>
          <p:cNvCxnSpPr/>
          <p:nvPr/>
        </p:nvCxnSpPr>
        <p:spPr>
          <a:xfrm rot="10800000">
            <a:off x="2627785" y="2439036"/>
            <a:ext cx="889623" cy="216024"/>
          </a:xfrm>
          <a:prstGeom prst="bentConnector3">
            <a:avLst/>
          </a:prstGeom>
          <a:ln>
            <a:tailEnd type="arrow"/>
          </a:ln>
        </p:spPr>
        <p:style>
          <a:lnRef idx="2">
            <a:schemeClr val="accent2"/>
          </a:lnRef>
          <a:fillRef idx="0">
            <a:schemeClr val="accent2"/>
          </a:fillRef>
          <a:effectRef idx="1">
            <a:schemeClr val="accent2"/>
          </a:effectRef>
          <a:fontRef idx="minor">
            <a:schemeClr val="tx1"/>
          </a:fontRef>
        </p:style>
      </p:cxnSp>
      <p:sp>
        <p:nvSpPr>
          <p:cNvPr id="7" name="6 CuadroTexto"/>
          <p:cNvSpPr txBox="1"/>
          <p:nvPr/>
        </p:nvSpPr>
        <p:spPr>
          <a:xfrm>
            <a:off x="179512" y="1011077"/>
            <a:ext cx="2376264" cy="3139321"/>
          </a:xfrm>
          <a:prstGeom prst="rect">
            <a:avLst/>
          </a:prstGeom>
          <a:noFill/>
        </p:spPr>
        <p:txBody>
          <a:bodyPr wrap="square" rtlCol="0">
            <a:spAutoFit/>
          </a:bodyPr>
          <a:lstStyle>
            <a:defPPr>
              <a:defRPr lang="es-CO"/>
            </a:defPPr>
            <a:lvl1pPr marL="342900" indent="-342900" algn="just">
              <a:buAutoNum type="arabicPeriod"/>
              <a:defRPr>
                <a:solidFill>
                  <a:schemeClr val="tx1"/>
                </a:solidFill>
                <a:latin typeface="Arial Narrow" panose="020B0606020202030204"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indent="0">
              <a:buNone/>
            </a:pPr>
            <a:r>
              <a:rPr lang="es-CO" b="1" dirty="0"/>
              <a:t>ACTORES</a:t>
            </a:r>
            <a:r>
              <a:rPr lang="es-CO" b="1" dirty="0" smtClean="0"/>
              <a:t>:</a:t>
            </a:r>
          </a:p>
          <a:p>
            <a:pPr marL="0" indent="0">
              <a:buNone/>
            </a:pPr>
            <a:endParaRPr lang="es-CO" dirty="0"/>
          </a:p>
          <a:p>
            <a:r>
              <a:rPr lang="es-CO" dirty="0"/>
              <a:t>Ministerio de Trabajo</a:t>
            </a:r>
          </a:p>
          <a:p>
            <a:r>
              <a:rPr lang="es-CO" dirty="0"/>
              <a:t>Consejo Nacional de Mitigación del Desempleo</a:t>
            </a:r>
          </a:p>
          <a:p>
            <a:r>
              <a:rPr lang="es-CO" dirty="0"/>
              <a:t>Unidad Administrativa Especial del SPE</a:t>
            </a:r>
          </a:p>
          <a:p>
            <a:r>
              <a:rPr lang="es-CO" dirty="0"/>
              <a:t>Red de prestadores del SPE</a:t>
            </a:r>
          </a:p>
          <a:p>
            <a:endParaRPr lang="es-CO" dirty="0"/>
          </a:p>
        </p:txBody>
      </p:sp>
      <p:sp>
        <p:nvSpPr>
          <p:cNvPr id="8" name="7 CuadroTexto"/>
          <p:cNvSpPr txBox="1"/>
          <p:nvPr/>
        </p:nvSpPr>
        <p:spPr>
          <a:xfrm>
            <a:off x="6562473" y="760018"/>
            <a:ext cx="2351490" cy="4247317"/>
          </a:xfrm>
          <a:prstGeom prst="rect">
            <a:avLst/>
          </a:prstGeom>
          <a:noFill/>
        </p:spPr>
        <p:txBody>
          <a:bodyPr wrap="square" rtlCol="0">
            <a:spAutoFit/>
          </a:bodyPr>
          <a:lstStyle>
            <a:defPPr>
              <a:defRPr lang="es-CO"/>
            </a:defPPr>
            <a:lvl1pPr marL="342900" indent="-342900" algn="just">
              <a:buAutoNum type="arabicPeriod"/>
              <a:defRPr>
                <a:solidFill>
                  <a:schemeClr val="tx1"/>
                </a:solidFill>
                <a:latin typeface="Arial Narrow" panose="020B0606020202030204"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indent="0">
              <a:buNone/>
            </a:pPr>
            <a:r>
              <a:rPr lang="es-CO" b="1" dirty="0"/>
              <a:t>OPERADORES</a:t>
            </a:r>
            <a:r>
              <a:rPr lang="es-CO" b="1" dirty="0" smtClean="0"/>
              <a:t>:</a:t>
            </a:r>
          </a:p>
          <a:p>
            <a:pPr marL="0" indent="0">
              <a:buNone/>
            </a:pPr>
            <a:endParaRPr lang="es-CO" dirty="0"/>
          </a:p>
          <a:p>
            <a:r>
              <a:rPr lang="es-CO" dirty="0"/>
              <a:t>Agencia Pública de empleo a cargo del SENA</a:t>
            </a:r>
          </a:p>
          <a:p>
            <a:r>
              <a:rPr lang="es-CO" dirty="0"/>
              <a:t>Agencias públicas y privadas ( privadas lucrativas; privadas no lucrativas y públicas)</a:t>
            </a:r>
          </a:p>
          <a:p>
            <a:r>
              <a:rPr lang="es-CO" dirty="0"/>
              <a:t>Cajas de Compensación Familiar</a:t>
            </a:r>
          </a:p>
          <a:p>
            <a:r>
              <a:rPr lang="es-CO" dirty="0"/>
              <a:t>Bolsas de Empleo</a:t>
            </a:r>
          </a:p>
          <a:p>
            <a:endParaRPr lang="es-CO" dirty="0"/>
          </a:p>
        </p:txBody>
      </p:sp>
      <p:cxnSp>
        <p:nvCxnSpPr>
          <p:cNvPr id="9" name="8 Conector angular"/>
          <p:cNvCxnSpPr/>
          <p:nvPr/>
        </p:nvCxnSpPr>
        <p:spPr>
          <a:xfrm flipV="1">
            <a:off x="5653730" y="2439036"/>
            <a:ext cx="864096" cy="216024"/>
          </a:xfrm>
          <a:prstGeom prst="bentConnector3">
            <a:avLst/>
          </a:prstGeom>
          <a:ln>
            <a:tailEnd type="arrow"/>
          </a:ln>
        </p:spPr>
        <p:style>
          <a:lnRef idx="2">
            <a:schemeClr val="accent2"/>
          </a:lnRef>
          <a:fillRef idx="0">
            <a:schemeClr val="accent2"/>
          </a:fillRef>
          <a:effectRef idx="1">
            <a:schemeClr val="accent2"/>
          </a:effectRef>
          <a:fontRef idx="minor">
            <a:schemeClr val="tx1"/>
          </a:fontRef>
        </p:style>
      </p:cxnSp>
      <p:sp>
        <p:nvSpPr>
          <p:cNvPr id="14" name="13 CuadroTexto"/>
          <p:cNvSpPr txBox="1"/>
          <p:nvPr/>
        </p:nvSpPr>
        <p:spPr>
          <a:xfrm>
            <a:off x="2700135" y="3597255"/>
            <a:ext cx="3744416" cy="2585323"/>
          </a:xfrm>
          <a:prstGeom prst="rect">
            <a:avLst/>
          </a:prstGeom>
          <a:noFill/>
        </p:spPr>
        <p:txBody>
          <a:bodyPr wrap="square" rtlCol="0">
            <a:spAutoFit/>
          </a:bodyPr>
          <a:lstStyle>
            <a:defPPr>
              <a:defRPr lang="es-CO"/>
            </a:defPPr>
            <a:lvl1pPr indent="0" algn="just">
              <a:buNone/>
              <a:defRPr>
                <a:solidFill>
                  <a:schemeClr val="tx1"/>
                </a:solidFill>
                <a:latin typeface="Arial Narrow" panose="020B0606020202030204"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es-CO" b="1" dirty="0" smtClean="0"/>
              <a:t>SERVICIOS BÁSICOS GRATUITOS</a:t>
            </a:r>
          </a:p>
          <a:p>
            <a:endParaRPr lang="es-CO" b="1" dirty="0" smtClean="0"/>
          </a:p>
          <a:p>
            <a:pPr marL="342900" indent="-342900">
              <a:buFont typeface="+mj-lt"/>
              <a:buAutoNum type="arabicPeriod"/>
            </a:pPr>
            <a:r>
              <a:rPr lang="es-CO" dirty="0" smtClean="0"/>
              <a:t>Registro </a:t>
            </a:r>
            <a:r>
              <a:rPr lang="es-CO" dirty="0"/>
              <a:t>de Oferentes (hoja de vida)</a:t>
            </a:r>
          </a:p>
          <a:p>
            <a:pPr marL="342900" indent="-342900">
              <a:buFont typeface="+mj-lt"/>
              <a:buAutoNum type="arabicPeriod"/>
            </a:pPr>
            <a:r>
              <a:rPr lang="es-CO" dirty="0"/>
              <a:t>Registro de demandantes y vacantes</a:t>
            </a:r>
          </a:p>
          <a:p>
            <a:pPr marL="342900" indent="-342900">
              <a:buFont typeface="+mj-lt"/>
              <a:buAutoNum type="arabicPeriod"/>
            </a:pPr>
            <a:r>
              <a:rPr lang="es-CO" dirty="0"/>
              <a:t>Orientación a oferentes (ocupacional)</a:t>
            </a:r>
          </a:p>
          <a:p>
            <a:pPr marL="342900" indent="-342900">
              <a:buFont typeface="+mj-lt"/>
              <a:buAutoNum type="arabicPeriod"/>
            </a:pPr>
            <a:r>
              <a:rPr lang="es-CO" dirty="0"/>
              <a:t>Orientación a demandantes (búsqueda oferentes)</a:t>
            </a:r>
          </a:p>
          <a:p>
            <a:pPr marL="342900" indent="-342900">
              <a:buFont typeface="+mj-lt"/>
              <a:buAutoNum type="arabicPeriod"/>
            </a:pPr>
            <a:r>
              <a:rPr lang="es-CO" dirty="0"/>
              <a:t>Preselección (candidatos)</a:t>
            </a:r>
          </a:p>
          <a:p>
            <a:pPr marL="342900" indent="-342900">
              <a:buFont typeface="+mj-lt"/>
              <a:buAutoNum type="arabicPeriod"/>
            </a:pPr>
            <a:r>
              <a:rPr lang="es-CO" dirty="0"/>
              <a:t>Remisión (oferentes)</a:t>
            </a:r>
          </a:p>
        </p:txBody>
      </p:sp>
      <p:cxnSp>
        <p:nvCxnSpPr>
          <p:cNvPr id="15" name="14 Conector recto de flecha"/>
          <p:cNvCxnSpPr/>
          <p:nvPr/>
        </p:nvCxnSpPr>
        <p:spPr>
          <a:xfrm>
            <a:off x="4572343" y="2996952"/>
            <a:ext cx="0" cy="43204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2971239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6425" y="2978356"/>
            <a:ext cx="753225" cy="73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4" descr="http://us.cdn2.123rf.com/168nwm/magraphics/magraphics1111/magraphics111100027/11304868-unidad-central-de-procesamiento-cpu-en-el-fondo-blanc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9515" y="990929"/>
            <a:ext cx="1248898" cy="1248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6628" name="29 Grupo"/>
          <p:cNvGrpSpPr>
            <a:grpSpLocks/>
          </p:cNvGrpSpPr>
          <p:nvPr/>
        </p:nvGrpSpPr>
        <p:grpSpPr bwMode="auto">
          <a:xfrm>
            <a:off x="751606" y="2199259"/>
            <a:ext cx="954087" cy="1540378"/>
            <a:chOff x="602601" y="1761514"/>
            <a:chExt cx="936104" cy="1510088"/>
          </a:xfrm>
        </p:grpSpPr>
        <p:pic>
          <p:nvPicPr>
            <p:cNvPr id="2664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9033" y="1968785"/>
              <a:ext cx="423239" cy="504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5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9033" y="2525294"/>
              <a:ext cx="395536" cy="515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32 Elipse"/>
            <p:cNvSpPr/>
            <p:nvPr/>
          </p:nvSpPr>
          <p:spPr>
            <a:xfrm>
              <a:off x="602601" y="1761514"/>
              <a:ext cx="936104" cy="1510088"/>
            </a:xfrm>
            <a:prstGeom prst="ellipse">
              <a:avLst/>
            </a:prstGeom>
            <a:noFill/>
            <a:ln w="25400" cap="flat" cmpd="sng" algn="ctr">
              <a:solidFill>
                <a:srgbClr val="4F81BD">
                  <a:shade val="50000"/>
                </a:srgbClr>
              </a:solidFill>
              <a:prstDash val="solid"/>
            </a:ln>
            <a:effectLst/>
          </p:spPr>
          <p:txBody>
            <a:bodyPr anchor="ctr"/>
            <a:lstStyle/>
            <a:p>
              <a:pPr algn="ctr">
                <a:defRPr/>
              </a:pPr>
              <a:endParaRPr lang="es-CO" kern="0" dirty="0">
                <a:solidFill>
                  <a:prstClr val="white"/>
                </a:solidFill>
                <a:latin typeface="Calibri"/>
              </a:endParaRPr>
            </a:p>
          </p:txBody>
        </p:sp>
      </p:grpSp>
      <p:cxnSp>
        <p:nvCxnSpPr>
          <p:cNvPr id="26629" name="33 Conector recto de flecha"/>
          <p:cNvCxnSpPr>
            <a:cxnSpLocks noChangeShapeType="1"/>
            <a:stCxn id="33" idx="7"/>
          </p:cNvCxnSpPr>
          <p:nvPr/>
        </p:nvCxnSpPr>
        <p:spPr bwMode="auto">
          <a:xfrm flipV="1">
            <a:off x="1566386" y="1614531"/>
            <a:ext cx="1333128" cy="809872"/>
          </a:xfrm>
          <a:prstGeom prst="straightConnector1">
            <a:avLst/>
          </a:prstGeom>
          <a:noFill/>
          <a:ln w="9525" algn="ctr">
            <a:solidFill>
              <a:srgbClr val="4A7EBB"/>
            </a:solidFill>
            <a:round/>
            <a:headEnd type="arrow" w="med" len="med"/>
            <a:tailEnd type="arrow" w="med" len="med"/>
          </a:ln>
          <a:extLst>
            <a:ext uri="{909E8E84-426E-40DD-AFC4-6F175D3DCCD1}">
              <a14:hiddenFill xmlns:a14="http://schemas.microsoft.com/office/drawing/2010/main">
                <a:noFill/>
              </a14:hiddenFill>
            </a:ext>
          </a:extLst>
        </p:spPr>
      </p:cxnSp>
      <p:sp>
        <p:nvSpPr>
          <p:cNvPr id="26630" name="34 CuadroTexto"/>
          <p:cNvSpPr txBox="1">
            <a:spLocks noChangeArrowheads="1"/>
          </p:cNvSpPr>
          <p:nvPr/>
        </p:nvSpPr>
        <p:spPr bwMode="auto">
          <a:xfrm>
            <a:off x="3910726" y="4588736"/>
            <a:ext cx="1823940" cy="800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6" tIns="46648" rIns="93296" bIns="46648">
            <a:spAutoFit/>
          </a:bodyPr>
          <a:lstStyle>
            <a:lvl1pPr eaLnBrk="0" hangingPunct="0">
              <a:defRPr sz="1500" b="1">
                <a:solidFill>
                  <a:schemeClr val="tx1"/>
                </a:solidFill>
                <a:latin typeface="Arial" charset="0"/>
                <a:cs typeface="Arial" charset="0"/>
              </a:defRPr>
            </a:lvl1pPr>
            <a:lvl2pPr marL="742950" indent="-285750" eaLnBrk="0" hangingPunct="0">
              <a:defRPr sz="1500" b="1">
                <a:solidFill>
                  <a:schemeClr val="tx1"/>
                </a:solidFill>
                <a:latin typeface="Arial" charset="0"/>
                <a:cs typeface="Arial" charset="0"/>
              </a:defRPr>
            </a:lvl2pPr>
            <a:lvl3pPr marL="1143000" indent="-228600" eaLnBrk="0" hangingPunct="0">
              <a:defRPr sz="1500" b="1">
                <a:solidFill>
                  <a:schemeClr val="tx1"/>
                </a:solidFill>
                <a:latin typeface="Arial" charset="0"/>
                <a:cs typeface="Arial" charset="0"/>
              </a:defRPr>
            </a:lvl3pPr>
            <a:lvl4pPr marL="1600200" indent="-228600" eaLnBrk="0" hangingPunct="0">
              <a:defRPr sz="1500" b="1">
                <a:solidFill>
                  <a:schemeClr val="tx1"/>
                </a:solidFill>
                <a:latin typeface="Arial" charset="0"/>
                <a:cs typeface="Arial" charset="0"/>
              </a:defRPr>
            </a:lvl4pPr>
            <a:lvl5pPr marL="2057400" indent="-228600" eaLnBrk="0" hangingPunct="0">
              <a:defRPr sz="1500" b="1">
                <a:solidFill>
                  <a:schemeClr val="tx1"/>
                </a:solidFill>
                <a:latin typeface="Arial" charset="0"/>
                <a:cs typeface="Arial" charset="0"/>
              </a:defRPr>
            </a:lvl5pPr>
            <a:lvl6pPr marL="2514600" indent="-228600" eaLnBrk="0" fontAlgn="base" hangingPunct="0">
              <a:spcBef>
                <a:spcPct val="0"/>
              </a:spcBef>
              <a:spcAft>
                <a:spcPct val="0"/>
              </a:spcAft>
              <a:defRPr sz="1500" b="1">
                <a:solidFill>
                  <a:schemeClr val="tx1"/>
                </a:solidFill>
                <a:latin typeface="Arial" charset="0"/>
                <a:cs typeface="Arial" charset="0"/>
              </a:defRPr>
            </a:lvl6pPr>
            <a:lvl7pPr marL="2971800" indent="-228600" eaLnBrk="0" fontAlgn="base" hangingPunct="0">
              <a:spcBef>
                <a:spcPct val="0"/>
              </a:spcBef>
              <a:spcAft>
                <a:spcPct val="0"/>
              </a:spcAft>
              <a:defRPr sz="1500" b="1">
                <a:solidFill>
                  <a:schemeClr val="tx1"/>
                </a:solidFill>
                <a:latin typeface="Arial" charset="0"/>
                <a:cs typeface="Arial" charset="0"/>
              </a:defRPr>
            </a:lvl7pPr>
            <a:lvl8pPr marL="3429000" indent="-228600" eaLnBrk="0" fontAlgn="base" hangingPunct="0">
              <a:spcBef>
                <a:spcPct val="0"/>
              </a:spcBef>
              <a:spcAft>
                <a:spcPct val="0"/>
              </a:spcAft>
              <a:defRPr sz="1500" b="1">
                <a:solidFill>
                  <a:schemeClr val="tx1"/>
                </a:solidFill>
                <a:latin typeface="Arial" charset="0"/>
                <a:cs typeface="Arial" charset="0"/>
              </a:defRPr>
            </a:lvl8pPr>
            <a:lvl9pPr marL="3886200" indent="-228600" eaLnBrk="0" fontAlgn="base" hangingPunct="0">
              <a:spcBef>
                <a:spcPct val="0"/>
              </a:spcBef>
              <a:spcAft>
                <a:spcPct val="0"/>
              </a:spcAft>
              <a:defRPr sz="1500" b="1">
                <a:solidFill>
                  <a:schemeClr val="tx1"/>
                </a:solidFill>
                <a:latin typeface="Arial" charset="0"/>
                <a:cs typeface="Arial" charset="0"/>
              </a:defRPr>
            </a:lvl9pPr>
          </a:lstStyle>
          <a:p>
            <a:pPr algn="ctr" eaLnBrk="1" hangingPunct="1"/>
            <a:r>
              <a:rPr lang="es-CO" dirty="0">
                <a:solidFill>
                  <a:srgbClr val="000000"/>
                </a:solidFill>
                <a:latin typeface="Calibri" pitchFamily="34" charset="0"/>
              </a:rPr>
              <a:t>Módulo</a:t>
            </a:r>
          </a:p>
          <a:p>
            <a:pPr algn="ctr" eaLnBrk="1" hangingPunct="1"/>
            <a:r>
              <a:rPr lang="es-CO" dirty="0">
                <a:solidFill>
                  <a:srgbClr val="000000"/>
                </a:solidFill>
                <a:latin typeface="Calibri" pitchFamily="34" charset="0"/>
              </a:rPr>
              <a:t>Intermediación </a:t>
            </a:r>
          </a:p>
          <a:p>
            <a:pPr algn="ctr" eaLnBrk="1" hangingPunct="1"/>
            <a:r>
              <a:rPr lang="es-CO" dirty="0">
                <a:solidFill>
                  <a:srgbClr val="000000"/>
                </a:solidFill>
                <a:latin typeface="Calibri" pitchFamily="34" charset="0"/>
              </a:rPr>
              <a:t>Laboral</a:t>
            </a:r>
          </a:p>
        </p:txBody>
      </p:sp>
      <p:pic>
        <p:nvPicPr>
          <p:cNvPr id="26631" name="Picture 4" descr="http://us.cdn2.123rf.com/168nwm/magraphics/magraphics1111/magraphics111100027/11304868-unidad-central-de-procesamiento-cpu-en-el-fondo-blanc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9233" y="4055487"/>
            <a:ext cx="1250517" cy="12488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6632" name="37 Conector recto de flecha"/>
          <p:cNvCxnSpPr>
            <a:cxnSpLocks noChangeShapeType="1"/>
            <a:stCxn id="33" idx="5"/>
          </p:cNvCxnSpPr>
          <p:nvPr/>
        </p:nvCxnSpPr>
        <p:spPr bwMode="auto">
          <a:xfrm>
            <a:off x="1566387" y="3514492"/>
            <a:ext cx="1342847" cy="1164597"/>
          </a:xfrm>
          <a:prstGeom prst="straightConnector1">
            <a:avLst/>
          </a:prstGeom>
          <a:noFill/>
          <a:ln w="9525" algn="ctr">
            <a:solidFill>
              <a:srgbClr val="4A7EBB"/>
            </a:solidFill>
            <a:round/>
            <a:headEnd type="arrow" w="med" len="med"/>
            <a:tailEnd type="arrow" w="med" len="med"/>
          </a:ln>
          <a:extLst>
            <a:ext uri="{909E8E84-426E-40DD-AFC4-6F175D3DCCD1}">
              <a14:hiddenFill xmlns:a14="http://schemas.microsoft.com/office/drawing/2010/main">
                <a:noFill/>
              </a14:hiddenFill>
            </a:ext>
          </a:extLst>
        </p:spPr>
      </p:cxnSp>
      <p:pic>
        <p:nvPicPr>
          <p:cNvPr id="26633" name="Picture 4" descr="http://us.cdn2.123rf.com/168nwm/magraphics/magraphics1111/magraphics111100027/11304868-unidad-central-de-procesamiento-cpu-en-el-fondo-blanc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09233" y="2693281"/>
            <a:ext cx="1250517" cy="1248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26634" name="39 Conector recto de flecha"/>
          <p:cNvCxnSpPr>
            <a:cxnSpLocks noChangeShapeType="1"/>
          </p:cNvCxnSpPr>
          <p:nvPr/>
        </p:nvCxnSpPr>
        <p:spPr bwMode="auto">
          <a:xfrm>
            <a:off x="4159751" y="3316883"/>
            <a:ext cx="3516674" cy="27536"/>
          </a:xfrm>
          <a:prstGeom prst="straightConnector1">
            <a:avLst/>
          </a:prstGeom>
          <a:noFill/>
          <a:ln w="9525" algn="ctr">
            <a:solidFill>
              <a:srgbClr val="4A7EBB"/>
            </a:solidFill>
            <a:round/>
            <a:headEnd type="arrow" w="med" len="med"/>
            <a:tailEnd type="arrow" w="med" len="med"/>
          </a:ln>
          <a:extLst>
            <a:ext uri="{909E8E84-426E-40DD-AFC4-6F175D3DCCD1}">
              <a14:hiddenFill xmlns:a14="http://schemas.microsoft.com/office/drawing/2010/main">
                <a:noFill/>
              </a14:hiddenFill>
            </a:ext>
          </a:extLst>
        </p:spPr>
      </p:cxnSp>
      <p:sp>
        <p:nvSpPr>
          <p:cNvPr id="26635" name="40 CuadroTexto"/>
          <p:cNvSpPr txBox="1">
            <a:spLocks noChangeArrowheads="1"/>
          </p:cNvSpPr>
          <p:nvPr/>
        </p:nvSpPr>
        <p:spPr bwMode="auto">
          <a:xfrm>
            <a:off x="4041932" y="2421518"/>
            <a:ext cx="1561526" cy="565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6" tIns="46648" rIns="93296" bIns="46648">
            <a:spAutoFit/>
          </a:bodyPr>
          <a:lstStyle>
            <a:lvl1pPr eaLnBrk="0" hangingPunct="0">
              <a:defRPr sz="1500" b="1">
                <a:solidFill>
                  <a:schemeClr val="tx1"/>
                </a:solidFill>
                <a:latin typeface="Arial" charset="0"/>
                <a:cs typeface="Arial" charset="0"/>
              </a:defRPr>
            </a:lvl1pPr>
            <a:lvl2pPr marL="742950" indent="-285750" eaLnBrk="0" hangingPunct="0">
              <a:defRPr sz="1500" b="1">
                <a:solidFill>
                  <a:schemeClr val="tx1"/>
                </a:solidFill>
                <a:latin typeface="Arial" charset="0"/>
                <a:cs typeface="Arial" charset="0"/>
              </a:defRPr>
            </a:lvl2pPr>
            <a:lvl3pPr marL="1143000" indent="-228600" eaLnBrk="0" hangingPunct="0">
              <a:defRPr sz="1500" b="1">
                <a:solidFill>
                  <a:schemeClr val="tx1"/>
                </a:solidFill>
                <a:latin typeface="Arial" charset="0"/>
                <a:cs typeface="Arial" charset="0"/>
              </a:defRPr>
            </a:lvl3pPr>
            <a:lvl4pPr marL="1600200" indent="-228600" eaLnBrk="0" hangingPunct="0">
              <a:defRPr sz="1500" b="1">
                <a:solidFill>
                  <a:schemeClr val="tx1"/>
                </a:solidFill>
                <a:latin typeface="Arial" charset="0"/>
                <a:cs typeface="Arial" charset="0"/>
              </a:defRPr>
            </a:lvl4pPr>
            <a:lvl5pPr marL="2057400" indent="-228600" eaLnBrk="0" hangingPunct="0">
              <a:defRPr sz="1500" b="1">
                <a:solidFill>
                  <a:schemeClr val="tx1"/>
                </a:solidFill>
                <a:latin typeface="Arial" charset="0"/>
                <a:cs typeface="Arial" charset="0"/>
              </a:defRPr>
            </a:lvl5pPr>
            <a:lvl6pPr marL="2514600" indent="-228600" eaLnBrk="0" fontAlgn="base" hangingPunct="0">
              <a:spcBef>
                <a:spcPct val="0"/>
              </a:spcBef>
              <a:spcAft>
                <a:spcPct val="0"/>
              </a:spcAft>
              <a:defRPr sz="1500" b="1">
                <a:solidFill>
                  <a:schemeClr val="tx1"/>
                </a:solidFill>
                <a:latin typeface="Arial" charset="0"/>
                <a:cs typeface="Arial" charset="0"/>
              </a:defRPr>
            </a:lvl6pPr>
            <a:lvl7pPr marL="2971800" indent="-228600" eaLnBrk="0" fontAlgn="base" hangingPunct="0">
              <a:spcBef>
                <a:spcPct val="0"/>
              </a:spcBef>
              <a:spcAft>
                <a:spcPct val="0"/>
              </a:spcAft>
              <a:defRPr sz="1500" b="1">
                <a:solidFill>
                  <a:schemeClr val="tx1"/>
                </a:solidFill>
                <a:latin typeface="Arial" charset="0"/>
                <a:cs typeface="Arial" charset="0"/>
              </a:defRPr>
            </a:lvl7pPr>
            <a:lvl8pPr marL="3429000" indent="-228600" eaLnBrk="0" fontAlgn="base" hangingPunct="0">
              <a:spcBef>
                <a:spcPct val="0"/>
              </a:spcBef>
              <a:spcAft>
                <a:spcPct val="0"/>
              </a:spcAft>
              <a:defRPr sz="1500" b="1">
                <a:solidFill>
                  <a:schemeClr val="tx1"/>
                </a:solidFill>
                <a:latin typeface="Arial" charset="0"/>
                <a:cs typeface="Arial" charset="0"/>
              </a:defRPr>
            </a:lvl8pPr>
            <a:lvl9pPr marL="3886200" indent="-228600" eaLnBrk="0" fontAlgn="base" hangingPunct="0">
              <a:spcBef>
                <a:spcPct val="0"/>
              </a:spcBef>
              <a:spcAft>
                <a:spcPct val="0"/>
              </a:spcAft>
              <a:defRPr sz="1500" b="1">
                <a:solidFill>
                  <a:schemeClr val="tx1"/>
                </a:solidFill>
                <a:latin typeface="Arial" charset="0"/>
                <a:cs typeface="Arial" charset="0"/>
              </a:defRPr>
            </a:lvl9pPr>
          </a:lstStyle>
          <a:p>
            <a:pPr algn="ctr" eaLnBrk="1" hangingPunct="1"/>
            <a:r>
              <a:rPr lang="es-CO" dirty="0">
                <a:solidFill>
                  <a:srgbClr val="000000"/>
                </a:solidFill>
                <a:latin typeface="Calibri" pitchFamily="34" charset="0"/>
              </a:rPr>
              <a:t>Módulo</a:t>
            </a:r>
          </a:p>
          <a:p>
            <a:pPr algn="ctr" eaLnBrk="1" hangingPunct="1"/>
            <a:r>
              <a:rPr lang="es-CO" dirty="0">
                <a:solidFill>
                  <a:srgbClr val="000000"/>
                </a:solidFill>
                <a:latin typeface="Calibri" pitchFamily="34" charset="0"/>
              </a:rPr>
              <a:t>Empresarial</a:t>
            </a:r>
          </a:p>
        </p:txBody>
      </p:sp>
      <p:sp>
        <p:nvSpPr>
          <p:cNvPr id="42" name="41 Abrir llave"/>
          <p:cNvSpPr/>
          <p:nvPr/>
        </p:nvSpPr>
        <p:spPr>
          <a:xfrm>
            <a:off x="5526896" y="4528452"/>
            <a:ext cx="173323" cy="1023679"/>
          </a:xfrm>
          <a:prstGeom prst="leftBrace">
            <a:avLst/>
          </a:prstGeom>
          <a:ln/>
        </p:spPr>
        <p:style>
          <a:lnRef idx="1">
            <a:schemeClr val="accent2"/>
          </a:lnRef>
          <a:fillRef idx="0">
            <a:schemeClr val="accent2"/>
          </a:fillRef>
          <a:effectRef idx="0">
            <a:schemeClr val="accent2"/>
          </a:effectRef>
          <a:fontRef idx="minor">
            <a:schemeClr val="tx1"/>
          </a:fontRef>
        </p:style>
        <p:txBody>
          <a:bodyPr lIns="93296" tIns="46648" rIns="93296" bIns="46648" anchor="ctr"/>
          <a:lstStyle/>
          <a:p>
            <a:pPr algn="ctr">
              <a:defRPr/>
            </a:pPr>
            <a:endParaRPr lang="es-CO" kern="0" dirty="0">
              <a:solidFill>
                <a:prstClr val="black"/>
              </a:solidFill>
              <a:latin typeface="Calibri"/>
            </a:endParaRPr>
          </a:p>
        </p:txBody>
      </p:sp>
      <p:sp>
        <p:nvSpPr>
          <p:cNvPr id="43" name="42 Abrir llave"/>
          <p:cNvSpPr/>
          <p:nvPr/>
        </p:nvSpPr>
        <p:spPr>
          <a:xfrm>
            <a:off x="5392450" y="2239753"/>
            <a:ext cx="239736" cy="1017200"/>
          </a:xfrm>
          <a:prstGeom prst="leftBrace">
            <a:avLst/>
          </a:prstGeom>
          <a:ln/>
        </p:spPr>
        <p:style>
          <a:lnRef idx="1">
            <a:schemeClr val="accent2"/>
          </a:lnRef>
          <a:fillRef idx="0">
            <a:schemeClr val="accent2"/>
          </a:fillRef>
          <a:effectRef idx="0">
            <a:schemeClr val="accent2"/>
          </a:effectRef>
          <a:fontRef idx="minor">
            <a:schemeClr val="tx1"/>
          </a:fontRef>
        </p:style>
        <p:txBody>
          <a:bodyPr lIns="93296" tIns="46648" rIns="93296" bIns="46648" anchor="ctr"/>
          <a:lstStyle/>
          <a:p>
            <a:pPr algn="ctr">
              <a:defRPr/>
            </a:pPr>
            <a:endParaRPr lang="es-CO" kern="0" dirty="0">
              <a:solidFill>
                <a:prstClr val="black"/>
              </a:solidFill>
              <a:latin typeface="Calibri"/>
            </a:endParaRPr>
          </a:p>
        </p:txBody>
      </p:sp>
      <p:sp>
        <p:nvSpPr>
          <p:cNvPr id="44" name="43 CuadroTexto"/>
          <p:cNvSpPr txBox="1"/>
          <p:nvPr/>
        </p:nvSpPr>
        <p:spPr>
          <a:xfrm>
            <a:off x="5700219" y="4528452"/>
            <a:ext cx="2314752" cy="1052834"/>
          </a:xfrm>
          <a:prstGeom prst="rect">
            <a:avLst/>
          </a:prstGeom>
          <a:noFill/>
        </p:spPr>
        <p:txBody>
          <a:bodyPr lIns="93296" tIns="46648" rIns="93296" bIns="46648">
            <a:spAutoFit/>
          </a:bodyPr>
          <a:lstStyle/>
          <a:p>
            <a:pPr>
              <a:spcAft>
                <a:spcPts val="612"/>
              </a:spcAft>
              <a:defRPr/>
            </a:pPr>
            <a:r>
              <a:rPr lang="es-CO" sz="1400" dirty="0">
                <a:solidFill>
                  <a:prstClr val="black"/>
                </a:solidFill>
                <a:latin typeface="Calibri"/>
              </a:rPr>
              <a:t>Gestión de: </a:t>
            </a:r>
          </a:p>
          <a:p>
            <a:pPr marL="183654" indent="-183654">
              <a:buFont typeface="Arial" pitchFamily="34" charset="0"/>
              <a:buChar char="•"/>
              <a:defRPr/>
            </a:pPr>
            <a:r>
              <a:rPr lang="es-CO" sz="1400" dirty="0">
                <a:solidFill>
                  <a:prstClr val="black"/>
                </a:solidFill>
                <a:latin typeface="Calibri"/>
              </a:rPr>
              <a:t>Vacantes</a:t>
            </a:r>
          </a:p>
          <a:p>
            <a:pPr marL="183654" indent="-183654">
              <a:buFont typeface="Arial" pitchFamily="34" charset="0"/>
              <a:buChar char="•"/>
              <a:defRPr/>
            </a:pPr>
            <a:r>
              <a:rPr lang="es-CO" sz="1400" dirty="0">
                <a:solidFill>
                  <a:prstClr val="black"/>
                </a:solidFill>
                <a:latin typeface="Calibri"/>
              </a:rPr>
              <a:t>Oferentes (Clasificación, Preselección y Remisión)</a:t>
            </a:r>
          </a:p>
        </p:txBody>
      </p:sp>
      <p:sp>
        <p:nvSpPr>
          <p:cNvPr id="45" name="44 Rectángulo redondeado"/>
          <p:cNvSpPr/>
          <p:nvPr/>
        </p:nvSpPr>
        <p:spPr>
          <a:xfrm>
            <a:off x="2918953" y="930999"/>
            <a:ext cx="1248898" cy="4553102"/>
          </a:xfrm>
          <a:prstGeom prst="roundRect">
            <a:avLst/>
          </a:prstGeom>
          <a:noFill/>
          <a:ln w="25400" cap="flat" cmpd="sng" algn="ctr">
            <a:solidFill>
              <a:srgbClr val="4F81BD">
                <a:shade val="50000"/>
              </a:srgbClr>
            </a:solidFill>
            <a:prstDash val="solid"/>
          </a:ln>
          <a:effectLst/>
        </p:spPr>
        <p:txBody>
          <a:bodyPr lIns="93296" tIns="46648" rIns="93296" bIns="46648" anchor="ctr"/>
          <a:lstStyle/>
          <a:p>
            <a:pPr algn="ctr">
              <a:defRPr/>
            </a:pPr>
            <a:endParaRPr lang="es-CO" kern="0" dirty="0">
              <a:solidFill>
                <a:prstClr val="white"/>
              </a:solidFill>
              <a:latin typeface="Calibri"/>
            </a:endParaRPr>
          </a:p>
        </p:txBody>
      </p:sp>
      <p:sp>
        <p:nvSpPr>
          <p:cNvPr id="26640" name="45 CuadroTexto"/>
          <p:cNvSpPr txBox="1">
            <a:spLocks noChangeArrowheads="1"/>
          </p:cNvSpPr>
          <p:nvPr/>
        </p:nvSpPr>
        <p:spPr bwMode="auto">
          <a:xfrm>
            <a:off x="751606" y="3890272"/>
            <a:ext cx="1051277" cy="345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6" tIns="46648" rIns="93296" bIns="46648">
            <a:spAutoFit/>
          </a:bodyPr>
          <a:lstStyle>
            <a:lvl1pPr eaLnBrk="0" hangingPunct="0">
              <a:defRPr sz="1500" b="1">
                <a:solidFill>
                  <a:schemeClr val="tx1"/>
                </a:solidFill>
                <a:latin typeface="Arial" charset="0"/>
                <a:cs typeface="Arial" charset="0"/>
              </a:defRPr>
            </a:lvl1pPr>
            <a:lvl2pPr marL="742950" indent="-285750" eaLnBrk="0" hangingPunct="0">
              <a:defRPr sz="1500" b="1">
                <a:solidFill>
                  <a:schemeClr val="tx1"/>
                </a:solidFill>
                <a:latin typeface="Arial" charset="0"/>
                <a:cs typeface="Arial" charset="0"/>
              </a:defRPr>
            </a:lvl2pPr>
            <a:lvl3pPr marL="1143000" indent="-228600" eaLnBrk="0" hangingPunct="0">
              <a:defRPr sz="1500" b="1">
                <a:solidFill>
                  <a:schemeClr val="tx1"/>
                </a:solidFill>
                <a:latin typeface="Arial" charset="0"/>
                <a:cs typeface="Arial" charset="0"/>
              </a:defRPr>
            </a:lvl3pPr>
            <a:lvl4pPr marL="1600200" indent="-228600" eaLnBrk="0" hangingPunct="0">
              <a:defRPr sz="1500" b="1">
                <a:solidFill>
                  <a:schemeClr val="tx1"/>
                </a:solidFill>
                <a:latin typeface="Arial" charset="0"/>
                <a:cs typeface="Arial" charset="0"/>
              </a:defRPr>
            </a:lvl4pPr>
            <a:lvl5pPr marL="2057400" indent="-228600" eaLnBrk="0" hangingPunct="0">
              <a:defRPr sz="1500" b="1">
                <a:solidFill>
                  <a:schemeClr val="tx1"/>
                </a:solidFill>
                <a:latin typeface="Arial" charset="0"/>
                <a:cs typeface="Arial" charset="0"/>
              </a:defRPr>
            </a:lvl5pPr>
            <a:lvl6pPr marL="2514600" indent="-228600" eaLnBrk="0" fontAlgn="base" hangingPunct="0">
              <a:spcBef>
                <a:spcPct val="0"/>
              </a:spcBef>
              <a:spcAft>
                <a:spcPct val="0"/>
              </a:spcAft>
              <a:defRPr sz="1500" b="1">
                <a:solidFill>
                  <a:schemeClr val="tx1"/>
                </a:solidFill>
                <a:latin typeface="Arial" charset="0"/>
                <a:cs typeface="Arial" charset="0"/>
              </a:defRPr>
            </a:lvl6pPr>
            <a:lvl7pPr marL="2971800" indent="-228600" eaLnBrk="0" fontAlgn="base" hangingPunct="0">
              <a:spcBef>
                <a:spcPct val="0"/>
              </a:spcBef>
              <a:spcAft>
                <a:spcPct val="0"/>
              </a:spcAft>
              <a:defRPr sz="1500" b="1">
                <a:solidFill>
                  <a:schemeClr val="tx1"/>
                </a:solidFill>
                <a:latin typeface="Arial" charset="0"/>
                <a:cs typeface="Arial" charset="0"/>
              </a:defRPr>
            </a:lvl7pPr>
            <a:lvl8pPr marL="3429000" indent="-228600" eaLnBrk="0" fontAlgn="base" hangingPunct="0">
              <a:spcBef>
                <a:spcPct val="0"/>
              </a:spcBef>
              <a:spcAft>
                <a:spcPct val="0"/>
              </a:spcAft>
              <a:defRPr sz="1500" b="1">
                <a:solidFill>
                  <a:schemeClr val="tx1"/>
                </a:solidFill>
                <a:latin typeface="Arial" charset="0"/>
                <a:cs typeface="Arial" charset="0"/>
              </a:defRPr>
            </a:lvl8pPr>
            <a:lvl9pPr marL="3886200" indent="-228600" eaLnBrk="0" fontAlgn="base" hangingPunct="0">
              <a:spcBef>
                <a:spcPct val="0"/>
              </a:spcBef>
              <a:spcAft>
                <a:spcPct val="0"/>
              </a:spcAft>
              <a:defRPr sz="1500" b="1">
                <a:solidFill>
                  <a:schemeClr val="tx1"/>
                </a:solidFill>
                <a:latin typeface="Arial" charset="0"/>
                <a:cs typeface="Arial" charset="0"/>
              </a:defRPr>
            </a:lvl9pPr>
          </a:lstStyle>
          <a:p>
            <a:pPr algn="ctr" eaLnBrk="1" hangingPunct="1"/>
            <a:r>
              <a:rPr lang="es-CO" sz="1600" dirty="0">
                <a:solidFill>
                  <a:srgbClr val="000000"/>
                </a:solidFill>
                <a:latin typeface="Calibri" pitchFamily="34" charset="0"/>
              </a:rPr>
              <a:t>Oferentes</a:t>
            </a:r>
          </a:p>
        </p:txBody>
      </p:sp>
      <p:sp>
        <p:nvSpPr>
          <p:cNvPr id="26641" name="46 CuadroTexto"/>
          <p:cNvSpPr txBox="1">
            <a:spLocks noChangeArrowheads="1"/>
          </p:cNvSpPr>
          <p:nvPr/>
        </p:nvSpPr>
        <p:spPr bwMode="auto">
          <a:xfrm>
            <a:off x="7527400" y="3882175"/>
            <a:ext cx="1051276" cy="3450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6" tIns="46648" rIns="93296" bIns="46648">
            <a:spAutoFit/>
          </a:bodyPr>
          <a:lstStyle>
            <a:lvl1pPr eaLnBrk="0" hangingPunct="0">
              <a:defRPr sz="1500" b="1">
                <a:solidFill>
                  <a:schemeClr val="tx1"/>
                </a:solidFill>
                <a:latin typeface="Arial" charset="0"/>
                <a:cs typeface="Arial" charset="0"/>
              </a:defRPr>
            </a:lvl1pPr>
            <a:lvl2pPr marL="742950" indent="-285750" eaLnBrk="0" hangingPunct="0">
              <a:defRPr sz="1500" b="1">
                <a:solidFill>
                  <a:schemeClr val="tx1"/>
                </a:solidFill>
                <a:latin typeface="Arial" charset="0"/>
                <a:cs typeface="Arial" charset="0"/>
              </a:defRPr>
            </a:lvl2pPr>
            <a:lvl3pPr marL="1143000" indent="-228600" eaLnBrk="0" hangingPunct="0">
              <a:defRPr sz="1500" b="1">
                <a:solidFill>
                  <a:schemeClr val="tx1"/>
                </a:solidFill>
                <a:latin typeface="Arial" charset="0"/>
                <a:cs typeface="Arial" charset="0"/>
              </a:defRPr>
            </a:lvl3pPr>
            <a:lvl4pPr marL="1600200" indent="-228600" eaLnBrk="0" hangingPunct="0">
              <a:defRPr sz="1500" b="1">
                <a:solidFill>
                  <a:schemeClr val="tx1"/>
                </a:solidFill>
                <a:latin typeface="Arial" charset="0"/>
                <a:cs typeface="Arial" charset="0"/>
              </a:defRPr>
            </a:lvl4pPr>
            <a:lvl5pPr marL="2057400" indent="-228600" eaLnBrk="0" hangingPunct="0">
              <a:defRPr sz="1500" b="1">
                <a:solidFill>
                  <a:schemeClr val="tx1"/>
                </a:solidFill>
                <a:latin typeface="Arial" charset="0"/>
                <a:cs typeface="Arial" charset="0"/>
              </a:defRPr>
            </a:lvl5pPr>
            <a:lvl6pPr marL="2514600" indent="-228600" eaLnBrk="0" fontAlgn="base" hangingPunct="0">
              <a:spcBef>
                <a:spcPct val="0"/>
              </a:spcBef>
              <a:spcAft>
                <a:spcPct val="0"/>
              </a:spcAft>
              <a:defRPr sz="1500" b="1">
                <a:solidFill>
                  <a:schemeClr val="tx1"/>
                </a:solidFill>
                <a:latin typeface="Arial" charset="0"/>
                <a:cs typeface="Arial" charset="0"/>
              </a:defRPr>
            </a:lvl6pPr>
            <a:lvl7pPr marL="2971800" indent="-228600" eaLnBrk="0" fontAlgn="base" hangingPunct="0">
              <a:spcBef>
                <a:spcPct val="0"/>
              </a:spcBef>
              <a:spcAft>
                <a:spcPct val="0"/>
              </a:spcAft>
              <a:defRPr sz="1500" b="1">
                <a:solidFill>
                  <a:schemeClr val="tx1"/>
                </a:solidFill>
                <a:latin typeface="Arial" charset="0"/>
                <a:cs typeface="Arial" charset="0"/>
              </a:defRPr>
            </a:lvl7pPr>
            <a:lvl8pPr marL="3429000" indent="-228600" eaLnBrk="0" fontAlgn="base" hangingPunct="0">
              <a:spcBef>
                <a:spcPct val="0"/>
              </a:spcBef>
              <a:spcAft>
                <a:spcPct val="0"/>
              </a:spcAft>
              <a:defRPr sz="1500" b="1">
                <a:solidFill>
                  <a:schemeClr val="tx1"/>
                </a:solidFill>
                <a:latin typeface="Arial" charset="0"/>
                <a:cs typeface="Arial" charset="0"/>
              </a:defRPr>
            </a:lvl8pPr>
            <a:lvl9pPr marL="3886200" indent="-228600" eaLnBrk="0" fontAlgn="base" hangingPunct="0">
              <a:spcBef>
                <a:spcPct val="0"/>
              </a:spcBef>
              <a:spcAft>
                <a:spcPct val="0"/>
              </a:spcAft>
              <a:defRPr sz="1500" b="1">
                <a:solidFill>
                  <a:schemeClr val="tx1"/>
                </a:solidFill>
                <a:latin typeface="Arial" charset="0"/>
                <a:cs typeface="Arial" charset="0"/>
              </a:defRPr>
            </a:lvl9pPr>
          </a:lstStyle>
          <a:p>
            <a:pPr algn="ctr" eaLnBrk="1" hangingPunct="1"/>
            <a:r>
              <a:rPr lang="es-CO" sz="1600" dirty="0">
                <a:solidFill>
                  <a:srgbClr val="000000"/>
                </a:solidFill>
                <a:latin typeface="Calibri" pitchFamily="34" charset="0"/>
              </a:rPr>
              <a:t>Empresas</a:t>
            </a:r>
          </a:p>
        </p:txBody>
      </p:sp>
      <p:sp>
        <p:nvSpPr>
          <p:cNvPr id="26642" name="48 CuadroTexto"/>
          <p:cNvSpPr txBox="1">
            <a:spLocks noChangeArrowheads="1"/>
          </p:cNvSpPr>
          <p:nvPr/>
        </p:nvSpPr>
        <p:spPr bwMode="auto">
          <a:xfrm>
            <a:off x="2546389" y="5556990"/>
            <a:ext cx="1951908" cy="596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3296" tIns="46648" rIns="93296" bIns="46648">
            <a:spAutoFit/>
          </a:bodyPr>
          <a:lstStyle>
            <a:lvl1pPr eaLnBrk="0" hangingPunct="0">
              <a:defRPr sz="1500" b="1">
                <a:solidFill>
                  <a:schemeClr val="tx1"/>
                </a:solidFill>
                <a:latin typeface="Arial" charset="0"/>
                <a:cs typeface="Arial" charset="0"/>
              </a:defRPr>
            </a:lvl1pPr>
            <a:lvl2pPr marL="742950" indent="-285750" eaLnBrk="0" hangingPunct="0">
              <a:defRPr sz="1500" b="1">
                <a:solidFill>
                  <a:schemeClr val="tx1"/>
                </a:solidFill>
                <a:latin typeface="Arial" charset="0"/>
                <a:cs typeface="Arial" charset="0"/>
              </a:defRPr>
            </a:lvl2pPr>
            <a:lvl3pPr marL="1143000" indent="-228600" eaLnBrk="0" hangingPunct="0">
              <a:defRPr sz="1500" b="1">
                <a:solidFill>
                  <a:schemeClr val="tx1"/>
                </a:solidFill>
                <a:latin typeface="Arial" charset="0"/>
                <a:cs typeface="Arial" charset="0"/>
              </a:defRPr>
            </a:lvl3pPr>
            <a:lvl4pPr marL="1600200" indent="-228600" eaLnBrk="0" hangingPunct="0">
              <a:defRPr sz="1500" b="1">
                <a:solidFill>
                  <a:schemeClr val="tx1"/>
                </a:solidFill>
                <a:latin typeface="Arial" charset="0"/>
                <a:cs typeface="Arial" charset="0"/>
              </a:defRPr>
            </a:lvl4pPr>
            <a:lvl5pPr marL="2057400" indent="-228600" eaLnBrk="0" hangingPunct="0">
              <a:defRPr sz="1500" b="1">
                <a:solidFill>
                  <a:schemeClr val="tx1"/>
                </a:solidFill>
                <a:latin typeface="Arial" charset="0"/>
                <a:cs typeface="Arial" charset="0"/>
              </a:defRPr>
            </a:lvl5pPr>
            <a:lvl6pPr marL="2514600" indent="-228600" eaLnBrk="0" fontAlgn="base" hangingPunct="0">
              <a:spcBef>
                <a:spcPct val="0"/>
              </a:spcBef>
              <a:spcAft>
                <a:spcPct val="0"/>
              </a:spcAft>
              <a:defRPr sz="1500" b="1">
                <a:solidFill>
                  <a:schemeClr val="tx1"/>
                </a:solidFill>
                <a:latin typeface="Arial" charset="0"/>
                <a:cs typeface="Arial" charset="0"/>
              </a:defRPr>
            </a:lvl6pPr>
            <a:lvl7pPr marL="2971800" indent="-228600" eaLnBrk="0" fontAlgn="base" hangingPunct="0">
              <a:spcBef>
                <a:spcPct val="0"/>
              </a:spcBef>
              <a:spcAft>
                <a:spcPct val="0"/>
              </a:spcAft>
              <a:defRPr sz="1500" b="1">
                <a:solidFill>
                  <a:schemeClr val="tx1"/>
                </a:solidFill>
                <a:latin typeface="Arial" charset="0"/>
                <a:cs typeface="Arial" charset="0"/>
              </a:defRPr>
            </a:lvl7pPr>
            <a:lvl8pPr marL="3429000" indent="-228600" eaLnBrk="0" fontAlgn="base" hangingPunct="0">
              <a:spcBef>
                <a:spcPct val="0"/>
              </a:spcBef>
              <a:spcAft>
                <a:spcPct val="0"/>
              </a:spcAft>
              <a:defRPr sz="1500" b="1">
                <a:solidFill>
                  <a:schemeClr val="tx1"/>
                </a:solidFill>
                <a:latin typeface="Arial" charset="0"/>
                <a:cs typeface="Arial" charset="0"/>
              </a:defRPr>
            </a:lvl8pPr>
            <a:lvl9pPr marL="3886200" indent="-228600" eaLnBrk="0" fontAlgn="base" hangingPunct="0">
              <a:spcBef>
                <a:spcPct val="0"/>
              </a:spcBef>
              <a:spcAft>
                <a:spcPct val="0"/>
              </a:spcAft>
              <a:defRPr sz="1500" b="1">
                <a:solidFill>
                  <a:schemeClr val="tx1"/>
                </a:solidFill>
                <a:latin typeface="Arial" charset="0"/>
                <a:cs typeface="Arial" charset="0"/>
              </a:defRPr>
            </a:lvl9pPr>
          </a:lstStyle>
          <a:p>
            <a:pPr algn="ctr" eaLnBrk="1" hangingPunct="1"/>
            <a:r>
              <a:rPr lang="es-CO" sz="1600" dirty="0">
                <a:solidFill>
                  <a:srgbClr val="000000"/>
                </a:solidFill>
                <a:latin typeface="Calibri" pitchFamily="34" charset="0"/>
              </a:rPr>
              <a:t>Administradores</a:t>
            </a:r>
          </a:p>
          <a:p>
            <a:pPr algn="ctr" eaLnBrk="1" hangingPunct="1"/>
            <a:r>
              <a:rPr lang="es-CO" sz="1600" dirty="0">
                <a:solidFill>
                  <a:srgbClr val="000000"/>
                </a:solidFill>
                <a:latin typeface="Calibri" pitchFamily="34" charset="0"/>
              </a:rPr>
              <a:t>(Centros de Empleo)</a:t>
            </a:r>
          </a:p>
        </p:txBody>
      </p:sp>
      <p:sp>
        <p:nvSpPr>
          <p:cNvPr id="26643" name="49 CuadroTexto"/>
          <p:cNvSpPr txBox="1">
            <a:spLocks noChangeArrowheads="1"/>
          </p:cNvSpPr>
          <p:nvPr/>
        </p:nvSpPr>
        <p:spPr bwMode="auto">
          <a:xfrm>
            <a:off x="4197437" y="1007479"/>
            <a:ext cx="1250517" cy="8007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296" tIns="46648" rIns="93296" bIns="46648">
            <a:spAutoFit/>
          </a:bodyPr>
          <a:lstStyle>
            <a:lvl1pPr eaLnBrk="0" hangingPunct="0">
              <a:defRPr sz="1500" b="1">
                <a:solidFill>
                  <a:schemeClr val="tx1"/>
                </a:solidFill>
                <a:latin typeface="Arial" charset="0"/>
                <a:cs typeface="Arial" charset="0"/>
              </a:defRPr>
            </a:lvl1pPr>
            <a:lvl2pPr marL="742950" indent="-285750" eaLnBrk="0" hangingPunct="0">
              <a:defRPr sz="1500" b="1">
                <a:solidFill>
                  <a:schemeClr val="tx1"/>
                </a:solidFill>
                <a:latin typeface="Arial" charset="0"/>
                <a:cs typeface="Arial" charset="0"/>
              </a:defRPr>
            </a:lvl2pPr>
            <a:lvl3pPr marL="1143000" indent="-228600" eaLnBrk="0" hangingPunct="0">
              <a:defRPr sz="1500" b="1">
                <a:solidFill>
                  <a:schemeClr val="tx1"/>
                </a:solidFill>
                <a:latin typeface="Arial" charset="0"/>
                <a:cs typeface="Arial" charset="0"/>
              </a:defRPr>
            </a:lvl3pPr>
            <a:lvl4pPr marL="1600200" indent="-228600" eaLnBrk="0" hangingPunct="0">
              <a:defRPr sz="1500" b="1">
                <a:solidFill>
                  <a:schemeClr val="tx1"/>
                </a:solidFill>
                <a:latin typeface="Arial" charset="0"/>
                <a:cs typeface="Arial" charset="0"/>
              </a:defRPr>
            </a:lvl4pPr>
            <a:lvl5pPr marL="2057400" indent="-228600" eaLnBrk="0" hangingPunct="0">
              <a:defRPr sz="1500" b="1">
                <a:solidFill>
                  <a:schemeClr val="tx1"/>
                </a:solidFill>
                <a:latin typeface="Arial" charset="0"/>
                <a:cs typeface="Arial" charset="0"/>
              </a:defRPr>
            </a:lvl5pPr>
            <a:lvl6pPr marL="2514600" indent="-228600" eaLnBrk="0" fontAlgn="base" hangingPunct="0">
              <a:spcBef>
                <a:spcPct val="0"/>
              </a:spcBef>
              <a:spcAft>
                <a:spcPct val="0"/>
              </a:spcAft>
              <a:defRPr sz="1500" b="1">
                <a:solidFill>
                  <a:schemeClr val="tx1"/>
                </a:solidFill>
                <a:latin typeface="Arial" charset="0"/>
                <a:cs typeface="Arial" charset="0"/>
              </a:defRPr>
            </a:lvl6pPr>
            <a:lvl7pPr marL="2971800" indent="-228600" eaLnBrk="0" fontAlgn="base" hangingPunct="0">
              <a:spcBef>
                <a:spcPct val="0"/>
              </a:spcBef>
              <a:spcAft>
                <a:spcPct val="0"/>
              </a:spcAft>
              <a:defRPr sz="1500" b="1">
                <a:solidFill>
                  <a:schemeClr val="tx1"/>
                </a:solidFill>
                <a:latin typeface="Arial" charset="0"/>
                <a:cs typeface="Arial" charset="0"/>
              </a:defRPr>
            </a:lvl7pPr>
            <a:lvl8pPr marL="3429000" indent="-228600" eaLnBrk="0" fontAlgn="base" hangingPunct="0">
              <a:spcBef>
                <a:spcPct val="0"/>
              </a:spcBef>
              <a:spcAft>
                <a:spcPct val="0"/>
              </a:spcAft>
              <a:defRPr sz="1500" b="1">
                <a:solidFill>
                  <a:schemeClr val="tx1"/>
                </a:solidFill>
                <a:latin typeface="Arial" charset="0"/>
                <a:cs typeface="Arial" charset="0"/>
              </a:defRPr>
            </a:lvl8pPr>
            <a:lvl9pPr marL="3886200" indent="-228600" eaLnBrk="0" fontAlgn="base" hangingPunct="0">
              <a:spcBef>
                <a:spcPct val="0"/>
              </a:spcBef>
              <a:spcAft>
                <a:spcPct val="0"/>
              </a:spcAft>
              <a:defRPr sz="1500" b="1">
                <a:solidFill>
                  <a:schemeClr val="tx1"/>
                </a:solidFill>
                <a:latin typeface="Arial" charset="0"/>
                <a:cs typeface="Arial" charset="0"/>
              </a:defRPr>
            </a:lvl9pPr>
          </a:lstStyle>
          <a:p>
            <a:pPr algn="ctr" eaLnBrk="1" hangingPunct="1"/>
            <a:r>
              <a:rPr lang="es-CO" dirty="0">
                <a:solidFill>
                  <a:srgbClr val="000000"/>
                </a:solidFill>
                <a:latin typeface="Calibri" pitchFamily="34" charset="0"/>
              </a:rPr>
              <a:t>Módulo</a:t>
            </a:r>
          </a:p>
          <a:p>
            <a:pPr algn="ctr" eaLnBrk="1" hangingPunct="1"/>
            <a:r>
              <a:rPr lang="es-CO" dirty="0">
                <a:solidFill>
                  <a:srgbClr val="000000"/>
                </a:solidFill>
                <a:latin typeface="Calibri" pitchFamily="34" charset="0"/>
              </a:rPr>
              <a:t>Orientación</a:t>
            </a:r>
          </a:p>
          <a:p>
            <a:pPr algn="ctr" eaLnBrk="1" hangingPunct="1"/>
            <a:r>
              <a:rPr lang="es-CO" dirty="0">
                <a:solidFill>
                  <a:srgbClr val="000000"/>
                </a:solidFill>
                <a:latin typeface="Calibri" pitchFamily="34" charset="0"/>
              </a:rPr>
              <a:t>Ocupacional</a:t>
            </a:r>
          </a:p>
        </p:txBody>
      </p:sp>
      <p:sp>
        <p:nvSpPr>
          <p:cNvPr id="52" name="51 Abrir llave"/>
          <p:cNvSpPr/>
          <p:nvPr/>
        </p:nvSpPr>
        <p:spPr>
          <a:xfrm>
            <a:off x="5437805" y="930999"/>
            <a:ext cx="173322" cy="1046355"/>
          </a:xfrm>
          <a:prstGeom prst="leftBrace">
            <a:avLst/>
          </a:prstGeom>
          <a:ln/>
        </p:spPr>
        <p:style>
          <a:lnRef idx="1">
            <a:schemeClr val="accent2"/>
          </a:lnRef>
          <a:fillRef idx="0">
            <a:schemeClr val="accent2"/>
          </a:fillRef>
          <a:effectRef idx="0">
            <a:schemeClr val="accent2"/>
          </a:effectRef>
          <a:fontRef idx="minor">
            <a:schemeClr val="tx1"/>
          </a:fontRef>
        </p:style>
        <p:txBody>
          <a:bodyPr lIns="93296" tIns="46648" rIns="93296" bIns="46648" anchor="ctr"/>
          <a:lstStyle/>
          <a:p>
            <a:pPr algn="ctr">
              <a:defRPr/>
            </a:pPr>
            <a:endParaRPr lang="es-CO" kern="0" dirty="0">
              <a:solidFill>
                <a:prstClr val="black"/>
              </a:solidFill>
              <a:latin typeface="Calibri"/>
            </a:endParaRPr>
          </a:p>
        </p:txBody>
      </p:sp>
      <p:sp>
        <p:nvSpPr>
          <p:cNvPr id="54" name="53 CuadroTexto"/>
          <p:cNvSpPr txBox="1"/>
          <p:nvPr/>
        </p:nvSpPr>
        <p:spPr>
          <a:xfrm>
            <a:off x="5611127" y="930999"/>
            <a:ext cx="1602023" cy="1051214"/>
          </a:xfrm>
          <a:prstGeom prst="rect">
            <a:avLst/>
          </a:prstGeom>
          <a:noFill/>
        </p:spPr>
        <p:txBody>
          <a:bodyPr lIns="93296" tIns="46648" rIns="93296" bIns="46648">
            <a:spAutoFit/>
          </a:bodyPr>
          <a:lstStyle/>
          <a:p>
            <a:pPr>
              <a:spcAft>
                <a:spcPts val="612"/>
              </a:spcAft>
              <a:defRPr/>
            </a:pPr>
            <a:r>
              <a:rPr lang="es-CO" sz="1400" dirty="0">
                <a:solidFill>
                  <a:prstClr val="black"/>
                </a:solidFill>
                <a:latin typeface="Calibri"/>
              </a:rPr>
              <a:t>Gestión de:</a:t>
            </a:r>
          </a:p>
          <a:p>
            <a:pPr marL="183654" indent="-183654">
              <a:buFont typeface="Arial" pitchFamily="34" charset="0"/>
              <a:buChar char="•"/>
              <a:defRPr/>
            </a:pPr>
            <a:r>
              <a:rPr lang="es-CO" sz="1400" dirty="0">
                <a:solidFill>
                  <a:prstClr val="black"/>
                </a:solidFill>
                <a:latin typeface="Calibri"/>
              </a:rPr>
              <a:t>Oferentes</a:t>
            </a:r>
          </a:p>
          <a:p>
            <a:pPr marL="183654" indent="-183654">
              <a:buFont typeface="Arial" pitchFamily="34" charset="0"/>
              <a:buChar char="•"/>
              <a:defRPr/>
            </a:pPr>
            <a:r>
              <a:rPr lang="es-CO" sz="1400" dirty="0">
                <a:solidFill>
                  <a:prstClr val="black"/>
                </a:solidFill>
                <a:latin typeface="Calibri"/>
              </a:rPr>
              <a:t>Planes de acción</a:t>
            </a:r>
          </a:p>
          <a:p>
            <a:pPr marL="183654" indent="-183654">
              <a:buFont typeface="Arial" pitchFamily="34" charset="0"/>
              <a:buChar char="•"/>
              <a:defRPr/>
            </a:pPr>
            <a:r>
              <a:rPr lang="es-CO" sz="1400" dirty="0">
                <a:solidFill>
                  <a:prstClr val="black"/>
                </a:solidFill>
                <a:latin typeface="Calibri"/>
              </a:rPr>
              <a:t>Talleres</a:t>
            </a:r>
          </a:p>
        </p:txBody>
      </p:sp>
      <p:sp>
        <p:nvSpPr>
          <p:cNvPr id="55" name="54 CuadroTexto"/>
          <p:cNvSpPr txBox="1"/>
          <p:nvPr/>
        </p:nvSpPr>
        <p:spPr>
          <a:xfrm>
            <a:off x="5502599" y="2221935"/>
            <a:ext cx="1589063" cy="1051215"/>
          </a:xfrm>
          <a:prstGeom prst="rect">
            <a:avLst/>
          </a:prstGeom>
          <a:noFill/>
        </p:spPr>
        <p:txBody>
          <a:bodyPr lIns="93296" tIns="46648" rIns="93296" bIns="46648">
            <a:spAutoFit/>
          </a:bodyPr>
          <a:lstStyle/>
          <a:p>
            <a:pPr>
              <a:spcAft>
                <a:spcPts val="612"/>
              </a:spcAft>
              <a:defRPr/>
            </a:pPr>
            <a:r>
              <a:rPr lang="es-CO" sz="1400" dirty="0">
                <a:solidFill>
                  <a:prstClr val="black"/>
                </a:solidFill>
                <a:latin typeface="Calibri"/>
              </a:rPr>
              <a:t>Gestión de:</a:t>
            </a:r>
          </a:p>
          <a:p>
            <a:pPr marL="183654" indent="-183654">
              <a:buFont typeface="Arial" pitchFamily="34" charset="0"/>
              <a:buChar char="•"/>
              <a:defRPr/>
            </a:pPr>
            <a:r>
              <a:rPr lang="es-CO" sz="1400" dirty="0">
                <a:solidFill>
                  <a:prstClr val="black"/>
                </a:solidFill>
                <a:latin typeface="Calibri"/>
              </a:rPr>
              <a:t>Empresas</a:t>
            </a:r>
          </a:p>
          <a:p>
            <a:pPr marL="183654" indent="-183654">
              <a:buFont typeface="Arial" pitchFamily="34" charset="0"/>
              <a:buChar char="•"/>
              <a:defRPr/>
            </a:pPr>
            <a:r>
              <a:rPr lang="es-CO" sz="1400" dirty="0">
                <a:solidFill>
                  <a:prstClr val="black"/>
                </a:solidFill>
                <a:latin typeface="Calibri"/>
              </a:rPr>
              <a:t>Servicios a las empresas</a:t>
            </a:r>
          </a:p>
        </p:txBody>
      </p:sp>
      <p:cxnSp>
        <p:nvCxnSpPr>
          <p:cNvPr id="26647" name="55 Conector recto de flecha"/>
          <p:cNvCxnSpPr>
            <a:cxnSpLocks noChangeShapeType="1"/>
          </p:cNvCxnSpPr>
          <p:nvPr/>
        </p:nvCxnSpPr>
        <p:spPr bwMode="auto">
          <a:xfrm flipH="1">
            <a:off x="4159751" y="3710482"/>
            <a:ext cx="3892477" cy="968607"/>
          </a:xfrm>
          <a:prstGeom prst="straightConnector1">
            <a:avLst/>
          </a:prstGeom>
          <a:noFill/>
          <a:ln w="9525" algn="ctr">
            <a:solidFill>
              <a:srgbClr val="4A7EBB"/>
            </a:solidFill>
            <a:round/>
            <a:headEnd type="arrow" w="med" len="med"/>
            <a:tailEnd type="arrow" w="med" len="med"/>
          </a:ln>
          <a:extLst>
            <a:ext uri="{909E8E84-426E-40DD-AFC4-6F175D3DCCD1}">
              <a14:hiddenFill xmlns:a14="http://schemas.microsoft.com/office/drawing/2010/main">
                <a:noFill/>
              </a14:hiddenFill>
            </a:ext>
          </a:extLst>
        </p:spPr>
      </p:cxnSp>
      <p:sp>
        <p:nvSpPr>
          <p:cNvPr id="26648" name="56 CuadroTexto"/>
          <p:cNvSpPr txBox="1">
            <a:spLocks noChangeArrowheads="1"/>
          </p:cNvSpPr>
          <p:nvPr/>
        </p:nvSpPr>
        <p:spPr bwMode="auto">
          <a:xfrm>
            <a:off x="4572000" y="186812"/>
            <a:ext cx="4481972" cy="376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3296" tIns="46648" rIns="93296" bIns="46648">
            <a:spAutoFit/>
          </a:bodyPr>
          <a:lstStyle>
            <a:lvl1pPr eaLnBrk="0" hangingPunct="0">
              <a:defRPr sz="1500" b="1">
                <a:solidFill>
                  <a:schemeClr val="tx1"/>
                </a:solidFill>
                <a:latin typeface="Arial" charset="0"/>
                <a:cs typeface="Arial" charset="0"/>
              </a:defRPr>
            </a:lvl1pPr>
            <a:lvl2pPr marL="742950" indent="-285750" eaLnBrk="0" hangingPunct="0">
              <a:defRPr sz="1500" b="1">
                <a:solidFill>
                  <a:schemeClr val="tx1"/>
                </a:solidFill>
                <a:latin typeface="Arial" charset="0"/>
                <a:cs typeface="Arial" charset="0"/>
              </a:defRPr>
            </a:lvl2pPr>
            <a:lvl3pPr marL="1143000" indent="-228600" eaLnBrk="0" hangingPunct="0">
              <a:defRPr sz="1500" b="1">
                <a:solidFill>
                  <a:schemeClr val="tx1"/>
                </a:solidFill>
                <a:latin typeface="Arial" charset="0"/>
                <a:cs typeface="Arial" charset="0"/>
              </a:defRPr>
            </a:lvl3pPr>
            <a:lvl4pPr marL="1600200" indent="-228600" eaLnBrk="0" hangingPunct="0">
              <a:defRPr sz="1500" b="1">
                <a:solidFill>
                  <a:schemeClr val="tx1"/>
                </a:solidFill>
                <a:latin typeface="Arial" charset="0"/>
                <a:cs typeface="Arial" charset="0"/>
              </a:defRPr>
            </a:lvl4pPr>
            <a:lvl5pPr marL="2057400" indent="-228600" eaLnBrk="0" hangingPunct="0">
              <a:defRPr sz="1500" b="1">
                <a:solidFill>
                  <a:schemeClr val="tx1"/>
                </a:solidFill>
                <a:latin typeface="Arial" charset="0"/>
                <a:cs typeface="Arial" charset="0"/>
              </a:defRPr>
            </a:lvl5pPr>
            <a:lvl6pPr marL="2514600" indent="-228600" eaLnBrk="0" fontAlgn="base" hangingPunct="0">
              <a:spcBef>
                <a:spcPct val="0"/>
              </a:spcBef>
              <a:spcAft>
                <a:spcPct val="0"/>
              </a:spcAft>
              <a:defRPr sz="1500" b="1">
                <a:solidFill>
                  <a:schemeClr val="tx1"/>
                </a:solidFill>
                <a:latin typeface="Arial" charset="0"/>
                <a:cs typeface="Arial" charset="0"/>
              </a:defRPr>
            </a:lvl6pPr>
            <a:lvl7pPr marL="2971800" indent="-228600" eaLnBrk="0" fontAlgn="base" hangingPunct="0">
              <a:spcBef>
                <a:spcPct val="0"/>
              </a:spcBef>
              <a:spcAft>
                <a:spcPct val="0"/>
              </a:spcAft>
              <a:defRPr sz="1500" b="1">
                <a:solidFill>
                  <a:schemeClr val="tx1"/>
                </a:solidFill>
                <a:latin typeface="Arial" charset="0"/>
                <a:cs typeface="Arial" charset="0"/>
              </a:defRPr>
            </a:lvl7pPr>
            <a:lvl8pPr marL="3429000" indent="-228600" eaLnBrk="0" fontAlgn="base" hangingPunct="0">
              <a:spcBef>
                <a:spcPct val="0"/>
              </a:spcBef>
              <a:spcAft>
                <a:spcPct val="0"/>
              </a:spcAft>
              <a:defRPr sz="1500" b="1">
                <a:solidFill>
                  <a:schemeClr val="tx1"/>
                </a:solidFill>
                <a:latin typeface="Arial" charset="0"/>
                <a:cs typeface="Arial" charset="0"/>
              </a:defRPr>
            </a:lvl8pPr>
            <a:lvl9pPr marL="3886200" indent="-228600" eaLnBrk="0" fontAlgn="base" hangingPunct="0">
              <a:spcBef>
                <a:spcPct val="0"/>
              </a:spcBef>
              <a:spcAft>
                <a:spcPct val="0"/>
              </a:spcAft>
              <a:defRPr sz="1500" b="1">
                <a:solidFill>
                  <a:schemeClr val="tx1"/>
                </a:solidFill>
                <a:latin typeface="Arial" charset="0"/>
                <a:cs typeface="Arial" charset="0"/>
              </a:defRPr>
            </a:lvl9pPr>
          </a:lstStyle>
          <a:p>
            <a:pPr algn="r" eaLnBrk="1" hangingPunct="1"/>
            <a:r>
              <a:rPr lang="es-CO" sz="1800" i="1" dirty="0">
                <a:solidFill>
                  <a:schemeClr val="bg1"/>
                </a:solidFill>
                <a:latin typeface="Arial"/>
                <a:cs typeface="Arial"/>
              </a:rPr>
              <a:t>APLICATIVO PARA LA COLOCACIÓN</a:t>
            </a:r>
          </a:p>
        </p:txBody>
      </p:sp>
      <p:sp>
        <p:nvSpPr>
          <p:cNvPr id="28" name="1 Título"/>
          <p:cNvSpPr txBox="1">
            <a:spLocks/>
          </p:cNvSpPr>
          <p:nvPr/>
        </p:nvSpPr>
        <p:spPr bwMode="auto">
          <a:xfrm>
            <a:off x="90028" y="6395674"/>
            <a:ext cx="5290196" cy="4400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296" tIns="46648" rIns="93296" bIns="46648"/>
          <a:lstStyle>
            <a:lvl1pPr defTabSz="895350" eaLnBrk="0" hangingPunct="0">
              <a:defRPr sz="1500" b="1">
                <a:solidFill>
                  <a:schemeClr val="tx1"/>
                </a:solidFill>
                <a:latin typeface="Arial" charset="0"/>
                <a:cs typeface="Arial" charset="0"/>
              </a:defRPr>
            </a:lvl1pPr>
            <a:lvl2pPr marL="742950" indent="-285750" defTabSz="895350" eaLnBrk="0" hangingPunct="0">
              <a:defRPr sz="1500" b="1">
                <a:solidFill>
                  <a:schemeClr val="tx1"/>
                </a:solidFill>
                <a:latin typeface="Arial" charset="0"/>
                <a:cs typeface="Arial" charset="0"/>
              </a:defRPr>
            </a:lvl2pPr>
            <a:lvl3pPr marL="1143000" indent="-228600" defTabSz="895350" eaLnBrk="0" hangingPunct="0">
              <a:defRPr sz="1500" b="1">
                <a:solidFill>
                  <a:schemeClr val="tx1"/>
                </a:solidFill>
                <a:latin typeface="Arial" charset="0"/>
                <a:cs typeface="Arial" charset="0"/>
              </a:defRPr>
            </a:lvl3pPr>
            <a:lvl4pPr marL="1600200" indent="-228600" defTabSz="895350" eaLnBrk="0" hangingPunct="0">
              <a:defRPr sz="1500" b="1">
                <a:solidFill>
                  <a:schemeClr val="tx1"/>
                </a:solidFill>
                <a:latin typeface="Arial" charset="0"/>
                <a:cs typeface="Arial" charset="0"/>
              </a:defRPr>
            </a:lvl4pPr>
            <a:lvl5pPr marL="2057400" indent="-228600" defTabSz="895350" eaLnBrk="0" hangingPunct="0">
              <a:defRPr sz="1500" b="1">
                <a:solidFill>
                  <a:schemeClr val="tx1"/>
                </a:solidFill>
                <a:latin typeface="Arial" charset="0"/>
                <a:cs typeface="Arial" charset="0"/>
              </a:defRPr>
            </a:lvl5pPr>
            <a:lvl6pPr marL="2514600" indent="-228600" defTabSz="895350" eaLnBrk="0" fontAlgn="base" hangingPunct="0">
              <a:spcBef>
                <a:spcPct val="0"/>
              </a:spcBef>
              <a:spcAft>
                <a:spcPct val="0"/>
              </a:spcAft>
              <a:defRPr sz="1500" b="1">
                <a:solidFill>
                  <a:schemeClr val="tx1"/>
                </a:solidFill>
                <a:latin typeface="Arial" charset="0"/>
                <a:cs typeface="Arial" charset="0"/>
              </a:defRPr>
            </a:lvl6pPr>
            <a:lvl7pPr marL="2971800" indent="-228600" defTabSz="895350" eaLnBrk="0" fontAlgn="base" hangingPunct="0">
              <a:spcBef>
                <a:spcPct val="0"/>
              </a:spcBef>
              <a:spcAft>
                <a:spcPct val="0"/>
              </a:spcAft>
              <a:defRPr sz="1500" b="1">
                <a:solidFill>
                  <a:schemeClr val="tx1"/>
                </a:solidFill>
                <a:latin typeface="Arial" charset="0"/>
                <a:cs typeface="Arial" charset="0"/>
              </a:defRPr>
            </a:lvl7pPr>
            <a:lvl8pPr marL="3429000" indent="-228600" defTabSz="895350" eaLnBrk="0" fontAlgn="base" hangingPunct="0">
              <a:spcBef>
                <a:spcPct val="0"/>
              </a:spcBef>
              <a:spcAft>
                <a:spcPct val="0"/>
              </a:spcAft>
              <a:defRPr sz="1500" b="1">
                <a:solidFill>
                  <a:schemeClr val="tx1"/>
                </a:solidFill>
                <a:latin typeface="Arial" charset="0"/>
                <a:cs typeface="Arial" charset="0"/>
              </a:defRPr>
            </a:lvl8pPr>
            <a:lvl9pPr marL="3886200" indent="-228600" defTabSz="895350" eaLnBrk="0" fontAlgn="base" hangingPunct="0">
              <a:spcBef>
                <a:spcPct val="0"/>
              </a:spcBef>
              <a:spcAft>
                <a:spcPct val="0"/>
              </a:spcAft>
              <a:defRPr sz="1500" b="1">
                <a:solidFill>
                  <a:schemeClr val="tx1"/>
                </a:solidFill>
                <a:latin typeface="Arial" charset="0"/>
                <a:cs typeface="Arial" charset="0"/>
              </a:defRPr>
            </a:lvl9pPr>
          </a:lstStyle>
          <a:p>
            <a:pPr lvl="0"/>
            <a:r>
              <a:rPr lang="es-CO" sz="1800" i="1" dirty="0">
                <a:solidFill>
                  <a:schemeClr val="bg1"/>
                </a:solidFill>
                <a:latin typeface="Arial"/>
                <a:cs typeface="Arial"/>
              </a:rPr>
              <a:t>10. Sistema de Información</a:t>
            </a:r>
          </a:p>
        </p:txBody>
      </p:sp>
      <p:sp>
        <p:nvSpPr>
          <p:cNvPr id="2" name="1 Rectángulo redondeado"/>
          <p:cNvSpPr/>
          <p:nvPr/>
        </p:nvSpPr>
        <p:spPr>
          <a:xfrm>
            <a:off x="4498297" y="186812"/>
            <a:ext cx="4395560" cy="408623"/>
          </a:xfrm>
          <a:prstGeom prst="roundRect">
            <a:avLst/>
          </a:prstGeom>
          <a:noFill/>
        </p:spPr>
        <p:txBody>
          <a:bodyPr wrap="square" rtlCol="0">
            <a:spAutoFit/>
          </a:bodyPr>
          <a:lstStyle/>
          <a:p>
            <a:pPr algn="ctr"/>
            <a:r>
              <a:rPr lang="es-CO" b="1" dirty="0">
                <a:solidFill>
                  <a:srgbClr val="C00000"/>
                </a:solidFill>
                <a:latin typeface="Arial Narrow" pitchFamily="34" charset="0"/>
              </a:rPr>
              <a:t>SISTEMA DE  </a:t>
            </a:r>
            <a:r>
              <a:rPr lang="es-CO" b="1" dirty="0" smtClean="0">
                <a:solidFill>
                  <a:srgbClr val="C00000"/>
                </a:solidFill>
                <a:latin typeface="Arial Narrow" pitchFamily="34" charset="0"/>
              </a:rPr>
              <a:t>INFORMACIÓN -SPE</a:t>
            </a:r>
            <a:endParaRPr lang="es-CO" b="1" dirty="0">
              <a:solidFill>
                <a:srgbClr val="C00000"/>
              </a:solidFill>
              <a:latin typeface="Arial Narrow" pitchFamily="34" charset="0"/>
            </a:endParaRPr>
          </a:p>
        </p:txBody>
      </p:sp>
    </p:spTree>
    <p:extLst>
      <p:ext uri="{BB962C8B-B14F-4D97-AF65-F5344CB8AC3E}">
        <p14:creationId xmlns:p14="http://schemas.microsoft.com/office/powerpoint/2010/main" val="3903069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10994</TotalTime>
  <Words>829</Words>
  <Application>Microsoft Office PowerPoint</Application>
  <PresentationFormat>Presentación en pantalla (4:3)</PresentationFormat>
  <Paragraphs>146</Paragraphs>
  <Slides>14</Slides>
  <Notes>0</Notes>
  <HiddenSlides>0</HiddenSlides>
  <MMClips>0</MMClips>
  <ScaleCrop>false</ScaleCrop>
  <HeadingPairs>
    <vt:vector size="4" baseType="variant">
      <vt:variant>
        <vt:lpstr>Tema</vt:lpstr>
      </vt:variant>
      <vt:variant>
        <vt:i4>2</vt:i4>
      </vt:variant>
      <vt:variant>
        <vt:lpstr>Títulos de diapositiva</vt:lpstr>
      </vt:variant>
      <vt:variant>
        <vt:i4>14</vt:i4>
      </vt:variant>
    </vt:vector>
  </HeadingPairs>
  <TitlesOfParts>
    <vt:vector size="16" baseType="lpstr">
      <vt:lpstr>Tema de Office</vt:lpstr>
      <vt:lpstr>Diseño personalizado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Fondo de Solidaridad de Fomento al Empleo y Protección al Cesante -FOSFEC</vt:lpstr>
      <vt:lpstr>Presentación de PowerPoint</vt:lpstr>
      <vt:lpstr>Presentación de PowerPoint</vt:lpstr>
      <vt:lpstr>    ¡Muchas Gracias!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Andres Felipe Osorio</dc:creator>
  <cp:lastModifiedBy>Jose Linares Sanchez</cp:lastModifiedBy>
  <cp:revision>268</cp:revision>
  <cp:lastPrinted>2013-10-21T20:39:45Z</cp:lastPrinted>
  <dcterms:created xsi:type="dcterms:W3CDTF">2013-08-06T16:38:58Z</dcterms:created>
  <dcterms:modified xsi:type="dcterms:W3CDTF">2013-11-26T22:28:23Z</dcterms:modified>
</cp:coreProperties>
</file>